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83" r:id="rId3"/>
    <p:sldId id="329" r:id="rId4"/>
    <p:sldId id="285" r:id="rId5"/>
    <p:sldId id="355" r:id="rId6"/>
    <p:sldId id="356" r:id="rId7"/>
    <p:sldId id="357" r:id="rId8"/>
    <p:sldId id="358" r:id="rId9"/>
    <p:sldId id="359" r:id="rId10"/>
    <p:sldId id="360" r:id="rId11"/>
    <p:sldId id="336" r:id="rId12"/>
    <p:sldId id="361" r:id="rId13"/>
    <p:sldId id="347" r:id="rId14"/>
    <p:sldId id="289" r:id="rId15"/>
    <p:sldId id="334" r:id="rId16"/>
    <p:sldId id="337" r:id="rId17"/>
    <p:sldId id="338" r:id="rId18"/>
    <p:sldId id="295" r:id="rId19"/>
    <p:sldId id="299" r:id="rId20"/>
    <p:sldId id="292" r:id="rId21"/>
    <p:sldId id="340" r:id="rId22"/>
    <p:sldId id="341" r:id="rId23"/>
    <p:sldId id="342" r:id="rId24"/>
    <p:sldId id="297" r:id="rId25"/>
    <p:sldId id="303" r:id="rId26"/>
    <p:sldId id="314" r:id="rId27"/>
    <p:sldId id="304" r:id="rId28"/>
    <p:sldId id="364" r:id="rId29"/>
    <p:sldId id="365" r:id="rId30"/>
    <p:sldId id="366" r:id="rId31"/>
    <p:sldId id="322" r:id="rId32"/>
    <p:sldId id="316" r:id="rId33"/>
    <p:sldId id="326" r:id="rId34"/>
  </p:sldIdLst>
  <p:sldSz cx="12190413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7E6"/>
    <a:srgbClr val="00C0A9"/>
    <a:srgbClr val="00A1DA"/>
    <a:srgbClr val="19C3FF"/>
    <a:srgbClr val="FF6600"/>
    <a:srgbClr val="FF9933"/>
    <a:srgbClr val="FFFFFF"/>
    <a:srgbClr val="F9FF0D"/>
    <a:srgbClr val="E96565"/>
    <a:srgbClr val="DD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175" autoAdjust="0"/>
  </p:normalViewPr>
  <p:slideViewPr>
    <p:cSldViewPr>
      <p:cViewPr varScale="1">
        <p:scale>
          <a:sx n="107" d="100"/>
          <a:sy n="107" d="100"/>
        </p:scale>
        <p:origin x="80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0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9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16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2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90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90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90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57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946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42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81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81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81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422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33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264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006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73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89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16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05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90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583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20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520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65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25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60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38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71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6" descr="WT 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89076" y="476672"/>
            <a:ext cx="1601337" cy="38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2019/01/01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31510" y="6356351"/>
            <a:ext cx="324036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                            Company Profile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3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7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6" descr="WT LOGO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89076" y="116632"/>
            <a:ext cx="1601337" cy="38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190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6" descr="WT LOGO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89076" y="116632"/>
            <a:ext cx="1601337" cy="38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283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493673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12" Type="http://schemas.openxmlformats.org/officeDocument/2006/relationships/hyperlink" Target="https://pixabay.com/ja/%E8%83%8C%E6%99%AF-%E3%82%B3%E3%83%B3%E3%83%94%E3%83%A5%E3%83%BC%E3%82%BF%E7%94%BB%E9%9D%A2-%E5%A3%81%E7%B4%99-%E3%81%AE%E3%83%87%E3%82%B9%E3%82%AF%E3%83%88%E3%83%83%E3%83%97-%E3%83%87%E3%82%B9%E3%82%AF%E3%83%88%E3%83%83%E3%83%97%E3%81%AE%E8%83%8C%E6%99%AF-2242685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pixabay.com/ja/%E8%A6%81%E7%B4%84-%E8%83%8C%E6%99%AF-%E3%82%B9%E3%83%9A%E3%83%BC%E3%82%B9-%E5%AE%87%E5%AE%99-%E9%8A%80%E6%B2%B3-%E3%82%B3%E3%82%B9%E3%83%A2%E3%82%B9-%E6%98%9F-%E5%A4%A9%E6%96%87%E5%AD%A6-%E6%8B%A1%E5%BC%B5-1105851/" TargetMode="External"/><Relationship Id="rId11" Type="http://schemas.openxmlformats.org/officeDocument/2006/relationships/image" Target="../media/image49.jpeg"/><Relationship Id="rId5" Type="http://schemas.openxmlformats.org/officeDocument/2006/relationships/image" Target="../media/image46.jpeg"/><Relationship Id="rId10" Type="http://schemas.openxmlformats.org/officeDocument/2006/relationships/hyperlink" Target="http://www.publicdomainpictures.net/view-image.php?image=44109&amp;picture=&amp;jazyk=JP" TargetMode="External"/><Relationship Id="rId4" Type="http://schemas.openxmlformats.org/officeDocument/2006/relationships/hyperlink" Target="http://www.publicdomainpictures.net/view-image.php?image=5657&amp;picture=blood-red-hearts&amp;large=1" TargetMode="External"/><Relationship Id="rId9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ublicdomainpictures.net/view-image.php?image=121224&amp;picture=&amp;jazyk=CN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12" Type="http://schemas.openxmlformats.org/officeDocument/2006/relationships/hyperlink" Target="https://pxhere.com/zh/photo/89082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publicdomainpictures.net/view-image.php?image=126854&amp;picture=&amp;jazyk=CN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1.jpeg"/><Relationship Id="rId10" Type="http://schemas.openxmlformats.org/officeDocument/2006/relationships/hyperlink" Target="http://www.freeimageslive.co.uk/free_stock_image/greenelectronicframejpg" TargetMode="External"/><Relationship Id="rId4" Type="http://schemas.openxmlformats.org/officeDocument/2006/relationships/hyperlink" Target="https://pixabay.com/zh/illustrations/%E8%83%8C%E6%99%AF-%E5%89%AA%E8%B4%B4%E7%B0%BF-%E7%BA%B8-%E9%85%BF%E9%85%92-%E7%BA%B9%E7%90%86-1974926/" TargetMode="External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6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63.png"/><Relationship Id="rId5" Type="http://schemas.openxmlformats.org/officeDocument/2006/relationships/tags" Target="../tags/tag8.xml"/><Relationship Id="rId10" Type="http://schemas.openxmlformats.org/officeDocument/2006/relationships/image" Target="../media/image62.png"/><Relationship Id="rId4" Type="http://schemas.openxmlformats.org/officeDocument/2006/relationships/tags" Target="../tags/tag7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hyperlink" Target="https://cute-pictures.blogspot.com/2010/10/pleasant-green-sky-background.html" TargetMode="Externa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g"/><Relationship Id="rId4" Type="http://schemas.openxmlformats.org/officeDocument/2006/relationships/hyperlink" Target="https://www.pexels.com/photo/hd-wallpaper-ivy-leaves-wall-20730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11" y="3980962"/>
            <a:ext cx="12032401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46550"/>
            <a:ext cx="12190413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3520901" y="4819625"/>
            <a:ext cx="5147022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zh-CN" altLang="en-US" sz="8000" b="1" kern="2200" spc="600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44000">
                    <a:srgbClr val="0070C0">
                      <a:shade val="67500"/>
                      <a:satMod val="115000"/>
                    </a:srgbClr>
                  </a:gs>
                  <a:gs pos="75000">
                    <a:srgbClr val="00B0F0"/>
                  </a:gs>
                  <a:gs pos="56000">
                    <a:srgbClr val="0070C0">
                      <a:shade val="100000"/>
                      <a:satMod val="115000"/>
                    </a:srgbClr>
                  </a:gs>
                </a:gsLst>
                <a:lin ang="18000000" scaled="0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1339288" y="3432779"/>
            <a:ext cx="1945662" cy="1880807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-13909" y="4159154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383660" y="3969000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2623880" y="3099710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4826623" y="4242978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6593826" y="5034080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流程图: 决策 20"/>
          <p:cNvSpPr/>
          <p:nvPr/>
        </p:nvSpPr>
        <p:spPr>
          <a:xfrm>
            <a:off x="3091552" y="3374987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A1DA">
                  <a:shade val="30000"/>
                  <a:satMod val="115000"/>
                </a:srgbClr>
              </a:gs>
              <a:gs pos="50000">
                <a:srgbClr val="00A1DA">
                  <a:shade val="67500"/>
                  <a:satMod val="115000"/>
                </a:srgbClr>
              </a:gs>
              <a:gs pos="100000">
                <a:srgbClr val="00A1D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6671270" y="6138388"/>
            <a:ext cx="7583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Talent comes from diligence, </a:t>
            </a:r>
          </a:p>
          <a:p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and knowledge is gained by accumulation.</a:t>
            </a:r>
            <a:endParaRPr lang="en-US" altLang="zh-CN" sz="1100" b="1" dirty="0">
              <a:solidFill>
                <a:schemeClr val="bg1">
                  <a:lumMod val="50000"/>
                </a:schemeClr>
              </a:solidFill>
              <a:latin typeface="Arial Black" pitchFamily="34" charset="0"/>
              <a:ea typeface="方正细圆简体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4075323" y="404459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Josh Vietti - Where Is the Love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889570" y="2996952"/>
            <a:ext cx="487363" cy="48736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616725" y="4988564"/>
            <a:ext cx="4014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Wing Tat Industrial (HK) Co., Ltd.</a:t>
            </a:r>
            <a:endParaRPr lang="zh-CN" altLang="en-US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5443208"/>
            <a:ext cx="63763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itchFamily="34" charset="-122"/>
                <a:ea typeface="微软雅黑" pitchFamily="34" charset="-122"/>
              </a:rPr>
              <a:t>Company Profile</a:t>
            </a:r>
            <a:endParaRPr lang="zh-CN" altLang="en-US" sz="4500" b="1" kern="2200" spc="600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44000">
                    <a:srgbClr val="0070C0">
                      <a:shade val="67500"/>
                      <a:satMod val="115000"/>
                    </a:srgbClr>
                  </a:gs>
                  <a:gs pos="75000">
                    <a:srgbClr val="00B0F0"/>
                  </a:gs>
                  <a:gs pos="56000">
                    <a:srgbClr val="0070C0">
                      <a:shade val="100000"/>
                      <a:satMod val="115000"/>
                    </a:srgbClr>
                  </a:gs>
                </a:gsLst>
                <a:lin ang="18000000" scaled="0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1400C4A-A0CA-419D-AD53-55663E116C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90" y="4160697"/>
            <a:ext cx="1425298" cy="48529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EA95D3AD-5F4E-4880-B278-7BE9ABB88BDA}"/>
              </a:ext>
            </a:extLst>
          </p:cNvPr>
          <p:cNvSpPr/>
          <p:nvPr/>
        </p:nvSpPr>
        <p:spPr>
          <a:xfrm>
            <a:off x="6311230" y="5723964"/>
            <a:ext cx="5147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DongGuan</a:t>
            </a:r>
            <a:r>
              <a:rPr lang="en-US" altLang="zh-CN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Po Dan Industrial Co., Ltd</a:t>
            </a:r>
            <a:endParaRPr lang="zh-CN" altLang="en-US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34819B2-6730-49EB-9006-4EF9449EC62D}"/>
              </a:ext>
            </a:extLst>
          </p:cNvPr>
          <p:cNvSpPr/>
          <p:nvPr/>
        </p:nvSpPr>
        <p:spPr>
          <a:xfrm>
            <a:off x="6167214" y="5361688"/>
            <a:ext cx="5772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DongGuan</a:t>
            </a:r>
            <a:r>
              <a:rPr lang="en-US" altLang="zh-CN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Wing Tat Industrial Co., Ltd.</a:t>
            </a:r>
            <a:endParaRPr lang="zh-CN" altLang="en-US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57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088">
        <p14:doors dir="vert"/>
      </p:transition>
    </mc:Choice>
    <mc:Fallback xmlns="">
      <p:transition spd="slow" advTm="14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00"/>
                            </p:stCondLst>
                            <p:childTnLst>
                              <p:par>
                                <p:cTn id="5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04864"/>
            <a:ext cx="10919742" cy="201622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3206" y="169476"/>
            <a:ext cx="45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China Factory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7198594" y="784684"/>
            <a:ext cx="4991819" cy="4804556"/>
            <a:chOff x="5357689" y="1688694"/>
            <a:chExt cx="3923071" cy="326966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14" name="Picture 2" descr="Monito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7689" y="1688694"/>
              <a:ext cx="3923071" cy="3269668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477525" y="1827061"/>
              <a:ext cx="3678421" cy="2148638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15CC2F74-B837-414A-8BD9-0996A5405B0F}"/>
              </a:ext>
            </a:extLst>
          </p:cNvPr>
          <p:cNvSpPr/>
          <p:nvPr/>
        </p:nvSpPr>
        <p:spPr>
          <a:xfrm>
            <a:off x="878283" y="4077072"/>
            <a:ext cx="3600400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Injection molding B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uilding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62F77F-8827-4566-AA7A-9F40DD4B91D0}"/>
              </a:ext>
            </a:extLst>
          </p:cNvPr>
          <p:cNvSpPr/>
          <p:nvPr/>
        </p:nvSpPr>
        <p:spPr>
          <a:xfrm>
            <a:off x="5239233" y="4077072"/>
            <a:ext cx="1792077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Logistics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2ECAAB8-E0D9-4675-9A52-DEA1E371928B}"/>
              </a:ext>
            </a:extLst>
          </p:cNvPr>
          <p:cNvSpPr/>
          <p:nvPr/>
        </p:nvSpPr>
        <p:spPr>
          <a:xfrm>
            <a:off x="190550" y="4905531"/>
            <a:ext cx="10945216" cy="198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floor area is  15,000 square </a:t>
            </a:r>
            <a:r>
              <a:rPr lang="en-US" altLang="zh-TW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employees is around 280.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buildings, including main office, injection &amp; assembly workshops, tooling workshop and dormitory.</a:t>
            </a:r>
          </a:p>
          <a:p>
            <a:pPr>
              <a:lnSpc>
                <a:spcPct val="120000"/>
              </a:lnSpc>
            </a:pP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EB8CE4E-843A-458F-AFA5-31B35109EB0B}"/>
              </a:ext>
            </a:extLst>
          </p:cNvPr>
          <p:cNvSpPr/>
          <p:nvPr/>
        </p:nvSpPr>
        <p:spPr>
          <a:xfrm>
            <a:off x="46534" y="2276872"/>
            <a:ext cx="2448272" cy="186841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FB39B62-0BB0-4C84-A60E-D412DBD7F462}"/>
              </a:ext>
            </a:extLst>
          </p:cNvPr>
          <p:cNvSpPr/>
          <p:nvPr/>
        </p:nvSpPr>
        <p:spPr>
          <a:xfrm>
            <a:off x="2566814" y="2276872"/>
            <a:ext cx="2337852" cy="186841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14621C2-5C88-4C82-B239-773577271F49}"/>
              </a:ext>
            </a:extLst>
          </p:cNvPr>
          <p:cNvSpPr/>
          <p:nvPr/>
        </p:nvSpPr>
        <p:spPr>
          <a:xfrm>
            <a:off x="4971509" y="2276872"/>
            <a:ext cx="2217104" cy="1868411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6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363">
        <p14:doors dir="vert"/>
      </p:transition>
    </mc:Choice>
    <mc:Fallback xmlns="">
      <p:transition spd="slow" advTm="6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50"/>
                            </p:stCondLst>
                            <p:childTnLst>
                              <p:par>
                                <p:cTn id="4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6" grpId="0"/>
      <p:bldP spid="17" grpId="0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036" y="701988"/>
            <a:ext cx="10919742" cy="27662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3206" y="169476"/>
            <a:ext cx="45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China Factory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Picture 2" descr="Monit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7397" y="579231"/>
            <a:ext cx="5410497" cy="604867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CC2F74-B837-414A-8BD9-0996A5405B0F}"/>
              </a:ext>
            </a:extLst>
          </p:cNvPr>
          <p:cNvSpPr/>
          <p:nvPr/>
        </p:nvSpPr>
        <p:spPr>
          <a:xfrm>
            <a:off x="884273" y="3317409"/>
            <a:ext cx="3600400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Factory Gate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62F77F-8827-4566-AA7A-9F40DD4B91D0}"/>
              </a:ext>
            </a:extLst>
          </p:cNvPr>
          <p:cNvSpPr/>
          <p:nvPr/>
        </p:nvSpPr>
        <p:spPr>
          <a:xfrm>
            <a:off x="4206288" y="3315142"/>
            <a:ext cx="2232248" cy="41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Conference Room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 descr="一張含有 天空, 室外, 建築物, 地面 的圖片&#10;&#10;自動產生的描述">
            <a:extLst>
              <a:ext uri="{FF2B5EF4-FFF2-40B4-BE49-F238E27FC236}">
                <a16:creationId xmlns:a16="http://schemas.microsoft.com/office/drawing/2014/main" id="{FE3DBE4C-29D1-4395-988E-436DFD460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" y="777553"/>
            <a:ext cx="3426241" cy="260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一張含有 建築物, 天空, 室外, 樹 的圖片&#10;&#10;自動產生的描述">
            <a:extLst>
              <a:ext uri="{FF2B5EF4-FFF2-40B4-BE49-F238E27FC236}">
                <a16:creationId xmlns:a16="http://schemas.microsoft.com/office/drawing/2014/main" id="{4DF6BCBC-158E-42B3-B604-46B256CFC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63" y="824453"/>
            <a:ext cx="5109282" cy="4011885"/>
          </a:xfrm>
          <a:prstGeom prst="rect">
            <a:avLst/>
          </a:prstGeom>
        </p:spPr>
      </p:pic>
      <p:pic>
        <p:nvPicPr>
          <p:cNvPr id="20" name="圖片 19" descr="一張含有 地板, 室內, 牆, 桌 的圖片&#10;&#10;自動產生的描述">
            <a:extLst>
              <a:ext uri="{FF2B5EF4-FFF2-40B4-BE49-F238E27FC236}">
                <a16:creationId xmlns:a16="http://schemas.microsoft.com/office/drawing/2014/main" id="{FAA7F058-88A8-429A-9149-8CF83398D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45" y="777553"/>
            <a:ext cx="3388132" cy="259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一張含有 室內, 地板, 牆, 天花板 的圖片&#10;&#10;自動產生的描述">
            <a:extLst>
              <a:ext uri="{FF2B5EF4-FFF2-40B4-BE49-F238E27FC236}">
                <a16:creationId xmlns:a16="http://schemas.microsoft.com/office/drawing/2014/main" id="{1A79CD5C-DC37-4B1A-B3E0-A510C95D2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" y="3732308"/>
            <a:ext cx="6884532" cy="287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4A44054-18DE-475D-9A91-E71186A7E44B}"/>
              </a:ext>
            </a:extLst>
          </p:cNvPr>
          <p:cNvSpPr/>
          <p:nvPr/>
        </p:nvSpPr>
        <p:spPr>
          <a:xfrm>
            <a:off x="2802614" y="6468481"/>
            <a:ext cx="2510402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Reception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363">
        <p14:doors dir="vert"/>
      </p:transition>
    </mc:Choice>
    <mc:Fallback xmlns="">
      <p:transition spd="slow" advTm="6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1385" y="1052736"/>
            <a:ext cx="10716455" cy="200403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23206" y="169476"/>
            <a:ext cx="45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China Factory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459FBF-4FE7-4C1B-B35F-C004827F89C2}"/>
              </a:ext>
            </a:extLst>
          </p:cNvPr>
          <p:cNvSpPr/>
          <p:nvPr/>
        </p:nvSpPr>
        <p:spPr>
          <a:xfrm>
            <a:off x="219009" y="3896996"/>
            <a:ext cx="11860485" cy="201622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243B1AF-D9B3-486A-B510-67B35D8E598A}"/>
              </a:ext>
            </a:extLst>
          </p:cNvPr>
          <p:cNvSpPr/>
          <p:nvPr/>
        </p:nvSpPr>
        <p:spPr>
          <a:xfrm>
            <a:off x="259244" y="1196752"/>
            <a:ext cx="2215879" cy="166221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5C4982E-3A0C-4FF6-9470-A99D29BAC07C}"/>
              </a:ext>
            </a:extLst>
          </p:cNvPr>
          <p:cNvSpPr/>
          <p:nvPr/>
        </p:nvSpPr>
        <p:spPr>
          <a:xfrm>
            <a:off x="560468" y="2982086"/>
            <a:ext cx="2510402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Reception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FAD1A6-8F51-4BCE-9B1A-6FE9E6741D3B}"/>
              </a:ext>
            </a:extLst>
          </p:cNvPr>
          <p:cNvSpPr/>
          <p:nvPr/>
        </p:nvSpPr>
        <p:spPr>
          <a:xfrm>
            <a:off x="2547133" y="1196752"/>
            <a:ext cx="2232248" cy="165401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019F87-1F77-41B6-9DC0-4D08D09DD6BD}"/>
              </a:ext>
            </a:extLst>
          </p:cNvPr>
          <p:cNvSpPr/>
          <p:nvPr/>
        </p:nvSpPr>
        <p:spPr>
          <a:xfrm>
            <a:off x="4851116" y="1196752"/>
            <a:ext cx="2107913" cy="166221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C66D699-CCAA-4EFA-A555-0586D5C4E0F7}"/>
              </a:ext>
            </a:extLst>
          </p:cNvPr>
          <p:cNvSpPr/>
          <p:nvPr/>
        </p:nvSpPr>
        <p:spPr>
          <a:xfrm>
            <a:off x="4046053" y="2982086"/>
            <a:ext cx="2510402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Main Office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42CDD53-E934-43A8-AB27-7218FC2D1C0B}"/>
              </a:ext>
            </a:extLst>
          </p:cNvPr>
          <p:cNvSpPr/>
          <p:nvPr/>
        </p:nvSpPr>
        <p:spPr>
          <a:xfrm>
            <a:off x="7031310" y="388041"/>
            <a:ext cx="3600400" cy="2613707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6B36EC-4EA6-4E4C-B4D2-6D84FA3724EB}"/>
              </a:ext>
            </a:extLst>
          </p:cNvPr>
          <p:cNvSpPr/>
          <p:nvPr/>
        </p:nvSpPr>
        <p:spPr>
          <a:xfrm>
            <a:off x="6743278" y="2999643"/>
            <a:ext cx="4317893" cy="41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Robotic Arms for Injection Molding Machines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E49AE33-4357-4BBF-8091-EB7072933422}"/>
              </a:ext>
            </a:extLst>
          </p:cNvPr>
          <p:cNvSpPr/>
          <p:nvPr/>
        </p:nvSpPr>
        <p:spPr>
          <a:xfrm>
            <a:off x="271492" y="3956864"/>
            <a:ext cx="2232248" cy="18646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027F467-ED81-4708-BD8C-16DA4899259D}"/>
              </a:ext>
            </a:extLst>
          </p:cNvPr>
          <p:cNvSpPr/>
          <p:nvPr/>
        </p:nvSpPr>
        <p:spPr>
          <a:xfrm>
            <a:off x="2549840" y="3956864"/>
            <a:ext cx="2313523" cy="1864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F5FA251-767B-4BE9-B0A5-7284A5BCFECA}"/>
              </a:ext>
            </a:extLst>
          </p:cNvPr>
          <p:cNvSpPr/>
          <p:nvPr/>
        </p:nvSpPr>
        <p:spPr>
          <a:xfrm>
            <a:off x="1064524" y="5862406"/>
            <a:ext cx="4094578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Injection molding workshop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7F119A4-EE38-4871-90BC-076CD17DA60A}"/>
              </a:ext>
            </a:extLst>
          </p:cNvPr>
          <p:cNvSpPr/>
          <p:nvPr/>
        </p:nvSpPr>
        <p:spPr>
          <a:xfrm>
            <a:off x="4910344" y="3956864"/>
            <a:ext cx="2277229" cy="1871407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0A03CA6-A8E8-4655-A7CF-1D027A96F1A2}"/>
              </a:ext>
            </a:extLst>
          </p:cNvPr>
          <p:cNvSpPr/>
          <p:nvPr/>
        </p:nvSpPr>
        <p:spPr>
          <a:xfrm>
            <a:off x="5240988" y="5862406"/>
            <a:ext cx="2510402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Our Warehouse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14600F6-1B8E-4FE3-BDFA-7FCFCE31A33B}"/>
              </a:ext>
            </a:extLst>
          </p:cNvPr>
          <p:cNvSpPr/>
          <p:nvPr/>
        </p:nvSpPr>
        <p:spPr>
          <a:xfrm>
            <a:off x="7234554" y="3956864"/>
            <a:ext cx="2406020" cy="1881927"/>
          </a:xfrm>
          <a:prstGeom prst="rect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0F099E5-4B56-4F44-8E3D-AD2FC7844A08}"/>
              </a:ext>
            </a:extLst>
          </p:cNvPr>
          <p:cNvSpPr/>
          <p:nvPr/>
        </p:nvSpPr>
        <p:spPr>
          <a:xfrm>
            <a:off x="9695606" y="3956864"/>
            <a:ext cx="2328327" cy="1881927"/>
          </a:xfrm>
          <a:prstGeom prst="rect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D0B35FC-200D-4199-AD1C-9CACD54CF1BA}"/>
              </a:ext>
            </a:extLst>
          </p:cNvPr>
          <p:cNvSpPr/>
          <p:nvPr/>
        </p:nvSpPr>
        <p:spPr>
          <a:xfrm>
            <a:off x="7984916" y="5877272"/>
            <a:ext cx="4094578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Silicone Injection molding workshop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401">
        <p14:doors dir="vert"/>
      </p:transition>
    </mc:Choice>
    <mc:Fallback xmlns="">
      <p:transition spd="slow" advTm="10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5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50"/>
                            </p:stCondLst>
                            <p:childTnLst>
                              <p:par>
                                <p:cTn id="4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300"/>
                            </p:stCondLst>
                            <p:childTnLst>
                              <p:par>
                                <p:cTn id="5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50"/>
                            </p:stCondLst>
                            <p:childTnLst>
                              <p:par>
                                <p:cTn id="6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3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800"/>
                            </p:stCondLst>
                            <p:childTnLst>
                              <p:par>
                                <p:cTn id="6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50"/>
                            </p:stCondLst>
                            <p:childTnLst>
                              <p:par>
                                <p:cTn id="7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3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20" grpId="0" animBg="1"/>
      <p:bldP spid="41" grpId="0"/>
      <p:bldP spid="26" grpId="0" animBg="1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4" grpId="0"/>
      <p:bldP spid="35" grpId="0" animBg="1"/>
      <p:bldP spid="36" grpId="0"/>
      <p:bldP spid="46" grpId="0" animBg="1"/>
      <p:bldP spid="47" grpId="0" animBg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56204" y="1220528"/>
            <a:ext cx="7281128" cy="5019753"/>
            <a:chOff x="2494806" y="1214742"/>
            <a:chExt cx="7281128" cy="5019753"/>
          </a:xfrm>
        </p:grpSpPr>
        <p:sp>
          <p:nvSpPr>
            <p:cNvPr id="4" name="Freeform 264"/>
            <p:cNvSpPr>
              <a:spLocks noEditPoints="1"/>
            </p:cNvSpPr>
            <p:nvPr/>
          </p:nvSpPr>
          <p:spPr bwMode="auto">
            <a:xfrm>
              <a:off x="4827970" y="2335765"/>
              <a:ext cx="1319825" cy="1397137"/>
            </a:xfrm>
            <a:custGeom>
              <a:avLst/>
              <a:gdLst>
                <a:gd name="T0" fmla="*/ 6 w 478"/>
                <a:gd name="T1" fmla="*/ 15 h 506"/>
                <a:gd name="T2" fmla="*/ 7 w 478"/>
                <a:gd name="T3" fmla="*/ 0 h 506"/>
                <a:gd name="T4" fmla="*/ 14 w 478"/>
                <a:gd name="T5" fmla="*/ 8 h 506"/>
                <a:gd name="T6" fmla="*/ 471 w 478"/>
                <a:gd name="T7" fmla="*/ 493 h 506"/>
                <a:gd name="T8" fmla="*/ 470 w 478"/>
                <a:gd name="T9" fmla="*/ 506 h 506"/>
                <a:gd name="T10" fmla="*/ 478 w 478"/>
                <a:gd name="T11" fmla="*/ 500 h 506"/>
                <a:gd name="T12" fmla="*/ 444 w 478"/>
                <a:gd name="T13" fmla="*/ 479 h 506"/>
                <a:gd name="T14" fmla="*/ 444 w 478"/>
                <a:gd name="T15" fmla="*/ 464 h 506"/>
                <a:gd name="T16" fmla="*/ 450 w 478"/>
                <a:gd name="T17" fmla="*/ 471 h 506"/>
                <a:gd name="T18" fmla="*/ 416 w 478"/>
                <a:gd name="T19" fmla="*/ 450 h 506"/>
                <a:gd name="T20" fmla="*/ 416 w 478"/>
                <a:gd name="T21" fmla="*/ 436 h 506"/>
                <a:gd name="T22" fmla="*/ 424 w 478"/>
                <a:gd name="T23" fmla="*/ 442 h 506"/>
                <a:gd name="T24" fmla="*/ 389 w 478"/>
                <a:gd name="T25" fmla="*/ 420 h 506"/>
                <a:gd name="T26" fmla="*/ 389 w 478"/>
                <a:gd name="T27" fmla="*/ 407 h 506"/>
                <a:gd name="T28" fmla="*/ 397 w 478"/>
                <a:gd name="T29" fmla="*/ 413 h 506"/>
                <a:gd name="T30" fmla="*/ 361 w 478"/>
                <a:gd name="T31" fmla="*/ 391 h 506"/>
                <a:gd name="T32" fmla="*/ 363 w 478"/>
                <a:gd name="T33" fmla="*/ 377 h 506"/>
                <a:gd name="T34" fmla="*/ 369 w 478"/>
                <a:gd name="T35" fmla="*/ 385 h 506"/>
                <a:gd name="T36" fmla="*/ 334 w 478"/>
                <a:gd name="T37" fmla="*/ 363 h 506"/>
                <a:gd name="T38" fmla="*/ 335 w 478"/>
                <a:gd name="T39" fmla="*/ 348 h 506"/>
                <a:gd name="T40" fmla="*/ 342 w 478"/>
                <a:gd name="T41" fmla="*/ 356 h 506"/>
                <a:gd name="T42" fmla="*/ 307 w 478"/>
                <a:gd name="T43" fmla="*/ 334 h 506"/>
                <a:gd name="T44" fmla="*/ 308 w 478"/>
                <a:gd name="T45" fmla="*/ 319 h 506"/>
                <a:gd name="T46" fmla="*/ 314 w 478"/>
                <a:gd name="T47" fmla="*/ 327 h 506"/>
                <a:gd name="T48" fmla="*/ 280 w 478"/>
                <a:gd name="T49" fmla="*/ 305 h 506"/>
                <a:gd name="T50" fmla="*/ 280 w 478"/>
                <a:gd name="T51" fmla="*/ 291 h 506"/>
                <a:gd name="T52" fmla="*/ 287 w 478"/>
                <a:gd name="T53" fmla="*/ 297 h 506"/>
                <a:gd name="T54" fmla="*/ 253 w 478"/>
                <a:gd name="T55" fmla="*/ 275 h 506"/>
                <a:gd name="T56" fmla="*/ 253 w 478"/>
                <a:gd name="T57" fmla="*/ 262 h 506"/>
                <a:gd name="T58" fmla="*/ 260 w 478"/>
                <a:gd name="T59" fmla="*/ 268 h 506"/>
                <a:gd name="T60" fmla="*/ 226 w 478"/>
                <a:gd name="T61" fmla="*/ 246 h 506"/>
                <a:gd name="T62" fmla="*/ 226 w 478"/>
                <a:gd name="T63" fmla="*/ 233 h 506"/>
                <a:gd name="T64" fmla="*/ 232 w 478"/>
                <a:gd name="T65" fmla="*/ 240 h 506"/>
                <a:gd name="T66" fmla="*/ 198 w 478"/>
                <a:gd name="T67" fmla="*/ 217 h 506"/>
                <a:gd name="T68" fmla="*/ 198 w 478"/>
                <a:gd name="T69" fmla="*/ 203 h 506"/>
                <a:gd name="T70" fmla="*/ 205 w 478"/>
                <a:gd name="T71" fmla="*/ 211 h 506"/>
                <a:gd name="T72" fmla="*/ 171 w 478"/>
                <a:gd name="T73" fmla="*/ 189 h 506"/>
                <a:gd name="T74" fmla="*/ 171 w 478"/>
                <a:gd name="T75" fmla="*/ 174 h 506"/>
                <a:gd name="T76" fmla="*/ 177 w 478"/>
                <a:gd name="T77" fmla="*/ 182 h 506"/>
                <a:gd name="T78" fmla="*/ 143 w 478"/>
                <a:gd name="T79" fmla="*/ 160 h 506"/>
                <a:gd name="T80" fmla="*/ 143 w 478"/>
                <a:gd name="T81" fmla="*/ 146 h 506"/>
                <a:gd name="T82" fmla="*/ 151 w 478"/>
                <a:gd name="T83" fmla="*/ 153 h 506"/>
                <a:gd name="T84" fmla="*/ 116 w 478"/>
                <a:gd name="T85" fmla="*/ 131 h 506"/>
                <a:gd name="T86" fmla="*/ 116 w 478"/>
                <a:gd name="T87" fmla="*/ 117 h 506"/>
                <a:gd name="T88" fmla="*/ 124 w 478"/>
                <a:gd name="T89" fmla="*/ 123 h 506"/>
                <a:gd name="T90" fmla="*/ 88 w 478"/>
                <a:gd name="T91" fmla="*/ 101 h 506"/>
                <a:gd name="T92" fmla="*/ 90 w 478"/>
                <a:gd name="T93" fmla="*/ 88 h 506"/>
                <a:gd name="T94" fmla="*/ 96 w 478"/>
                <a:gd name="T95" fmla="*/ 95 h 506"/>
                <a:gd name="T96" fmla="*/ 61 w 478"/>
                <a:gd name="T97" fmla="*/ 72 h 506"/>
                <a:gd name="T98" fmla="*/ 62 w 478"/>
                <a:gd name="T99" fmla="*/ 58 h 506"/>
                <a:gd name="T100" fmla="*/ 69 w 478"/>
                <a:gd name="T101" fmla="*/ 66 h 506"/>
                <a:gd name="T102" fmla="*/ 33 w 478"/>
                <a:gd name="T103" fmla="*/ 44 h 506"/>
                <a:gd name="T104" fmla="*/ 35 w 478"/>
                <a:gd name="T105" fmla="*/ 29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506">
                  <a:moveTo>
                    <a:pt x="14" y="8"/>
                  </a:moveTo>
                  <a:lnTo>
                    <a:pt x="6" y="15"/>
                  </a:lnTo>
                  <a:lnTo>
                    <a:pt x="0" y="7"/>
                  </a:lnTo>
                  <a:lnTo>
                    <a:pt x="7" y="0"/>
                  </a:lnTo>
                  <a:lnTo>
                    <a:pt x="14" y="8"/>
                  </a:lnTo>
                  <a:lnTo>
                    <a:pt x="14" y="8"/>
                  </a:lnTo>
                  <a:close/>
                  <a:moveTo>
                    <a:pt x="478" y="500"/>
                  </a:moveTo>
                  <a:lnTo>
                    <a:pt x="471" y="493"/>
                  </a:lnTo>
                  <a:lnTo>
                    <a:pt x="465" y="500"/>
                  </a:lnTo>
                  <a:lnTo>
                    <a:pt x="470" y="506"/>
                  </a:lnTo>
                  <a:lnTo>
                    <a:pt x="478" y="500"/>
                  </a:lnTo>
                  <a:lnTo>
                    <a:pt x="478" y="500"/>
                  </a:lnTo>
                  <a:close/>
                  <a:moveTo>
                    <a:pt x="450" y="471"/>
                  </a:moveTo>
                  <a:lnTo>
                    <a:pt x="444" y="479"/>
                  </a:lnTo>
                  <a:lnTo>
                    <a:pt x="437" y="471"/>
                  </a:lnTo>
                  <a:lnTo>
                    <a:pt x="444" y="464"/>
                  </a:lnTo>
                  <a:lnTo>
                    <a:pt x="450" y="471"/>
                  </a:lnTo>
                  <a:lnTo>
                    <a:pt x="450" y="471"/>
                  </a:lnTo>
                  <a:close/>
                  <a:moveTo>
                    <a:pt x="424" y="442"/>
                  </a:moveTo>
                  <a:lnTo>
                    <a:pt x="416" y="450"/>
                  </a:lnTo>
                  <a:lnTo>
                    <a:pt x="410" y="442"/>
                  </a:lnTo>
                  <a:lnTo>
                    <a:pt x="416" y="436"/>
                  </a:lnTo>
                  <a:lnTo>
                    <a:pt x="424" y="442"/>
                  </a:lnTo>
                  <a:lnTo>
                    <a:pt x="424" y="442"/>
                  </a:lnTo>
                  <a:close/>
                  <a:moveTo>
                    <a:pt x="397" y="413"/>
                  </a:moveTo>
                  <a:lnTo>
                    <a:pt x="389" y="420"/>
                  </a:lnTo>
                  <a:lnTo>
                    <a:pt x="382" y="413"/>
                  </a:lnTo>
                  <a:lnTo>
                    <a:pt x="389" y="407"/>
                  </a:lnTo>
                  <a:lnTo>
                    <a:pt x="397" y="413"/>
                  </a:lnTo>
                  <a:lnTo>
                    <a:pt x="397" y="413"/>
                  </a:lnTo>
                  <a:close/>
                  <a:moveTo>
                    <a:pt x="369" y="385"/>
                  </a:moveTo>
                  <a:lnTo>
                    <a:pt x="361" y="391"/>
                  </a:lnTo>
                  <a:lnTo>
                    <a:pt x="355" y="385"/>
                  </a:lnTo>
                  <a:lnTo>
                    <a:pt x="363" y="377"/>
                  </a:lnTo>
                  <a:lnTo>
                    <a:pt x="369" y="385"/>
                  </a:lnTo>
                  <a:lnTo>
                    <a:pt x="369" y="385"/>
                  </a:lnTo>
                  <a:close/>
                  <a:moveTo>
                    <a:pt x="342" y="356"/>
                  </a:moveTo>
                  <a:lnTo>
                    <a:pt x="334" y="363"/>
                  </a:lnTo>
                  <a:lnTo>
                    <a:pt x="328" y="355"/>
                  </a:lnTo>
                  <a:lnTo>
                    <a:pt x="335" y="348"/>
                  </a:lnTo>
                  <a:lnTo>
                    <a:pt x="342" y="356"/>
                  </a:lnTo>
                  <a:lnTo>
                    <a:pt x="342" y="356"/>
                  </a:lnTo>
                  <a:close/>
                  <a:moveTo>
                    <a:pt x="314" y="327"/>
                  </a:moveTo>
                  <a:lnTo>
                    <a:pt x="307" y="334"/>
                  </a:lnTo>
                  <a:lnTo>
                    <a:pt x="300" y="326"/>
                  </a:lnTo>
                  <a:lnTo>
                    <a:pt x="308" y="319"/>
                  </a:lnTo>
                  <a:lnTo>
                    <a:pt x="314" y="327"/>
                  </a:lnTo>
                  <a:lnTo>
                    <a:pt x="314" y="327"/>
                  </a:lnTo>
                  <a:close/>
                  <a:moveTo>
                    <a:pt x="287" y="297"/>
                  </a:moveTo>
                  <a:lnTo>
                    <a:pt x="280" y="305"/>
                  </a:lnTo>
                  <a:lnTo>
                    <a:pt x="273" y="297"/>
                  </a:lnTo>
                  <a:lnTo>
                    <a:pt x="280" y="291"/>
                  </a:lnTo>
                  <a:lnTo>
                    <a:pt x="287" y="297"/>
                  </a:lnTo>
                  <a:lnTo>
                    <a:pt x="287" y="297"/>
                  </a:lnTo>
                  <a:close/>
                  <a:moveTo>
                    <a:pt x="260" y="268"/>
                  </a:moveTo>
                  <a:lnTo>
                    <a:pt x="253" y="275"/>
                  </a:lnTo>
                  <a:lnTo>
                    <a:pt x="245" y="268"/>
                  </a:lnTo>
                  <a:lnTo>
                    <a:pt x="253" y="262"/>
                  </a:lnTo>
                  <a:lnTo>
                    <a:pt x="260" y="268"/>
                  </a:lnTo>
                  <a:lnTo>
                    <a:pt x="260" y="268"/>
                  </a:lnTo>
                  <a:close/>
                  <a:moveTo>
                    <a:pt x="232" y="240"/>
                  </a:moveTo>
                  <a:lnTo>
                    <a:pt x="226" y="246"/>
                  </a:lnTo>
                  <a:lnTo>
                    <a:pt x="218" y="240"/>
                  </a:lnTo>
                  <a:lnTo>
                    <a:pt x="226" y="233"/>
                  </a:lnTo>
                  <a:lnTo>
                    <a:pt x="232" y="240"/>
                  </a:lnTo>
                  <a:lnTo>
                    <a:pt x="232" y="240"/>
                  </a:lnTo>
                  <a:close/>
                  <a:moveTo>
                    <a:pt x="205" y="211"/>
                  </a:moveTo>
                  <a:lnTo>
                    <a:pt x="198" y="217"/>
                  </a:lnTo>
                  <a:lnTo>
                    <a:pt x="192" y="211"/>
                  </a:lnTo>
                  <a:lnTo>
                    <a:pt x="198" y="203"/>
                  </a:lnTo>
                  <a:lnTo>
                    <a:pt x="205" y="211"/>
                  </a:lnTo>
                  <a:lnTo>
                    <a:pt x="205" y="211"/>
                  </a:lnTo>
                  <a:close/>
                  <a:moveTo>
                    <a:pt x="177" y="182"/>
                  </a:moveTo>
                  <a:lnTo>
                    <a:pt x="171" y="189"/>
                  </a:lnTo>
                  <a:lnTo>
                    <a:pt x="164" y="181"/>
                  </a:lnTo>
                  <a:lnTo>
                    <a:pt x="171" y="174"/>
                  </a:lnTo>
                  <a:lnTo>
                    <a:pt x="177" y="182"/>
                  </a:lnTo>
                  <a:lnTo>
                    <a:pt x="177" y="182"/>
                  </a:lnTo>
                  <a:close/>
                  <a:moveTo>
                    <a:pt x="151" y="153"/>
                  </a:moveTo>
                  <a:lnTo>
                    <a:pt x="143" y="160"/>
                  </a:lnTo>
                  <a:lnTo>
                    <a:pt x="137" y="152"/>
                  </a:lnTo>
                  <a:lnTo>
                    <a:pt x="143" y="146"/>
                  </a:lnTo>
                  <a:lnTo>
                    <a:pt x="151" y="153"/>
                  </a:lnTo>
                  <a:lnTo>
                    <a:pt x="151" y="153"/>
                  </a:lnTo>
                  <a:close/>
                  <a:moveTo>
                    <a:pt x="124" y="123"/>
                  </a:moveTo>
                  <a:lnTo>
                    <a:pt x="116" y="131"/>
                  </a:lnTo>
                  <a:lnTo>
                    <a:pt x="109" y="123"/>
                  </a:lnTo>
                  <a:lnTo>
                    <a:pt x="116" y="117"/>
                  </a:lnTo>
                  <a:lnTo>
                    <a:pt x="124" y="123"/>
                  </a:lnTo>
                  <a:lnTo>
                    <a:pt x="124" y="123"/>
                  </a:lnTo>
                  <a:close/>
                  <a:moveTo>
                    <a:pt x="96" y="95"/>
                  </a:moveTo>
                  <a:lnTo>
                    <a:pt x="88" y="101"/>
                  </a:lnTo>
                  <a:lnTo>
                    <a:pt x="82" y="95"/>
                  </a:lnTo>
                  <a:lnTo>
                    <a:pt x="90" y="88"/>
                  </a:lnTo>
                  <a:lnTo>
                    <a:pt x="96" y="95"/>
                  </a:lnTo>
                  <a:lnTo>
                    <a:pt x="96" y="95"/>
                  </a:lnTo>
                  <a:close/>
                  <a:moveTo>
                    <a:pt x="69" y="66"/>
                  </a:moveTo>
                  <a:lnTo>
                    <a:pt x="61" y="72"/>
                  </a:lnTo>
                  <a:lnTo>
                    <a:pt x="54" y="66"/>
                  </a:lnTo>
                  <a:lnTo>
                    <a:pt x="62" y="58"/>
                  </a:lnTo>
                  <a:lnTo>
                    <a:pt x="69" y="66"/>
                  </a:lnTo>
                  <a:lnTo>
                    <a:pt x="69" y="66"/>
                  </a:lnTo>
                  <a:close/>
                  <a:moveTo>
                    <a:pt x="41" y="37"/>
                  </a:moveTo>
                  <a:lnTo>
                    <a:pt x="33" y="44"/>
                  </a:lnTo>
                  <a:lnTo>
                    <a:pt x="27" y="36"/>
                  </a:lnTo>
                  <a:lnTo>
                    <a:pt x="35" y="29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" name="Freeform 265"/>
            <p:cNvSpPr>
              <a:spLocks noEditPoints="1"/>
            </p:cNvSpPr>
            <p:nvPr/>
          </p:nvSpPr>
          <p:spPr bwMode="auto">
            <a:xfrm>
              <a:off x="6205780" y="2769265"/>
              <a:ext cx="2164734" cy="936027"/>
            </a:xfrm>
            <a:custGeom>
              <a:avLst/>
              <a:gdLst>
                <a:gd name="T0" fmla="*/ 780 w 784"/>
                <a:gd name="T1" fmla="*/ 0 h 339"/>
                <a:gd name="T2" fmla="*/ 775 w 784"/>
                <a:gd name="T3" fmla="*/ 13 h 339"/>
                <a:gd name="T4" fmla="*/ 9 w 784"/>
                <a:gd name="T5" fmla="*/ 326 h 339"/>
                <a:gd name="T6" fmla="*/ 4 w 784"/>
                <a:gd name="T7" fmla="*/ 339 h 339"/>
                <a:gd name="T8" fmla="*/ 45 w 784"/>
                <a:gd name="T9" fmla="*/ 310 h 339"/>
                <a:gd name="T10" fmla="*/ 40 w 784"/>
                <a:gd name="T11" fmla="*/ 323 h 339"/>
                <a:gd name="T12" fmla="*/ 82 w 784"/>
                <a:gd name="T13" fmla="*/ 294 h 339"/>
                <a:gd name="T14" fmla="*/ 77 w 784"/>
                <a:gd name="T15" fmla="*/ 307 h 339"/>
                <a:gd name="T16" fmla="*/ 120 w 784"/>
                <a:gd name="T17" fmla="*/ 279 h 339"/>
                <a:gd name="T18" fmla="*/ 113 w 784"/>
                <a:gd name="T19" fmla="*/ 292 h 339"/>
                <a:gd name="T20" fmla="*/ 157 w 784"/>
                <a:gd name="T21" fmla="*/ 264 h 339"/>
                <a:gd name="T22" fmla="*/ 151 w 784"/>
                <a:gd name="T23" fmla="*/ 277 h 339"/>
                <a:gd name="T24" fmla="*/ 193 w 784"/>
                <a:gd name="T25" fmla="*/ 249 h 339"/>
                <a:gd name="T26" fmla="*/ 188 w 784"/>
                <a:gd name="T27" fmla="*/ 262 h 339"/>
                <a:gd name="T28" fmla="*/ 230 w 784"/>
                <a:gd name="T29" fmla="*/ 233 h 339"/>
                <a:gd name="T30" fmla="*/ 224 w 784"/>
                <a:gd name="T31" fmla="*/ 246 h 339"/>
                <a:gd name="T32" fmla="*/ 266 w 784"/>
                <a:gd name="T33" fmla="*/ 217 h 339"/>
                <a:gd name="T34" fmla="*/ 261 w 784"/>
                <a:gd name="T35" fmla="*/ 230 h 339"/>
                <a:gd name="T36" fmla="*/ 303 w 784"/>
                <a:gd name="T37" fmla="*/ 202 h 339"/>
                <a:gd name="T38" fmla="*/ 298 w 784"/>
                <a:gd name="T39" fmla="*/ 215 h 339"/>
                <a:gd name="T40" fmla="*/ 339 w 784"/>
                <a:gd name="T41" fmla="*/ 186 h 339"/>
                <a:gd name="T42" fmla="*/ 334 w 784"/>
                <a:gd name="T43" fmla="*/ 199 h 339"/>
                <a:gd name="T44" fmla="*/ 376 w 784"/>
                <a:gd name="T45" fmla="*/ 170 h 339"/>
                <a:gd name="T46" fmla="*/ 371 w 784"/>
                <a:gd name="T47" fmla="*/ 183 h 339"/>
                <a:gd name="T48" fmla="*/ 413 w 784"/>
                <a:gd name="T49" fmla="*/ 155 h 339"/>
                <a:gd name="T50" fmla="*/ 407 w 784"/>
                <a:gd name="T51" fmla="*/ 168 h 339"/>
                <a:gd name="T52" fmla="*/ 449 w 784"/>
                <a:gd name="T53" fmla="*/ 140 h 339"/>
                <a:gd name="T54" fmla="*/ 444 w 784"/>
                <a:gd name="T55" fmla="*/ 153 h 339"/>
                <a:gd name="T56" fmla="*/ 486 w 784"/>
                <a:gd name="T57" fmla="*/ 124 h 339"/>
                <a:gd name="T58" fmla="*/ 481 w 784"/>
                <a:gd name="T59" fmla="*/ 138 h 339"/>
                <a:gd name="T60" fmla="*/ 522 w 784"/>
                <a:gd name="T61" fmla="*/ 109 h 339"/>
                <a:gd name="T62" fmla="*/ 517 w 784"/>
                <a:gd name="T63" fmla="*/ 122 h 339"/>
                <a:gd name="T64" fmla="*/ 559 w 784"/>
                <a:gd name="T65" fmla="*/ 93 h 339"/>
                <a:gd name="T66" fmla="*/ 554 w 784"/>
                <a:gd name="T67" fmla="*/ 106 h 339"/>
                <a:gd name="T68" fmla="*/ 596 w 784"/>
                <a:gd name="T69" fmla="*/ 77 h 339"/>
                <a:gd name="T70" fmla="*/ 590 w 784"/>
                <a:gd name="T71" fmla="*/ 90 h 339"/>
                <a:gd name="T72" fmla="*/ 632 w 784"/>
                <a:gd name="T73" fmla="*/ 62 h 339"/>
                <a:gd name="T74" fmla="*/ 627 w 784"/>
                <a:gd name="T75" fmla="*/ 75 h 339"/>
                <a:gd name="T76" fmla="*/ 670 w 784"/>
                <a:gd name="T77" fmla="*/ 46 h 339"/>
                <a:gd name="T78" fmla="*/ 664 w 784"/>
                <a:gd name="T79" fmla="*/ 59 h 339"/>
                <a:gd name="T80" fmla="*/ 707 w 784"/>
                <a:gd name="T81" fmla="*/ 30 h 339"/>
                <a:gd name="T82" fmla="*/ 701 w 784"/>
                <a:gd name="T83" fmla="*/ 43 h 339"/>
                <a:gd name="T84" fmla="*/ 743 w 784"/>
                <a:gd name="T85" fmla="*/ 1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4" h="339">
                  <a:moveTo>
                    <a:pt x="775" y="13"/>
                  </a:moveTo>
                  <a:lnTo>
                    <a:pt x="771" y="4"/>
                  </a:lnTo>
                  <a:lnTo>
                    <a:pt x="780" y="0"/>
                  </a:lnTo>
                  <a:lnTo>
                    <a:pt x="784" y="9"/>
                  </a:lnTo>
                  <a:lnTo>
                    <a:pt x="775" y="13"/>
                  </a:lnTo>
                  <a:lnTo>
                    <a:pt x="775" y="13"/>
                  </a:lnTo>
                  <a:close/>
                  <a:moveTo>
                    <a:pt x="4" y="339"/>
                  </a:moveTo>
                  <a:lnTo>
                    <a:pt x="0" y="330"/>
                  </a:lnTo>
                  <a:lnTo>
                    <a:pt x="9" y="326"/>
                  </a:lnTo>
                  <a:lnTo>
                    <a:pt x="13" y="335"/>
                  </a:lnTo>
                  <a:lnTo>
                    <a:pt x="4" y="339"/>
                  </a:lnTo>
                  <a:lnTo>
                    <a:pt x="4" y="339"/>
                  </a:lnTo>
                  <a:close/>
                  <a:moveTo>
                    <a:pt x="40" y="323"/>
                  </a:moveTo>
                  <a:lnTo>
                    <a:pt x="36" y="314"/>
                  </a:lnTo>
                  <a:lnTo>
                    <a:pt x="45" y="310"/>
                  </a:lnTo>
                  <a:lnTo>
                    <a:pt x="49" y="319"/>
                  </a:lnTo>
                  <a:lnTo>
                    <a:pt x="40" y="323"/>
                  </a:lnTo>
                  <a:lnTo>
                    <a:pt x="40" y="323"/>
                  </a:lnTo>
                  <a:close/>
                  <a:moveTo>
                    <a:pt x="77" y="307"/>
                  </a:moveTo>
                  <a:lnTo>
                    <a:pt x="73" y="298"/>
                  </a:lnTo>
                  <a:lnTo>
                    <a:pt x="82" y="294"/>
                  </a:lnTo>
                  <a:lnTo>
                    <a:pt x="86" y="304"/>
                  </a:lnTo>
                  <a:lnTo>
                    <a:pt x="77" y="307"/>
                  </a:lnTo>
                  <a:lnTo>
                    <a:pt x="77" y="307"/>
                  </a:lnTo>
                  <a:close/>
                  <a:moveTo>
                    <a:pt x="113" y="292"/>
                  </a:moveTo>
                  <a:lnTo>
                    <a:pt x="109" y="283"/>
                  </a:lnTo>
                  <a:lnTo>
                    <a:pt x="120" y="279"/>
                  </a:lnTo>
                  <a:lnTo>
                    <a:pt x="123" y="288"/>
                  </a:lnTo>
                  <a:lnTo>
                    <a:pt x="113" y="292"/>
                  </a:lnTo>
                  <a:lnTo>
                    <a:pt x="113" y="292"/>
                  </a:lnTo>
                  <a:close/>
                  <a:moveTo>
                    <a:pt x="151" y="277"/>
                  </a:moveTo>
                  <a:lnTo>
                    <a:pt x="147" y="268"/>
                  </a:lnTo>
                  <a:lnTo>
                    <a:pt x="157" y="264"/>
                  </a:lnTo>
                  <a:lnTo>
                    <a:pt x="160" y="273"/>
                  </a:lnTo>
                  <a:lnTo>
                    <a:pt x="151" y="277"/>
                  </a:lnTo>
                  <a:lnTo>
                    <a:pt x="151" y="277"/>
                  </a:lnTo>
                  <a:close/>
                  <a:moveTo>
                    <a:pt x="188" y="262"/>
                  </a:moveTo>
                  <a:lnTo>
                    <a:pt x="184" y="253"/>
                  </a:lnTo>
                  <a:lnTo>
                    <a:pt x="193" y="249"/>
                  </a:lnTo>
                  <a:lnTo>
                    <a:pt x="197" y="258"/>
                  </a:lnTo>
                  <a:lnTo>
                    <a:pt x="188" y="262"/>
                  </a:lnTo>
                  <a:lnTo>
                    <a:pt x="188" y="262"/>
                  </a:lnTo>
                  <a:close/>
                  <a:moveTo>
                    <a:pt x="224" y="246"/>
                  </a:moveTo>
                  <a:lnTo>
                    <a:pt x="221" y="237"/>
                  </a:lnTo>
                  <a:lnTo>
                    <a:pt x="230" y="233"/>
                  </a:lnTo>
                  <a:lnTo>
                    <a:pt x="234" y="242"/>
                  </a:lnTo>
                  <a:lnTo>
                    <a:pt x="224" y="246"/>
                  </a:lnTo>
                  <a:lnTo>
                    <a:pt x="224" y="246"/>
                  </a:lnTo>
                  <a:close/>
                  <a:moveTo>
                    <a:pt x="261" y="230"/>
                  </a:moveTo>
                  <a:lnTo>
                    <a:pt x="257" y="221"/>
                  </a:lnTo>
                  <a:lnTo>
                    <a:pt x="266" y="217"/>
                  </a:lnTo>
                  <a:lnTo>
                    <a:pt x="270" y="226"/>
                  </a:lnTo>
                  <a:lnTo>
                    <a:pt x="261" y="230"/>
                  </a:lnTo>
                  <a:lnTo>
                    <a:pt x="261" y="230"/>
                  </a:lnTo>
                  <a:close/>
                  <a:moveTo>
                    <a:pt x="298" y="215"/>
                  </a:moveTo>
                  <a:lnTo>
                    <a:pt x="294" y="206"/>
                  </a:lnTo>
                  <a:lnTo>
                    <a:pt x="303" y="202"/>
                  </a:lnTo>
                  <a:lnTo>
                    <a:pt x="307" y="211"/>
                  </a:lnTo>
                  <a:lnTo>
                    <a:pt x="298" y="215"/>
                  </a:lnTo>
                  <a:lnTo>
                    <a:pt x="298" y="215"/>
                  </a:lnTo>
                  <a:close/>
                  <a:moveTo>
                    <a:pt x="334" y="199"/>
                  </a:moveTo>
                  <a:lnTo>
                    <a:pt x="330" y="190"/>
                  </a:lnTo>
                  <a:lnTo>
                    <a:pt x="339" y="186"/>
                  </a:lnTo>
                  <a:lnTo>
                    <a:pt x="343" y="195"/>
                  </a:lnTo>
                  <a:lnTo>
                    <a:pt x="334" y="199"/>
                  </a:lnTo>
                  <a:lnTo>
                    <a:pt x="334" y="199"/>
                  </a:lnTo>
                  <a:close/>
                  <a:moveTo>
                    <a:pt x="371" y="183"/>
                  </a:moveTo>
                  <a:lnTo>
                    <a:pt x="367" y="174"/>
                  </a:lnTo>
                  <a:lnTo>
                    <a:pt x="376" y="170"/>
                  </a:lnTo>
                  <a:lnTo>
                    <a:pt x="380" y="179"/>
                  </a:lnTo>
                  <a:lnTo>
                    <a:pt x="371" y="183"/>
                  </a:lnTo>
                  <a:lnTo>
                    <a:pt x="371" y="183"/>
                  </a:lnTo>
                  <a:close/>
                  <a:moveTo>
                    <a:pt x="407" y="168"/>
                  </a:moveTo>
                  <a:lnTo>
                    <a:pt x="403" y="158"/>
                  </a:lnTo>
                  <a:lnTo>
                    <a:pt x="413" y="155"/>
                  </a:lnTo>
                  <a:lnTo>
                    <a:pt x="417" y="164"/>
                  </a:lnTo>
                  <a:lnTo>
                    <a:pt x="407" y="168"/>
                  </a:lnTo>
                  <a:lnTo>
                    <a:pt x="407" y="168"/>
                  </a:lnTo>
                  <a:close/>
                  <a:moveTo>
                    <a:pt x="444" y="153"/>
                  </a:moveTo>
                  <a:lnTo>
                    <a:pt x="440" y="144"/>
                  </a:lnTo>
                  <a:lnTo>
                    <a:pt x="449" y="140"/>
                  </a:lnTo>
                  <a:lnTo>
                    <a:pt x="453" y="149"/>
                  </a:lnTo>
                  <a:lnTo>
                    <a:pt x="444" y="153"/>
                  </a:lnTo>
                  <a:lnTo>
                    <a:pt x="444" y="153"/>
                  </a:lnTo>
                  <a:close/>
                  <a:moveTo>
                    <a:pt x="481" y="138"/>
                  </a:moveTo>
                  <a:lnTo>
                    <a:pt x="477" y="128"/>
                  </a:lnTo>
                  <a:lnTo>
                    <a:pt x="486" y="124"/>
                  </a:lnTo>
                  <a:lnTo>
                    <a:pt x="490" y="134"/>
                  </a:lnTo>
                  <a:lnTo>
                    <a:pt x="481" y="138"/>
                  </a:lnTo>
                  <a:lnTo>
                    <a:pt x="481" y="138"/>
                  </a:lnTo>
                  <a:close/>
                  <a:moveTo>
                    <a:pt x="517" y="122"/>
                  </a:moveTo>
                  <a:lnTo>
                    <a:pt x="513" y="113"/>
                  </a:lnTo>
                  <a:lnTo>
                    <a:pt x="522" y="109"/>
                  </a:lnTo>
                  <a:lnTo>
                    <a:pt x="526" y="118"/>
                  </a:lnTo>
                  <a:lnTo>
                    <a:pt x="517" y="122"/>
                  </a:lnTo>
                  <a:lnTo>
                    <a:pt x="517" y="122"/>
                  </a:lnTo>
                  <a:close/>
                  <a:moveTo>
                    <a:pt x="554" y="106"/>
                  </a:moveTo>
                  <a:lnTo>
                    <a:pt x="550" y="97"/>
                  </a:lnTo>
                  <a:lnTo>
                    <a:pt x="559" y="93"/>
                  </a:lnTo>
                  <a:lnTo>
                    <a:pt x="563" y="102"/>
                  </a:lnTo>
                  <a:lnTo>
                    <a:pt x="554" y="106"/>
                  </a:lnTo>
                  <a:lnTo>
                    <a:pt x="554" y="106"/>
                  </a:lnTo>
                  <a:close/>
                  <a:moveTo>
                    <a:pt x="590" y="90"/>
                  </a:moveTo>
                  <a:lnTo>
                    <a:pt x="586" y="81"/>
                  </a:lnTo>
                  <a:lnTo>
                    <a:pt x="596" y="77"/>
                  </a:lnTo>
                  <a:lnTo>
                    <a:pt x="599" y="87"/>
                  </a:lnTo>
                  <a:lnTo>
                    <a:pt x="590" y="90"/>
                  </a:lnTo>
                  <a:lnTo>
                    <a:pt x="590" y="90"/>
                  </a:lnTo>
                  <a:close/>
                  <a:moveTo>
                    <a:pt x="627" y="75"/>
                  </a:moveTo>
                  <a:lnTo>
                    <a:pt x="623" y="66"/>
                  </a:lnTo>
                  <a:lnTo>
                    <a:pt x="632" y="62"/>
                  </a:lnTo>
                  <a:lnTo>
                    <a:pt x="636" y="71"/>
                  </a:lnTo>
                  <a:lnTo>
                    <a:pt x="627" y="75"/>
                  </a:lnTo>
                  <a:lnTo>
                    <a:pt x="627" y="75"/>
                  </a:lnTo>
                  <a:close/>
                  <a:moveTo>
                    <a:pt x="664" y="59"/>
                  </a:moveTo>
                  <a:lnTo>
                    <a:pt x="660" y="50"/>
                  </a:lnTo>
                  <a:lnTo>
                    <a:pt x="670" y="46"/>
                  </a:lnTo>
                  <a:lnTo>
                    <a:pt x="673" y="55"/>
                  </a:lnTo>
                  <a:lnTo>
                    <a:pt x="664" y="59"/>
                  </a:lnTo>
                  <a:lnTo>
                    <a:pt x="664" y="59"/>
                  </a:lnTo>
                  <a:close/>
                  <a:moveTo>
                    <a:pt x="701" y="43"/>
                  </a:moveTo>
                  <a:lnTo>
                    <a:pt x="698" y="34"/>
                  </a:lnTo>
                  <a:lnTo>
                    <a:pt x="707" y="30"/>
                  </a:lnTo>
                  <a:lnTo>
                    <a:pt x="711" y="40"/>
                  </a:lnTo>
                  <a:lnTo>
                    <a:pt x="701" y="43"/>
                  </a:lnTo>
                  <a:lnTo>
                    <a:pt x="701" y="43"/>
                  </a:lnTo>
                  <a:close/>
                  <a:moveTo>
                    <a:pt x="738" y="29"/>
                  </a:moveTo>
                  <a:lnTo>
                    <a:pt x="734" y="20"/>
                  </a:lnTo>
                  <a:lnTo>
                    <a:pt x="743" y="16"/>
                  </a:lnTo>
                  <a:lnTo>
                    <a:pt x="747" y="25"/>
                  </a:lnTo>
                  <a:lnTo>
                    <a:pt x="738" y="2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" name="Freeform 266"/>
            <p:cNvSpPr>
              <a:spLocks noEditPoints="1"/>
            </p:cNvSpPr>
            <p:nvPr/>
          </p:nvSpPr>
          <p:spPr bwMode="auto">
            <a:xfrm>
              <a:off x="3845005" y="3719097"/>
              <a:ext cx="2258613" cy="654391"/>
            </a:xfrm>
            <a:custGeom>
              <a:avLst/>
              <a:gdLst>
                <a:gd name="T0" fmla="*/ 3 w 818"/>
                <a:gd name="T1" fmla="*/ 237 h 237"/>
                <a:gd name="T2" fmla="*/ 11 w 818"/>
                <a:gd name="T3" fmla="*/ 225 h 237"/>
                <a:gd name="T4" fmla="*/ 809 w 818"/>
                <a:gd name="T5" fmla="*/ 13 h 237"/>
                <a:gd name="T6" fmla="*/ 815 w 818"/>
                <a:gd name="T7" fmla="*/ 0 h 237"/>
                <a:gd name="T8" fmla="*/ 771 w 818"/>
                <a:gd name="T9" fmla="*/ 24 h 237"/>
                <a:gd name="T10" fmla="*/ 778 w 818"/>
                <a:gd name="T11" fmla="*/ 12 h 237"/>
                <a:gd name="T12" fmla="*/ 732 w 818"/>
                <a:gd name="T13" fmla="*/ 34 h 237"/>
                <a:gd name="T14" fmla="*/ 740 w 818"/>
                <a:gd name="T15" fmla="*/ 22 h 237"/>
                <a:gd name="T16" fmla="*/ 694 w 818"/>
                <a:gd name="T17" fmla="*/ 45 h 237"/>
                <a:gd name="T18" fmla="*/ 700 w 818"/>
                <a:gd name="T19" fmla="*/ 33 h 237"/>
                <a:gd name="T20" fmla="*/ 655 w 818"/>
                <a:gd name="T21" fmla="*/ 55 h 237"/>
                <a:gd name="T22" fmla="*/ 663 w 818"/>
                <a:gd name="T23" fmla="*/ 43 h 237"/>
                <a:gd name="T24" fmla="*/ 617 w 818"/>
                <a:gd name="T25" fmla="*/ 67 h 237"/>
                <a:gd name="T26" fmla="*/ 623 w 818"/>
                <a:gd name="T27" fmla="*/ 54 h 237"/>
                <a:gd name="T28" fmla="*/ 579 w 818"/>
                <a:gd name="T29" fmla="*/ 77 h 237"/>
                <a:gd name="T30" fmla="*/ 585 w 818"/>
                <a:gd name="T31" fmla="*/ 64 h 237"/>
                <a:gd name="T32" fmla="*/ 540 w 818"/>
                <a:gd name="T33" fmla="*/ 88 h 237"/>
                <a:gd name="T34" fmla="*/ 548 w 818"/>
                <a:gd name="T35" fmla="*/ 75 h 237"/>
                <a:gd name="T36" fmla="*/ 502 w 818"/>
                <a:gd name="T37" fmla="*/ 98 h 237"/>
                <a:gd name="T38" fmla="*/ 508 w 818"/>
                <a:gd name="T39" fmla="*/ 86 h 237"/>
                <a:gd name="T40" fmla="*/ 464 w 818"/>
                <a:gd name="T41" fmla="*/ 109 h 237"/>
                <a:gd name="T42" fmla="*/ 471 w 818"/>
                <a:gd name="T43" fmla="*/ 97 h 237"/>
                <a:gd name="T44" fmla="*/ 425 w 818"/>
                <a:gd name="T45" fmla="*/ 119 h 237"/>
                <a:gd name="T46" fmla="*/ 433 w 818"/>
                <a:gd name="T47" fmla="*/ 107 h 237"/>
                <a:gd name="T48" fmla="*/ 387 w 818"/>
                <a:gd name="T49" fmla="*/ 129 h 237"/>
                <a:gd name="T50" fmla="*/ 393 w 818"/>
                <a:gd name="T51" fmla="*/ 118 h 237"/>
                <a:gd name="T52" fmla="*/ 349 w 818"/>
                <a:gd name="T53" fmla="*/ 141 h 237"/>
                <a:gd name="T54" fmla="*/ 356 w 818"/>
                <a:gd name="T55" fmla="*/ 128 h 237"/>
                <a:gd name="T56" fmla="*/ 310 w 818"/>
                <a:gd name="T57" fmla="*/ 152 h 237"/>
                <a:gd name="T58" fmla="*/ 316 w 818"/>
                <a:gd name="T59" fmla="*/ 139 h 237"/>
                <a:gd name="T60" fmla="*/ 272 w 818"/>
                <a:gd name="T61" fmla="*/ 162 h 237"/>
                <a:gd name="T62" fmla="*/ 278 w 818"/>
                <a:gd name="T63" fmla="*/ 149 h 237"/>
                <a:gd name="T64" fmla="*/ 233 w 818"/>
                <a:gd name="T65" fmla="*/ 173 h 237"/>
                <a:gd name="T66" fmla="*/ 241 w 818"/>
                <a:gd name="T67" fmla="*/ 161 h 237"/>
                <a:gd name="T68" fmla="*/ 195 w 818"/>
                <a:gd name="T69" fmla="*/ 183 h 237"/>
                <a:gd name="T70" fmla="*/ 201 w 818"/>
                <a:gd name="T71" fmla="*/ 171 h 237"/>
                <a:gd name="T72" fmla="*/ 157 w 818"/>
                <a:gd name="T73" fmla="*/ 194 h 237"/>
                <a:gd name="T74" fmla="*/ 163 w 818"/>
                <a:gd name="T75" fmla="*/ 182 h 237"/>
                <a:gd name="T76" fmla="*/ 118 w 818"/>
                <a:gd name="T77" fmla="*/ 204 h 237"/>
                <a:gd name="T78" fmla="*/ 126 w 818"/>
                <a:gd name="T79" fmla="*/ 192 h 237"/>
                <a:gd name="T80" fmla="*/ 80 w 818"/>
                <a:gd name="T81" fmla="*/ 216 h 237"/>
                <a:gd name="T82" fmla="*/ 86 w 818"/>
                <a:gd name="T83" fmla="*/ 203 h 237"/>
                <a:gd name="T84" fmla="*/ 42 w 818"/>
                <a:gd name="T85" fmla="*/ 22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8" h="237">
                  <a:moveTo>
                    <a:pt x="11" y="225"/>
                  </a:moveTo>
                  <a:lnTo>
                    <a:pt x="13" y="234"/>
                  </a:lnTo>
                  <a:lnTo>
                    <a:pt x="3" y="237"/>
                  </a:lnTo>
                  <a:lnTo>
                    <a:pt x="0" y="228"/>
                  </a:lnTo>
                  <a:lnTo>
                    <a:pt x="11" y="225"/>
                  </a:lnTo>
                  <a:lnTo>
                    <a:pt x="11" y="225"/>
                  </a:lnTo>
                  <a:close/>
                  <a:moveTo>
                    <a:pt x="815" y="0"/>
                  </a:moveTo>
                  <a:lnTo>
                    <a:pt x="818" y="11"/>
                  </a:lnTo>
                  <a:lnTo>
                    <a:pt x="809" y="13"/>
                  </a:lnTo>
                  <a:lnTo>
                    <a:pt x="806" y="3"/>
                  </a:lnTo>
                  <a:lnTo>
                    <a:pt x="815" y="0"/>
                  </a:lnTo>
                  <a:lnTo>
                    <a:pt x="815" y="0"/>
                  </a:lnTo>
                  <a:close/>
                  <a:moveTo>
                    <a:pt x="778" y="12"/>
                  </a:moveTo>
                  <a:lnTo>
                    <a:pt x="780" y="21"/>
                  </a:lnTo>
                  <a:lnTo>
                    <a:pt x="771" y="24"/>
                  </a:lnTo>
                  <a:lnTo>
                    <a:pt x="768" y="14"/>
                  </a:lnTo>
                  <a:lnTo>
                    <a:pt x="778" y="12"/>
                  </a:lnTo>
                  <a:lnTo>
                    <a:pt x="778" y="12"/>
                  </a:lnTo>
                  <a:close/>
                  <a:moveTo>
                    <a:pt x="740" y="22"/>
                  </a:moveTo>
                  <a:lnTo>
                    <a:pt x="742" y="31"/>
                  </a:lnTo>
                  <a:lnTo>
                    <a:pt x="732" y="34"/>
                  </a:lnTo>
                  <a:lnTo>
                    <a:pt x="729" y="25"/>
                  </a:lnTo>
                  <a:lnTo>
                    <a:pt x="740" y="22"/>
                  </a:lnTo>
                  <a:lnTo>
                    <a:pt x="740" y="22"/>
                  </a:lnTo>
                  <a:close/>
                  <a:moveTo>
                    <a:pt x="700" y="33"/>
                  </a:moveTo>
                  <a:lnTo>
                    <a:pt x="703" y="42"/>
                  </a:lnTo>
                  <a:lnTo>
                    <a:pt x="694" y="45"/>
                  </a:lnTo>
                  <a:lnTo>
                    <a:pt x="691" y="35"/>
                  </a:lnTo>
                  <a:lnTo>
                    <a:pt x="700" y="33"/>
                  </a:lnTo>
                  <a:lnTo>
                    <a:pt x="700" y="33"/>
                  </a:lnTo>
                  <a:close/>
                  <a:moveTo>
                    <a:pt x="663" y="43"/>
                  </a:moveTo>
                  <a:lnTo>
                    <a:pt x="665" y="52"/>
                  </a:lnTo>
                  <a:lnTo>
                    <a:pt x="655" y="55"/>
                  </a:lnTo>
                  <a:lnTo>
                    <a:pt x="652" y="46"/>
                  </a:lnTo>
                  <a:lnTo>
                    <a:pt x="663" y="43"/>
                  </a:lnTo>
                  <a:lnTo>
                    <a:pt x="663" y="43"/>
                  </a:lnTo>
                  <a:close/>
                  <a:moveTo>
                    <a:pt x="623" y="54"/>
                  </a:moveTo>
                  <a:lnTo>
                    <a:pt x="626" y="64"/>
                  </a:lnTo>
                  <a:lnTo>
                    <a:pt x="617" y="67"/>
                  </a:lnTo>
                  <a:lnTo>
                    <a:pt x="614" y="56"/>
                  </a:lnTo>
                  <a:lnTo>
                    <a:pt x="623" y="54"/>
                  </a:lnTo>
                  <a:lnTo>
                    <a:pt x="623" y="54"/>
                  </a:lnTo>
                  <a:close/>
                  <a:moveTo>
                    <a:pt x="585" y="64"/>
                  </a:moveTo>
                  <a:lnTo>
                    <a:pt x="588" y="75"/>
                  </a:lnTo>
                  <a:lnTo>
                    <a:pt x="579" y="77"/>
                  </a:lnTo>
                  <a:lnTo>
                    <a:pt x="576" y="67"/>
                  </a:lnTo>
                  <a:lnTo>
                    <a:pt x="585" y="64"/>
                  </a:lnTo>
                  <a:lnTo>
                    <a:pt x="585" y="64"/>
                  </a:lnTo>
                  <a:close/>
                  <a:moveTo>
                    <a:pt x="548" y="75"/>
                  </a:moveTo>
                  <a:lnTo>
                    <a:pt x="550" y="85"/>
                  </a:lnTo>
                  <a:lnTo>
                    <a:pt x="540" y="88"/>
                  </a:lnTo>
                  <a:lnTo>
                    <a:pt x="537" y="77"/>
                  </a:lnTo>
                  <a:lnTo>
                    <a:pt x="548" y="75"/>
                  </a:lnTo>
                  <a:lnTo>
                    <a:pt x="548" y="75"/>
                  </a:lnTo>
                  <a:close/>
                  <a:moveTo>
                    <a:pt x="508" y="86"/>
                  </a:moveTo>
                  <a:lnTo>
                    <a:pt x="511" y="95"/>
                  </a:lnTo>
                  <a:lnTo>
                    <a:pt x="502" y="98"/>
                  </a:lnTo>
                  <a:lnTo>
                    <a:pt x="499" y="89"/>
                  </a:lnTo>
                  <a:lnTo>
                    <a:pt x="508" y="86"/>
                  </a:lnTo>
                  <a:lnTo>
                    <a:pt x="508" y="86"/>
                  </a:lnTo>
                  <a:close/>
                  <a:moveTo>
                    <a:pt x="471" y="97"/>
                  </a:moveTo>
                  <a:lnTo>
                    <a:pt x="473" y="106"/>
                  </a:lnTo>
                  <a:lnTo>
                    <a:pt x="464" y="109"/>
                  </a:lnTo>
                  <a:lnTo>
                    <a:pt x="461" y="99"/>
                  </a:lnTo>
                  <a:lnTo>
                    <a:pt x="471" y="97"/>
                  </a:lnTo>
                  <a:lnTo>
                    <a:pt x="471" y="97"/>
                  </a:lnTo>
                  <a:close/>
                  <a:moveTo>
                    <a:pt x="433" y="107"/>
                  </a:moveTo>
                  <a:lnTo>
                    <a:pt x="435" y="116"/>
                  </a:lnTo>
                  <a:lnTo>
                    <a:pt x="425" y="119"/>
                  </a:lnTo>
                  <a:lnTo>
                    <a:pt x="422" y="110"/>
                  </a:lnTo>
                  <a:lnTo>
                    <a:pt x="433" y="107"/>
                  </a:lnTo>
                  <a:lnTo>
                    <a:pt x="433" y="107"/>
                  </a:lnTo>
                  <a:close/>
                  <a:moveTo>
                    <a:pt x="393" y="118"/>
                  </a:moveTo>
                  <a:lnTo>
                    <a:pt x="396" y="127"/>
                  </a:lnTo>
                  <a:lnTo>
                    <a:pt x="387" y="129"/>
                  </a:lnTo>
                  <a:lnTo>
                    <a:pt x="384" y="120"/>
                  </a:lnTo>
                  <a:lnTo>
                    <a:pt x="393" y="118"/>
                  </a:lnTo>
                  <a:lnTo>
                    <a:pt x="393" y="118"/>
                  </a:lnTo>
                  <a:close/>
                  <a:moveTo>
                    <a:pt x="356" y="128"/>
                  </a:moveTo>
                  <a:lnTo>
                    <a:pt x="358" y="139"/>
                  </a:lnTo>
                  <a:lnTo>
                    <a:pt x="349" y="141"/>
                  </a:lnTo>
                  <a:lnTo>
                    <a:pt x="346" y="131"/>
                  </a:lnTo>
                  <a:lnTo>
                    <a:pt x="356" y="128"/>
                  </a:lnTo>
                  <a:lnTo>
                    <a:pt x="356" y="128"/>
                  </a:lnTo>
                  <a:close/>
                  <a:moveTo>
                    <a:pt x="316" y="139"/>
                  </a:moveTo>
                  <a:lnTo>
                    <a:pt x="320" y="149"/>
                  </a:lnTo>
                  <a:lnTo>
                    <a:pt x="310" y="152"/>
                  </a:lnTo>
                  <a:lnTo>
                    <a:pt x="307" y="141"/>
                  </a:lnTo>
                  <a:lnTo>
                    <a:pt x="316" y="139"/>
                  </a:lnTo>
                  <a:lnTo>
                    <a:pt x="316" y="139"/>
                  </a:lnTo>
                  <a:close/>
                  <a:moveTo>
                    <a:pt x="278" y="149"/>
                  </a:moveTo>
                  <a:lnTo>
                    <a:pt x="281" y="160"/>
                  </a:lnTo>
                  <a:lnTo>
                    <a:pt x="272" y="162"/>
                  </a:lnTo>
                  <a:lnTo>
                    <a:pt x="269" y="153"/>
                  </a:lnTo>
                  <a:lnTo>
                    <a:pt x="278" y="149"/>
                  </a:lnTo>
                  <a:lnTo>
                    <a:pt x="278" y="149"/>
                  </a:lnTo>
                  <a:close/>
                  <a:moveTo>
                    <a:pt x="241" y="161"/>
                  </a:moveTo>
                  <a:lnTo>
                    <a:pt x="243" y="170"/>
                  </a:lnTo>
                  <a:lnTo>
                    <a:pt x="233" y="173"/>
                  </a:lnTo>
                  <a:lnTo>
                    <a:pt x="230" y="163"/>
                  </a:lnTo>
                  <a:lnTo>
                    <a:pt x="241" y="161"/>
                  </a:lnTo>
                  <a:lnTo>
                    <a:pt x="241" y="161"/>
                  </a:lnTo>
                  <a:close/>
                  <a:moveTo>
                    <a:pt x="201" y="171"/>
                  </a:moveTo>
                  <a:lnTo>
                    <a:pt x="204" y="180"/>
                  </a:lnTo>
                  <a:lnTo>
                    <a:pt x="195" y="183"/>
                  </a:lnTo>
                  <a:lnTo>
                    <a:pt x="192" y="174"/>
                  </a:lnTo>
                  <a:lnTo>
                    <a:pt x="201" y="171"/>
                  </a:lnTo>
                  <a:lnTo>
                    <a:pt x="201" y="171"/>
                  </a:lnTo>
                  <a:close/>
                  <a:moveTo>
                    <a:pt x="163" y="182"/>
                  </a:moveTo>
                  <a:lnTo>
                    <a:pt x="166" y="191"/>
                  </a:lnTo>
                  <a:lnTo>
                    <a:pt x="157" y="194"/>
                  </a:lnTo>
                  <a:lnTo>
                    <a:pt x="154" y="184"/>
                  </a:lnTo>
                  <a:lnTo>
                    <a:pt x="163" y="182"/>
                  </a:lnTo>
                  <a:lnTo>
                    <a:pt x="163" y="182"/>
                  </a:lnTo>
                  <a:close/>
                  <a:moveTo>
                    <a:pt x="126" y="192"/>
                  </a:moveTo>
                  <a:lnTo>
                    <a:pt x="128" y="201"/>
                  </a:lnTo>
                  <a:lnTo>
                    <a:pt x="118" y="204"/>
                  </a:lnTo>
                  <a:lnTo>
                    <a:pt x="115" y="195"/>
                  </a:lnTo>
                  <a:lnTo>
                    <a:pt x="126" y="192"/>
                  </a:lnTo>
                  <a:lnTo>
                    <a:pt x="126" y="192"/>
                  </a:lnTo>
                  <a:close/>
                  <a:moveTo>
                    <a:pt x="86" y="203"/>
                  </a:moveTo>
                  <a:lnTo>
                    <a:pt x="89" y="213"/>
                  </a:lnTo>
                  <a:lnTo>
                    <a:pt x="80" y="216"/>
                  </a:lnTo>
                  <a:lnTo>
                    <a:pt x="77" y="205"/>
                  </a:lnTo>
                  <a:lnTo>
                    <a:pt x="86" y="203"/>
                  </a:lnTo>
                  <a:lnTo>
                    <a:pt x="86" y="203"/>
                  </a:lnTo>
                  <a:close/>
                  <a:moveTo>
                    <a:pt x="48" y="213"/>
                  </a:moveTo>
                  <a:lnTo>
                    <a:pt x="51" y="224"/>
                  </a:lnTo>
                  <a:lnTo>
                    <a:pt x="42" y="226"/>
                  </a:lnTo>
                  <a:lnTo>
                    <a:pt x="39" y="216"/>
                  </a:lnTo>
                  <a:lnTo>
                    <a:pt x="48" y="2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" name="Freeform 267"/>
            <p:cNvSpPr>
              <a:spLocks noEditPoints="1"/>
            </p:cNvSpPr>
            <p:nvPr/>
          </p:nvSpPr>
          <p:spPr bwMode="auto">
            <a:xfrm>
              <a:off x="6125706" y="3716335"/>
              <a:ext cx="1397137" cy="1292214"/>
            </a:xfrm>
            <a:custGeom>
              <a:avLst/>
              <a:gdLst>
                <a:gd name="T0" fmla="*/ 498 w 506"/>
                <a:gd name="T1" fmla="*/ 453 h 468"/>
                <a:gd name="T2" fmla="*/ 499 w 506"/>
                <a:gd name="T3" fmla="*/ 468 h 468"/>
                <a:gd name="T4" fmla="*/ 491 w 506"/>
                <a:gd name="T5" fmla="*/ 460 h 468"/>
                <a:gd name="T6" fmla="*/ 1 w 506"/>
                <a:gd name="T7" fmla="*/ 8 h 468"/>
                <a:gd name="T8" fmla="*/ 6 w 506"/>
                <a:gd name="T9" fmla="*/ 0 h 468"/>
                <a:gd name="T10" fmla="*/ 0 w 506"/>
                <a:gd name="T11" fmla="*/ 6 h 468"/>
                <a:gd name="T12" fmla="*/ 30 w 506"/>
                <a:gd name="T13" fmla="*/ 21 h 468"/>
                <a:gd name="T14" fmla="*/ 30 w 506"/>
                <a:gd name="T15" fmla="*/ 35 h 468"/>
                <a:gd name="T16" fmla="*/ 23 w 506"/>
                <a:gd name="T17" fmla="*/ 27 h 468"/>
                <a:gd name="T18" fmla="*/ 59 w 506"/>
                <a:gd name="T19" fmla="*/ 48 h 468"/>
                <a:gd name="T20" fmla="*/ 60 w 506"/>
                <a:gd name="T21" fmla="*/ 61 h 468"/>
                <a:gd name="T22" fmla="*/ 52 w 506"/>
                <a:gd name="T23" fmla="*/ 55 h 468"/>
                <a:gd name="T24" fmla="*/ 89 w 506"/>
                <a:gd name="T25" fmla="*/ 74 h 468"/>
                <a:gd name="T26" fmla="*/ 89 w 506"/>
                <a:gd name="T27" fmla="*/ 89 h 468"/>
                <a:gd name="T28" fmla="*/ 82 w 506"/>
                <a:gd name="T29" fmla="*/ 82 h 468"/>
                <a:gd name="T30" fmla="*/ 118 w 506"/>
                <a:gd name="T31" fmla="*/ 102 h 468"/>
                <a:gd name="T32" fmla="*/ 119 w 506"/>
                <a:gd name="T33" fmla="*/ 116 h 468"/>
                <a:gd name="T34" fmla="*/ 111 w 506"/>
                <a:gd name="T35" fmla="*/ 110 h 468"/>
                <a:gd name="T36" fmla="*/ 148 w 506"/>
                <a:gd name="T37" fmla="*/ 129 h 468"/>
                <a:gd name="T38" fmla="*/ 148 w 506"/>
                <a:gd name="T39" fmla="*/ 142 h 468"/>
                <a:gd name="T40" fmla="*/ 140 w 506"/>
                <a:gd name="T41" fmla="*/ 136 h 468"/>
                <a:gd name="T42" fmla="*/ 176 w 506"/>
                <a:gd name="T43" fmla="*/ 155 h 468"/>
                <a:gd name="T44" fmla="*/ 176 w 506"/>
                <a:gd name="T45" fmla="*/ 170 h 468"/>
                <a:gd name="T46" fmla="*/ 170 w 506"/>
                <a:gd name="T47" fmla="*/ 163 h 468"/>
                <a:gd name="T48" fmla="*/ 205 w 506"/>
                <a:gd name="T49" fmla="*/ 183 h 468"/>
                <a:gd name="T50" fmla="*/ 206 w 506"/>
                <a:gd name="T51" fmla="*/ 197 h 468"/>
                <a:gd name="T52" fmla="*/ 199 w 506"/>
                <a:gd name="T53" fmla="*/ 191 h 468"/>
                <a:gd name="T54" fmla="*/ 235 w 506"/>
                <a:gd name="T55" fmla="*/ 210 h 468"/>
                <a:gd name="T56" fmla="*/ 235 w 506"/>
                <a:gd name="T57" fmla="*/ 223 h 468"/>
                <a:gd name="T58" fmla="*/ 227 w 506"/>
                <a:gd name="T59" fmla="*/ 217 h 468"/>
                <a:gd name="T60" fmla="*/ 264 w 506"/>
                <a:gd name="T61" fmla="*/ 236 h 468"/>
                <a:gd name="T62" fmla="*/ 264 w 506"/>
                <a:gd name="T63" fmla="*/ 251 h 468"/>
                <a:gd name="T64" fmla="*/ 257 w 506"/>
                <a:gd name="T65" fmla="*/ 244 h 468"/>
                <a:gd name="T66" fmla="*/ 293 w 506"/>
                <a:gd name="T67" fmla="*/ 264 h 468"/>
                <a:gd name="T68" fmla="*/ 294 w 506"/>
                <a:gd name="T69" fmla="*/ 278 h 468"/>
                <a:gd name="T70" fmla="*/ 286 w 506"/>
                <a:gd name="T71" fmla="*/ 272 h 468"/>
                <a:gd name="T72" fmla="*/ 323 w 506"/>
                <a:gd name="T73" fmla="*/ 291 h 468"/>
                <a:gd name="T74" fmla="*/ 323 w 506"/>
                <a:gd name="T75" fmla="*/ 304 h 468"/>
                <a:gd name="T76" fmla="*/ 316 w 506"/>
                <a:gd name="T77" fmla="*/ 298 h 468"/>
                <a:gd name="T78" fmla="*/ 351 w 506"/>
                <a:gd name="T79" fmla="*/ 317 h 468"/>
                <a:gd name="T80" fmla="*/ 353 w 506"/>
                <a:gd name="T81" fmla="*/ 332 h 468"/>
                <a:gd name="T82" fmla="*/ 345 w 506"/>
                <a:gd name="T83" fmla="*/ 325 h 468"/>
                <a:gd name="T84" fmla="*/ 382 w 506"/>
                <a:gd name="T85" fmla="*/ 345 h 468"/>
                <a:gd name="T86" fmla="*/ 382 w 506"/>
                <a:gd name="T87" fmla="*/ 359 h 468"/>
                <a:gd name="T88" fmla="*/ 374 w 506"/>
                <a:gd name="T89" fmla="*/ 353 h 468"/>
                <a:gd name="T90" fmla="*/ 410 w 506"/>
                <a:gd name="T91" fmla="*/ 372 h 468"/>
                <a:gd name="T92" fmla="*/ 410 w 506"/>
                <a:gd name="T93" fmla="*/ 387 h 468"/>
                <a:gd name="T94" fmla="*/ 404 w 506"/>
                <a:gd name="T95" fmla="*/ 379 h 468"/>
                <a:gd name="T96" fmla="*/ 439 w 506"/>
                <a:gd name="T97" fmla="*/ 398 h 468"/>
                <a:gd name="T98" fmla="*/ 440 w 506"/>
                <a:gd name="T99" fmla="*/ 413 h 468"/>
                <a:gd name="T100" fmla="*/ 432 w 506"/>
                <a:gd name="T101" fmla="*/ 406 h 468"/>
                <a:gd name="T102" fmla="*/ 469 w 506"/>
                <a:gd name="T103" fmla="*/ 426 h 468"/>
                <a:gd name="T104" fmla="*/ 469 w 506"/>
                <a:gd name="T105" fmla="*/ 44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6" h="468">
                  <a:moveTo>
                    <a:pt x="491" y="460"/>
                  </a:moveTo>
                  <a:lnTo>
                    <a:pt x="498" y="453"/>
                  </a:lnTo>
                  <a:lnTo>
                    <a:pt x="506" y="460"/>
                  </a:lnTo>
                  <a:lnTo>
                    <a:pt x="499" y="468"/>
                  </a:lnTo>
                  <a:lnTo>
                    <a:pt x="491" y="460"/>
                  </a:lnTo>
                  <a:lnTo>
                    <a:pt x="491" y="460"/>
                  </a:lnTo>
                  <a:close/>
                  <a:moveTo>
                    <a:pt x="0" y="6"/>
                  </a:moveTo>
                  <a:lnTo>
                    <a:pt x="1" y="8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close/>
                  <a:moveTo>
                    <a:pt x="23" y="27"/>
                  </a:moveTo>
                  <a:lnTo>
                    <a:pt x="30" y="21"/>
                  </a:lnTo>
                  <a:lnTo>
                    <a:pt x="38" y="27"/>
                  </a:lnTo>
                  <a:lnTo>
                    <a:pt x="30" y="35"/>
                  </a:lnTo>
                  <a:lnTo>
                    <a:pt x="23" y="27"/>
                  </a:lnTo>
                  <a:lnTo>
                    <a:pt x="23" y="27"/>
                  </a:lnTo>
                  <a:close/>
                  <a:moveTo>
                    <a:pt x="52" y="55"/>
                  </a:moveTo>
                  <a:lnTo>
                    <a:pt x="59" y="48"/>
                  </a:lnTo>
                  <a:lnTo>
                    <a:pt x="67" y="55"/>
                  </a:lnTo>
                  <a:lnTo>
                    <a:pt x="60" y="61"/>
                  </a:lnTo>
                  <a:lnTo>
                    <a:pt x="52" y="55"/>
                  </a:lnTo>
                  <a:lnTo>
                    <a:pt x="52" y="55"/>
                  </a:lnTo>
                  <a:close/>
                  <a:moveTo>
                    <a:pt x="82" y="82"/>
                  </a:moveTo>
                  <a:lnTo>
                    <a:pt x="89" y="74"/>
                  </a:lnTo>
                  <a:lnTo>
                    <a:pt x="95" y="81"/>
                  </a:lnTo>
                  <a:lnTo>
                    <a:pt x="89" y="89"/>
                  </a:lnTo>
                  <a:lnTo>
                    <a:pt x="82" y="82"/>
                  </a:lnTo>
                  <a:lnTo>
                    <a:pt x="82" y="82"/>
                  </a:lnTo>
                  <a:close/>
                  <a:moveTo>
                    <a:pt x="111" y="110"/>
                  </a:moveTo>
                  <a:lnTo>
                    <a:pt x="118" y="102"/>
                  </a:lnTo>
                  <a:lnTo>
                    <a:pt x="125" y="108"/>
                  </a:lnTo>
                  <a:lnTo>
                    <a:pt x="119" y="116"/>
                  </a:lnTo>
                  <a:lnTo>
                    <a:pt x="111" y="110"/>
                  </a:lnTo>
                  <a:lnTo>
                    <a:pt x="111" y="110"/>
                  </a:lnTo>
                  <a:close/>
                  <a:moveTo>
                    <a:pt x="140" y="136"/>
                  </a:moveTo>
                  <a:lnTo>
                    <a:pt x="148" y="129"/>
                  </a:lnTo>
                  <a:lnTo>
                    <a:pt x="154" y="136"/>
                  </a:lnTo>
                  <a:lnTo>
                    <a:pt x="148" y="142"/>
                  </a:lnTo>
                  <a:lnTo>
                    <a:pt x="140" y="136"/>
                  </a:lnTo>
                  <a:lnTo>
                    <a:pt x="140" y="136"/>
                  </a:lnTo>
                  <a:close/>
                  <a:moveTo>
                    <a:pt x="170" y="163"/>
                  </a:moveTo>
                  <a:lnTo>
                    <a:pt x="176" y="155"/>
                  </a:lnTo>
                  <a:lnTo>
                    <a:pt x="183" y="162"/>
                  </a:lnTo>
                  <a:lnTo>
                    <a:pt x="176" y="170"/>
                  </a:lnTo>
                  <a:lnTo>
                    <a:pt x="170" y="163"/>
                  </a:lnTo>
                  <a:lnTo>
                    <a:pt x="170" y="163"/>
                  </a:lnTo>
                  <a:close/>
                  <a:moveTo>
                    <a:pt x="199" y="191"/>
                  </a:moveTo>
                  <a:lnTo>
                    <a:pt x="205" y="183"/>
                  </a:lnTo>
                  <a:lnTo>
                    <a:pt x="213" y="189"/>
                  </a:lnTo>
                  <a:lnTo>
                    <a:pt x="206" y="197"/>
                  </a:lnTo>
                  <a:lnTo>
                    <a:pt x="199" y="191"/>
                  </a:lnTo>
                  <a:lnTo>
                    <a:pt x="199" y="191"/>
                  </a:lnTo>
                  <a:close/>
                  <a:moveTo>
                    <a:pt x="227" y="217"/>
                  </a:moveTo>
                  <a:lnTo>
                    <a:pt x="235" y="210"/>
                  </a:lnTo>
                  <a:lnTo>
                    <a:pt x="242" y="217"/>
                  </a:lnTo>
                  <a:lnTo>
                    <a:pt x="235" y="223"/>
                  </a:lnTo>
                  <a:lnTo>
                    <a:pt x="227" y="217"/>
                  </a:lnTo>
                  <a:lnTo>
                    <a:pt x="227" y="217"/>
                  </a:lnTo>
                  <a:close/>
                  <a:moveTo>
                    <a:pt x="257" y="244"/>
                  </a:moveTo>
                  <a:lnTo>
                    <a:pt x="264" y="236"/>
                  </a:lnTo>
                  <a:lnTo>
                    <a:pt x="272" y="244"/>
                  </a:lnTo>
                  <a:lnTo>
                    <a:pt x="264" y="251"/>
                  </a:lnTo>
                  <a:lnTo>
                    <a:pt x="257" y="244"/>
                  </a:lnTo>
                  <a:lnTo>
                    <a:pt x="257" y="244"/>
                  </a:lnTo>
                  <a:close/>
                  <a:moveTo>
                    <a:pt x="286" y="272"/>
                  </a:moveTo>
                  <a:lnTo>
                    <a:pt x="293" y="264"/>
                  </a:lnTo>
                  <a:lnTo>
                    <a:pt x="300" y="270"/>
                  </a:lnTo>
                  <a:lnTo>
                    <a:pt x="294" y="278"/>
                  </a:lnTo>
                  <a:lnTo>
                    <a:pt x="286" y="272"/>
                  </a:lnTo>
                  <a:lnTo>
                    <a:pt x="286" y="272"/>
                  </a:lnTo>
                  <a:close/>
                  <a:moveTo>
                    <a:pt x="316" y="298"/>
                  </a:moveTo>
                  <a:lnTo>
                    <a:pt x="323" y="291"/>
                  </a:lnTo>
                  <a:lnTo>
                    <a:pt x="329" y="298"/>
                  </a:lnTo>
                  <a:lnTo>
                    <a:pt x="323" y="304"/>
                  </a:lnTo>
                  <a:lnTo>
                    <a:pt x="316" y="298"/>
                  </a:lnTo>
                  <a:lnTo>
                    <a:pt x="316" y="298"/>
                  </a:lnTo>
                  <a:close/>
                  <a:moveTo>
                    <a:pt x="345" y="325"/>
                  </a:moveTo>
                  <a:lnTo>
                    <a:pt x="351" y="317"/>
                  </a:lnTo>
                  <a:lnTo>
                    <a:pt x="359" y="325"/>
                  </a:lnTo>
                  <a:lnTo>
                    <a:pt x="353" y="332"/>
                  </a:lnTo>
                  <a:lnTo>
                    <a:pt x="345" y="325"/>
                  </a:lnTo>
                  <a:lnTo>
                    <a:pt x="345" y="325"/>
                  </a:lnTo>
                  <a:close/>
                  <a:moveTo>
                    <a:pt x="374" y="353"/>
                  </a:moveTo>
                  <a:lnTo>
                    <a:pt x="382" y="345"/>
                  </a:lnTo>
                  <a:lnTo>
                    <a:pt x="388" y="351"/>
                  </a:lnTo>
                  <a:lnTo>
                    <a:pt x="382" y="359"/>
                  </a:lnTo>
                  <a:lnTo>
                    <a:pt x="374" y="353"/>
                  </a:lnTo>
                  <a:lnTo>
                    <a:pt x="374" y="353"/>
                  </a:lnTo>
                  <a:close/>
                  <a:moveTo>
                    <a:pt x="404" y="379"/>
                  </a:moveTo>
                  <a:lnTo>
                    <a:pt x="410" y="372"/>
                  </a:lnTo>
                  <a:lnTo>
                    <a:pt x="418" y="379"/>
                  </a:lnTo>
                  <a:lnTo>
                    <a:pt x="410" y="387"/>
                  </a:lnTo>
                  <a:lnTo>
                    <a:pt x="404" y="379"/>
                  </a:lnTo>
                  <a:lnTo>
                    <a:pt x="404" y="379"/>
                  </a:lnTo>
                  <a:close/>
                  <a:moveTo>
                    <a:pt x="432" y="406"/>
                  </a:moveTo>
                  <a:lnTo>
                    <a:pt x="439" y="398"/>
                  </a:lnTo>
                  <a:lnTo>
                    <a:pt x="447" y="406"/>
                  </a:lnTo>
                  <a:lnTo>
                    <a:pt x="440" y="413"/>
                  </a:lnTo>
                  <a:lnTo>
                    <a:pt x="432" y="406"/>
                  </a:lnTo>
                  <a:lnTo>
                    <a:pt x="432" y="406"/>
                  </a:lnTo>
                  <a:close/>
                  <a:moveTo>
                    <a:pt x="463" y="434"/>
                  </a:moveTo>
                  <a:lnTo>
                    <a:pt x="469" y="426"/>
                  </a:lnTo>
                  <a:lnTo>
                    <a:pt x="476" y="432"/>
                  </a:lnTo>
                  <a:lnTo>
                    <a:pt x="469" y="440"/>
                  </a:lnTo>
                  <a:lnTo>
                    <a:pt x="463" y="43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" name="Freeform 268"/>
            <p:cNvSpPr>
              <a:spLocks noEditPoints="1"/>
            </p:cNvSpPr>
            <p:nvPr/>
          </p:nvSpPr>
          <p:spPr bwMode="auto">
            <a:xfrm>
              <a:off x="6283092" y="4983699"/>
              <a:ext cx="1234231" cy="593646"/>
            </a:xfrm>
            <a:custGeom>
              <a:avLst/>
              <a:gdLst>
                <a:gd name="T0" fmla="*/ 434 w 447"/>
                <a:gd name="T1" fmla="*/ 5 h 215"/>
                <a:gd name="T2" fmla="*/ 447 w 447"/>
                <a:gd name="T3" fmla="*/ 9 h 215"/>
                <a:gd name="T4" fmla="*/ 438 w 447"/>
                <a:gd name="T5" fmla="*/ 13 h 215"/>
                <a:gd name="T6" fmla="*/ 0 w 447"/>
                <a:gd name="T7" fmla="*/ 206 h 215"/>
                <a:gd name="T8" fmla="*/ 14 w 447"/>
                <a:gd name="T9" fmla="*/ 211 h 215"/>
                <a:gd name="T10" fmla="*/ 4 w 447"/>
                <a:gd name="T11" fmla="*/ 215 h 215"/>
                <a:gd name="T12" fmla="*/ 37 w 447"/>
                <a:gd name="T13" fmla="*/ 189 h 215"/>
                <a:gd name="T14" fmla="*/ 50 w 447"/>
                <a:gd name="T15" fmla="*/ 194 h 215"/>
                <a:gd name="T16" fmla="*/ 41 w 447"/>
                <a:gd name="T17" fmla="*/ 198 h 215"/>
                <a:gd name="T18" fmla="*/ 72 w 447"/>
                <a:gd name="T19" fmla="*/ 172 h 215"/>
                <a:gd name="T20" fmla="*/ 87 w 447"/>
                <a:gd name="T21" fmla="*/ 177 h 215"/>
                <a:gd name="T22" fmla="*/ 78 w 447"/>
                <a:gd name="T23" fmla="*/ 181 h 215"/>
                <a:gd name="T24" fmla="*/ 109 w 447"/>
                <a:gd name="T25" fmla="*/ 156 h 215"/>
                <a:gd name="T26" fmla="*/ 122 w 447"/>
                <a:gd name="T27" fmla="*/ 160 h 215"/>
                <a:gd name="T28" fmla="*/ 113 w 447"/>
                <a:gd name="T29" fmla="*/ 164 h 215"/>
                <a:gd name="T30" fmla="*/ 145 w 447"/>
                <a:gd name="T31" fmla="*/ 139 h 215"/>
                <a:gd name="T32" fmla="*/ 159 w 447"/>
                <a:gd name="T33" fmla="*/ 143 h 215"/>
                <a:gd name="T34" fmla="*/ 149 w 447"/>
                <a:gd name="T35" fmla="*/ 149 h 215"/>
                <a:gd name="T36" fmla="*/ 181 w 447"/>
                <a:gd name="T37" fmla="*/ 122 h 215"/>
                <a:gd name="T38" fmla="*/ 194 w 447"/>
                <a:gd name="T39" fmla="*/ 126 h 215"/>
                <a:gd name="T40" fmla="*/ 185 w 447"/>
                <a:gd name="T41" fmla="*/ 132 h 215"/>
                <a:gd name="T42" fmla="*/ 217 w 447"/>
                <a:gd name="T43" fmla="*/ 105 h 215"/>
                <a:gd name="T44" fmla="*/ 230 w 447"/>
                <a:gd name="T45" fmla="*/ 111 h 215"/>
                <a:gd name="T46" fmla="*/ 221 w 447"/>
                <a:gd name="T47" fmla="*/ 115 h 215"/>
                <a:gd name="T48" fmla="*/ 254 w 447"/>
                <a:gd name="T49" fmla="*/ 88 h 215"/>
                <a:gd name="T50" fmla="*/ 267 w 447"/>
                <a:gd name="T51" fmla="*/ 94 h 215"/>
                <a:gd name="T52" fmla="*/ 258 w 447"/>
                <a:gd name="T53" fmla="*/ 98 h 215"/>
                <a:gd name="T54" fmla="*/ 289 w 447"/>
                <a:gd name="T55" fmla="*/ 71 h 215"/>
                <a:gd name="T56" fmla="*/ 302 w 447"/>
                <a:gd name="T57" fmla="*/ 77 h 215"/>
                <a:gd name="T58" fmla="*/ 293 w 447"/>
                <a:gd name="T59" fmla="*/ 81 h 215"/>
                <a:gd name="T60" fmla="*/ 326 w 447"/>
                <a:gd name="T61" fmla="*/ 54 h 215"/>
                <a:gd name="T62" fmla="*/ 339 w 447"/>
                <a:gd name="T63" fmla="*/ 60 h 215"/>
                <a:gd name="T64" fmla="*/ 330 w 447"/>
                <a:gd name="T65" fmla="*/ 64 h 215"/>
                <a:gd name="T66" fmla="*/ 361 w 447"/>
                <a:gd name="T67" fmla="*/ 37 h 215"/>
                <a:gd name="T68" fmla="*/ 374 w 447"/>
                <a:gd name="T69" fmla="*/ 43 h 215"/>
                <a:gd name="T70" fmla="*/ 366 w 447"/>
                <a:gd name="T71" fmla="*/ 47 h 215"/>
                <a:gd name="T72" fmla="*/ 398 w 447"/>
                <a:gd name="T73" fmla="*/ 20 h 215"/>
                <a:gd name="T74" fmla="*/ 411 w 447"/>
                <a:gd name="T75" fmla="*/ 2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7" h="215">
                  <a:moveTo>
                    <a:pt x="438" y="13"/>
                  </a:moveTo>
                  <a:lnTo>
                    <a:pt x="434" y="5"/>
                  </a:lnTo>
                  <a:lnTo>
                    <a:pt x="442" y="0"/>
                  </a:lnTo>
                  <a:lnTo>
                    <a:pt x="447" y="9"/>
                  </a:lnTo>
                  <a:lnTo>
                    <a:pt x="438" y="13"/>
                  </a:lnTo>
                  <a:lnTo>
                    <a:pt x="438" y="13"/>
                  </a:lnTo>
                  <a:close/>
                  <a:moveTo>
                    <a:pt x="4" y="215"/>
                  </a:moveTo>
                  <a:lnTo>
                    <a:pt x="0" y="206"/>
                  </a:lnTo>
                  <a:lnTo>
                    <a:pt x="10" y="202"/>
                  </a:lnTo>
                  <a:lnTo>
                    <a:pt x="14" y="211"/>
                  </a:lnTo>
                  <a:lnTo>
                    <a:pt x="4" y="215"/>
                  </a:lnTo>
                  <a:lnTo>
                    <a:pt x="4" y="215"/>
                  </a:lnTo>
                  <a:close/>
                  <a:moveTo>
                    <a:pt x="41" y="198"/>
                  </a:moveTo>
                  <a:lnTo>
                    <a:pt x="37" y="189"/>
                  </a:lnTo>
                  <a:lnTo>
                    <a:pt x="46" y="185"/>
                  </a:lnTo>
                  <a:lnTo>
                    <a:pt x="50" y="194"/>
                  </a:lnTo>
                  <a:lnTo>
                    <a:pt x="41" y="198"/>
                  </a:lnTo>
                  <a:lnTo>
                    <a:pt x="41" y="198"/>
                  </a:lnTo>
                  <a:close/>
                  <a:moveTo>
                    <a:pt x="78" y="181"/>
                  </a:moveTo>
                  <a:lnTo>
                    <a:pt x="72" y="172"/>
                  </a:lnTo>
                  <a:lnTo>
                    <a:pt x="81" y="168"/>
                  </a:lnTo>
                  <a:lnTo>
                    <a:pt x="87" y="177"/>
                  </a:lnTo>
                  <a:lnTo>
                    <a:pt x="78" y="181"/>
                  </a:lnTo>
                  <a:lnTo>
                    <a:pt x="78" y="181"/>
                  </a:lnTo>
                  <a:close/>
                  <a:moveTo>
                    <a:pt x="113" y="164"/>
                  </a:moveTo>
                  <a:lnTo>
                    <a:pt x="109" y="156"/>
                  </a:lnTo>
                  <a:lnTo>
                    <a:pt x="118" y="151"/>
                  </a:lnTo>
                  <a:lnTo>
                    <a:pt x="122" y="160"/>
                  </a:lnTo>
                  <a:lnTo>
                    <a:pt x="113" y="164"/>
                  </a:lnTo>
                  <a:lnTo>
                    <a:pt x="113" y="164"/>
                  </a:lnTo>
                  <a:close/>
                  <a:moveTo>
                    <a:pt x="149" y="149"/>
                  </a:moveTo>
                  <a:lnTo>
                    <a:pt x="145" y="139"/>
                  </a:lnTo>
                  <a:lnTo>
                    <a:pt x="155" y="134"/>
                  </a:lnTo>
                  <a:lnTo>
                    <a:pt x="159" y="143"/>
                  </a:lnTo>
                  <a:lnTo>
                    <a:pt x="149" y="149"/>
                  </a:lnTo>
                  <a:lnTo>
                    <a:pt x="149" y="149"/>
                  </a:lnTo>
                  <a:close/>
                  <a:moveTo>
                    <a:pt x="185" y="132"/>
                  </a:moveTo>
                  <a:lnTo>
                    <a:pt x="181" y="122"/>
                  </a:lnTo>
                  <a:lnTo>
                    <a:pt x="190" y="118"/>
                  </a:lnTo>
                  <a:lnTo>
                    <a:pt x="194" y="126"/>
                  </a:lnTo>
                  <a:lnTo>
                    <a:pt x="185" y="132"/>
                  </a:lnTo>
                  <a:lnTo>
                    <a:pt x="185" y="132"/>
                  </a:lnTo>
                  <a:close/>
                  <a:moveTo>
                    <a:pt x="221" y="115"/>
                  </a:moveTo>
                  <a:lnTo>
                    <a:pt x="217" y="105"/>
                  </a:lnTo>
                  <a:lnTo>
                    <a:pt x="227" y="102"/>
                  </a:lnTo>
                  <a:lnTo>
                    <a:pt x="230" y="111"/>
                  </a:lnTo>
                  <a:lnTo>
                    <a:pt x="221" y="115"/>
                  </a:lnTo>
                  <a:lnTo>
                    <a:pt x="221" y="115"/>
                  </a:lnTo>
                  <a:close/>
                  <a:moveTo>
                    <a:pt x="258" y="98"/>
                  </a:moveTo>
                  <a:lnTo>
                    <a:pt x="254" y="88"/>
                  </a:lnTo>
                  <a:lnTo>
                    <a:pt x="262" y="85"/>
                  </a:lnTo>
                  <a:lnTo>
                    <a:pt x="267" y="94"/>
                  </a:lnTo>
                  <a:lnTo>
                    <a:pt x="258" y="98"/>
                  </a:lnTo>
                  <a:lnTo>
                    <a:pt x="258" y="98"/>
                  </a:lnTo>
                  <a:close/>
                  <a:moveTo>
                    <a:pt x="293" y="81"/>
                  </a:moveTo>
                  <a:lnTo>
                    <a:pt x="289" y="71"/>
                  </a:lnTo>
                  <a:lnTo>
                    <a:pt x="298" y="68"/>
                  </a:lnTo>
                  <a:lnTo>
                    <a:pt x="302" y="77"/>
                  </a:lnTo>
                  <a:lnTo>
                    <a:pt x="293" y="81"/>
                  </a:lnTo>
                  <a:lnTo>
                    <a:pt x="293" y="81"/>
                  </a:lnTo>
                  <a:close/>
                  <a:moveTo>
                    <a:pt x="330" y="64"/>
                  </a:moveTo>
                  <a:lnTo>
                    <a:pt x="326" y="54"/>
                  </a:lnTo>
                  <a:lnTo>
                    <a:pt x="335" y="51"/>
                  </a:lnTo>
                  <a:lnTo>
                    <a:pt x="339" y="60"/>
                  </a:lnTo>
                  <a:lnTo>
                    <a:pt x="330" y="64"/>
                  </a:lnTo>
                  <a:lnTo>
                    <a:pt x="330" y="64"/>
                  </a:lnTo>
                  <a:close/>
                  <a:moveTo>
                    <a:pt x="366" y="47"/>
                  </a:moveTo>
                  <a:lnTo>
                    <a:pt x="361" y="37"/>
                  </a:lnTo>
                  <a:lnTo>
                    <a:pt x="370" y="34"/>
                  </a:lnTo>
                  <a:lnTo>
                    <a:pt x="374" y="43"/>
                  </a:lnTo>
                  <a:lnTo>
                    <a:pt x="366" y="47"/>
                  </a:lnTo>
                  <a:lnTo>
                    <a:pt x="366" y="47"/>
                  </a:lnTo>
                  <a:close/>
                  <a:moveTo>
                    <a:pt x="402" y="30"/>
                  </a:moveTo>
                  <a:lnTo>
                    <a:pt x="398" y="20"/>
                  </a:lnTo>
                  <a:lnTo>
                    <a:pt x="407" y="17"/>
                  </a:lnTo>
                  <a:lnTo>
                    <a:pt x="411" y="26"/>
                  </a:lnTo>
                  <a:lnTo>
                    <a:pt x="402" y="3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" name="Freeform 269"/>
            <p:cNvSpPr>
              <a:spLocks noEditPoints="1"/>
            </p:cNvSpPr>
            <p:nvPr/>
          </p:nvSpPr>
          <p:spPr bwMode="auto">
            <a:xfrm>
              <a:off x="7503516" y="4122224"/>
              <a:ext cx="1159679" cy="886327"/>
            </a:xfrm>
            <a:custGeom>
              <a:avLst/>
              <a:gdLst>
                <a:gd name="T0" fmla="*/ 13 w 420"/>
                <a:gd name="T1" fmla="*/ 314 h 321"/>
                <a:gd name="T2" fmla="*/ 0 w 420"/>
                <a:gd name="T3" fmla="*/ 313 h 321"/>
                <a:gd name="T4" fmla="*/ 8 w 420"/>
                <a:gd name="T5" fmla="*/ 306 h 321"/>
                <a:gd name="T6" fmla="*/ 413 w 420"/>
                <a:gd name="T7" fmla="*/ 0 h 321"/>
                <a:gd name="T8" fmla="*/ 420 w 420"/>
                <a:gd name="T9" fmla="*/ 8 h 321"/>
                <a:gd name="T10" fmla="*/ 413 w 420"/>
                <a:gd name="T11" fmla="*/ 0 h 321"/>
                <a:gd name="T12" fmla="*/ 395 w 420"/>
                <a:gd name="T13" fmla="*/ 27 h 321"/>
                <a:gd name="T14" fmla="*/ 382 w 420"/>
                <a:gd name="T15" fmla="*/ 24 h 321"/>
                <a:gd name="T16" fmla="*/ 390 w 420"/>
                <a:gd name="T17" fmla="*/ 19 h 321"/>
                <a:gd name="T18" fmla="*/ 363 w 420"/>
                <a:gd name="T19" fmla="*/ 50 h 321"/>
                <a:gd name="T20" fmla="*/ 349 w 420"/>
                <a:gd name="T21" fmla="*/ 49 h 321"/>
                <a:gd name="T22" fmla="*/ 357 w 420"/>
                <a:gd name="T23" fmla="*/ 42 h 321"/>
                <a:gd name="T24" fmla="*/ 332 w 420"/>
                <a:gd name="T25" fmla="*/ 75 h 321"/>
                <a:gd name="T26" fmla="*/ 318 w 420"/>
                <a:gd name="T27" fmla="*/ 72 h 321"/>
                <a:gd name="T28" fmla="*/ 326 w 420"/>
                <a:gd name="T29" fmla="*/ 66 h 321"/>
                <a:gd name="T30" fmla="*/ 299 w 420"/>
                <a:gd name="T31" fmla="*/ 98 h 321"/>
                <a:gd name="T32" fmla="*/ 286 w 420"/>
                <a:gd name="T33" fmla="*/ 96 h 321"/>
                <a:gd name="T34" fmla="*/ 294 w 420"/>
                <a:gd name="T35" fmla="*/ 91 h 321"/>
                <a:gd name="T36" fmla="*/ 268 w 420"/>
                <a:gd name="T37" fmla="*/ 122 h 321"/>
                <a:gd name="T38" fmla="*/ 254 w 420"/>
                <a:gd name="T39" fmla="*/ 121 h 321"/>
                <a:gd name="T40" fmla="*/ 261 w 420"/>
                <a:gd name="T41" fmla="*/ 114 h 321"/>
                <a:gd name="T42" fmla="*/ 237 w 420"/>
                <a:gd name="T43" fmla="*/ 147 h 321"/>
                <a:gd name="T44" fmla="*/ 222 w 420"/>
                <a:gd name="T45" fmla="*/ 144 h 321"/>
                <a:gd name="T46" fmla="*/ 230 w 420"/>
                <a:gd name="T47" fmla="*/ 139 h 321"/>
                <a:gd name="T48" fmla="*/ 204 w 420"/>
                <a:gd name="T49" fmla="*/ 170 h 321"/>
                <a:gd name="T50" fmla="*/ 191 w 420"/>
                <a:gd name="T51" fmla="*/ 169 h 321"/>
                <a:gd name="T52" fmla="*/ 199 w 420"/>
                <a:gd name="T53" fmla="*/ 163 h 321"/>
                <a:gd name="T54" fmla="*/ 173 w 420"/>
                <a:gd name="T55" fmla="*/ 194 h 321"/>
                <a:gd name="T56" fmla="*/ 158 w 420"/>
                <a:gd name="T57" fmla="*/ 193 h 321"/>
                <a:gd name="T58" fmla="*/ 166 w 420"/>
                <a:gd name="T59" fmla="*/ 186 h 321"/>
                <a:gd name="T60" fmla="*/ 141 w 420"/>
                <a:gd name="T61" fmla="*/ 219 h 321"/>
                <a:gd name="T62" fmla="*/ 127 w 420"/>
                <a:gd name="T63" fmla="*/ 216 h 321"/>
                <a:gd name="T64" fmla="*/ 135 w 420"/>
                <a:gd name="T65" fmla="*/ 211 h 321"/>
                <a:gd name="T66" fmla="*/ 109 w 420"/>
                <a:gd name="T67" fmla="*/ 242 h 321"/>
                <a:gd name="T68" fmla="*/ 96 w 420"/>
                <a:gd name="T69" fmla="*/ 241 h 321"/>
                <a:gd name="T70" fmla="*/ 103 w 420"/>
                <a:gd name="T71" fmla="*/ 234 h 321"/>
                <a:gd name="T72" fmla="*/ 77 w 420"/>
                <a:gd name="T73" fmla="*/ 267 h 321"/>
                <a:gd name="T74" fmla="*/ 63 w 420"/>
                <a:gd name="T75" fmla="*/ 264 h 321"/>
                <a:gd name="T76" fmla="*/ 72 w 420"/>
                <a:gd name="T77" fmla="*/ 258 h 321"/>
                <a:gd name="T78" fmla="*/ 46 w 420"/>
                <a:gd name="T79" fmla="*/ 291 h 321"/>
                <a:gd name="T80" fmla="*/ 31 w 420"/>
                <a:gd name="T81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321">
                  <a:moveTo>
                    <a:pt x="8" y="306"/>
                  </a:moveTo>
                  <a:lnTo>
                    <a:pt x="13" y="314"/>
                  </a:lnTo>
                  <a:lnTo>
                    <a:pt x="5" y="321"/>
                  </a:lnTo>
                  <a:lnTo>
                    <a:pt x="0" y="313"/>
                  </a:lnTo>
                  <a:lnTo>
                    <a:pt x="8" y="306"/>
                  </a:lnTo>
                  <a:lnTo>
                    <a:pt x="8" y="306"/>
                  </a:lnTo>
                  <a:close/>
                  <a:moveTo>
                    <a:pt x="413" y="0"/>
                  </a:moveTo>
                  <a:lnTo>
                    <a:pt x="413" y="0"/>
                  </a:lnTo>
                  <a:lnTo>
                    <a:pt x="420" y="8"/>
                  </a:lnTo>
                  <a:lnTo>
                    <a:pt x="420" y="8"/>
                  </a:lnTo>
                  <a:lnTo>
                    <a:pt x="413" y="0"/>
                  </a:lnTo>
                  <a:lnTo>
                    <a:pt x="413" y="0"/>
                  </a:lnTo>
                  <a:close/>
                  <a:moveTo>
                    <a:pt x="390" y="19"/>
                  </a:moveTo>
                  <a:lnTo>
                    <a:pt x="395" y="27"/>
                  </a:lnTo>
                  <a:lnTo>
                    <a:pt x="387" y="32"/>
                  </a:lnTo>
                  <a:lnTo>
                    <a:pt x="382" y="24"/>
                  </a:lnTo>
                  <a:lnTo>
                    <a:pt x="390" y="19"/>
                  </a:lnTo>
                  <a:lnTo>
                    <a:pt x="390" y="19"/>
                  </a:lnTo>
                  <a:close/>
                  <a:moveTo>
                    <a:pt x="357" y="42"/>
                  </a:moveTo>
                  <a:lnTo>
                    <a:pt x="363" y="50"/>
                  </a:lnTo>
                  <a:lnTo>
                    <a:pt x="356" y="57"/>
                  </a:lnTo>
                  <a:lnTo>
                    <a:pt x="349" y="49"/>
                  </a:lnTo>
                  <a:lnTo>
                    <a:pt x="357" y="42"/>
                  </a:lnTo>
                  <a:lnTo>
                    <a:pt x="357" y="42"/>
                  </a:lnTo>
                  <a:close/>
                  <a:moveTo>
                    <a:pt x="326" y="66"/>
                  </a:moveTo>
                  <a:lnTo>
                    <a:pt x="332" y="75"/>
                  </a:lnTo>
                  <a:lnTo>
                    <a:pt x="324" y="80"/>
                  </a:lnTo>
                  <a:lnTo>
                    <a:pt x="318" y="72"/>
                  </a:lnTo>
                  <a:lnTo>
                    <a:pt x="326" y="66"/>
                  </a:lnTo>
                  <a:lnTo>
                    <a:pt x="326" y="66"/>
                  </a:lnTo>
                  <a:close/>
                  <a:moveTo>
                    <a:pt x="294" y="91"/>
                  </a:moveTo>
                  <a:lnTo>
                    <a:pt x="299" y="98"/>
                  </a:lnTo>
                  <a:lnTo>
                    <a:pt x="292" y="104"/>
                  </a:lnTo>
                  <a:lnTo>
                    <a:pt x="286" y="96"/>
                  </a:lnTo>
                  <a:lnTo>
                    <a:pt x="294" y="91"/>
                  </a:lnTo>
                  <a:lnTo>
                    <a:pt x="294" y="91"/>
                  </a:lnTo>
                  <a:close/>
                  <a:moveTo>
                    <a:pt x="261" y="114"/>
                  </a:moveTo>
                  <a:lnTo>
                    <a:pt x="268" y="122"/>
                  </a:lnTo>
                  <a:lnTo>
                    <a:pt x="260" y="129"/>
                  </a:lnTo>
                  <a:lnTo>
                    <a:pt x="254" y="121"/>
                  </a:lnTo>
                  <a:lnTo>
                    <a:pt x="261" y="114"/>
                  </a:lnTo>
                  <a:lnTo>
                    <a:pt x="261" y="114"/>
                  </a:lnTo>
                  <a:close/>
                  <a:moveTo>
                    <a:pt x="230" y="139"/>
                  </a:moveTo>
                  <a:lnTo>
                    <a:pt x="237" y="147"/>
                  </a:lnTo>
                  <a:lnTo>
                    <a:pt x="229" y="152"/>
                  </a:lnTo>
                  <a:lnTo>
                    <a:pt x="222" y="144"/>
                  </a:lnTo>
                  <a:lnTo>
                    <a:pt x="230" y="139"/>
                  </a:lnTo>
                  <a:lnTo>
                    <a:pt x="230" y="139"/>
                  </a:lnTo>
                  <a:close/>
                  <a:moveTo>
                    <a:pt x="199" y="163"/>
                  </a:moveTo>
                  <a:lnTo>
                    <a:pt x="204" y="170"/>
                  </a:lnTo>
                  <a:lnTo>
                    <a:pt x="196" y="177"/>
                  </a:lnTo>
                  <a:lnTo>
                    <a:pt x="191" y="169"/>
                  </a:lnTo>
                  <a:lnTo>
                    <a:pt x="199" y="163"/>
                  </a:lnTo>
                  <a:lnTo>
                    <a:pt x="199" y="163"/>
                  </a:lnTo>
                  <a:close/>
                  <a:moveTo>
                    <a:pt x="166" y="186"/>
                  </a:moveTo>
                  <a:lnTo>
                    <a:pt x="173" y="194"/>
                  </a:lnTo>
                  <a:lnTo>
                    <a:pt x="165" y="200"/>
                  </a:lnTo>
                  <a:lnTo>
                    <a:pt x="158" y="193"/>
                  </a:lnTo>
                  <a:lnTo>
                    <a:pt x="166" y="186"/>
                  </a:lnTo>
                  <a:lnTo>
                    <a:pt x="166" y="186"/>
                  </a:lnTo>
                  <a:close/>
                  <a:moveTo>
                    <a:pt x="135" y="211"/>
                  </a:moveTo>
                  <a:lnTo>
                    <a:pt x="141" y="219"/>
                  </a:lnTo>
                  <a:lnTo>
                    <a:pt x="133" y="224"/>
                  </a:lnTo>
                  <a:lnTo>
                    <a:pt x="127" y="216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103" y="234"/>
                  </a:moveTo>
                  <a:lnTo>
                    <a:pt x="109" y="242"/>
                  </a:lnTo>
                  <a:lnTo>
                    <a:pt x="101" y="249"/>
                  </a:lnTo>
                  <a:lnTo>
                    <a:pt x="96" y="241"/>
                  </a:lnTo>
                  <a:lnTo>
                    <a:pt x="103" y="234"/>
                  </a:lnTo>
                  <a:lnTo>
                    <a:pt x="103" y="234"/>
                  </a:lnTo>
                  <a:close/>
                  <a:moveTo>
                    <a:pt x="72" y="258"/>
                  </a:moveTo>
                  <a:lnTo>
                    <a:pt x="77" y="267"/>
                  </a:lnTo>
                  <a:lnTo>
                    <a:pt x="69" y="272"/>
                  </a:lnTo>
                  <a:lnTo>
                    <a:pt x="63" y="264"/>
                  </a:lnTo>
                  <a:lnTo>
                    <a:pt x="72" y="258"/>
                  </a:lnTo>
                  <a:lnTo>
                    <a:pt x="72" y="258"/>
                  </a:lnTo>
                  <a:close/>
                  <a:moveTo>
                    <a:pt x="39" y="283"/>
                  </a:moveTo>
                  <a:lnTo>
                    <a:pt x="46" y="291"/>
                  </a:lnTo>
                  <a:lnTo>
                    <a:pt x="38" y="296"/>
                  </a:lnTo>
                  <a:lnTo>
                    <a:pt x="31" y="288"/>
                  </a:lnTo>
                  <a:lnTo>
                    <a:pt x="39" y="28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" name="Freeform 270"/>
            <p:cNvSpPr>
              <a:spLocks noEditPoints="1"/>
            </p:cNvSpPr>
            <p:nvPr/>
          </p:nvSpPr>
          <p:spPr bwMode="auto">
            <a:xfrm>
              <a:off x="7511799" y="4983699"/>
              <a:ext cx="1427510" cy="124252"/>
            </a:xfrm>
            <a:custGeom>
              <a:avLst/>
              <a:gdLst>
                <a:gd name="T0" fmla="*/ 9 w 517"/>
                <a:gd name="T1" fmla="*/ 10 h 45"/>
                <a:gd name="T2" fmla="*/ 0 w 517"/>
                <a:gd name="T3" fmla="*/ 0 h 45"/>
                <a:gd name="T4" fmla="*/ 10 w 517"/>
                <a:gd name="T5" fmla="*/ 1 h 45"/>
                <a:gd name="T6" fmla="*/ 517 w 517"/>
                <a:gd name="T7" fmla="*/ 36 h 45"/>
                <a:gd name="T8" fmla="*/ 516 w 517"/>
                <a:gd name="T9" fmla="*/ 45 h 45"/>
                <a:gd name="T10" fmla="*/ 517 w 517"/>
                <a:gd name="T11" fmla="*/ 36 h 45"/>
                <a:gd name="T12" fmla="*/ 486 w 517"/>
                <a:gd name="T13" fmla="*/ 44 h 45"/>
                <a:gd name="T14" fmla="*/ 477 w 517"/>
                <a:gd name="T15" fmla="*/ 34 h 45"/>
                <a:gd name="T16" fmla="*/ 487 w 517"/>
                <a:gd name="T17" fmla="*/ 34 h 45"/>
                <a:gd name="T18" fmla="*/ 447 w 517"/>
                <a:gd name="T19" fmla="*/ 41 h 45"/>
                <a:gd name="T20" fmla="*/ 438 w 517"/>
                <a:gd name="T21" fmla="*/ 31 h 45"/>
                <a:gd name="T22" fmla="*/ 447 w 517"/>
                <a:gd name="T23" fmla="*/ 31 h 45"/>
                <a:gd name="T24" fmla="*/ 406 w 517"/>
                <a:gd name="T25" fmla="*/ 39 h 45"/>
                <a:gd name="T26" fmla="*/ 397 w 517"/>
                <a:gd name="T27" fmla="*/ 27 h 45"/>
                <a:gd name="T28" fmla="*/ 407 w 517"/>
                <a:gd name="T29" fmla="*/ 28 h 45"/>
                <a:gd name="T30" fmla="*/ 367 w 517"/>
                <a:gd name="T31" fmla="*/ 35 h 45"/>
                <a:gd name="T32" fmla="*/ 358 w 517"/>
                <a:gd name="T33" fmla="*/ 24 h 45"/>
                <a:gd name="T34" fmla="*/ 368 w 517"/>
                <a:gd name="T35" fmla="*/ 26 h 45"/>
                <a:gd name="T36" fmla="*/ 328 w 517"/>
                <a:gd name="T37" fmla="*/ 32 h 45"/>
                <a:gd name="T38" fmla="*/ 319 w 517"/>
                <a:gd name="T39" fmla="*/ 22 h 45"/>
                <a:gd name="T40" fmla="*/ 328 w 517"/>
                <a:gd name="T41" fmla="*/ 23 h 45"/>
                <a:gd name="T42" fmla="*/ 287 w 517"/>
                <a:gd name="T43" fmla="*/ 30 h 45"/>
                <a:gd name="T44" fmla="*/ 278 w 517"/>
                <a:gd name="T45" fmla="*/ 19 h 45"/>
                <a:gd name="T46" fmla="*/ 289 w 517"/>
                <a:gd name="T47" fmla="*/ 20 h 45"/>
                <a:gd name="T48" fmla="*/ 248 w 517"/>
                <a:gd name="T49" fmla="*/ 27 h 45"/>
                <a:gd name="T50" fmla="*/ 239 w 517"/>
                <a:gd name="T51" fmla="*/ 17 h 45"/>
                <a:gd name="T52" fmla="*/ 248 w 517"/>
                <a:gd name="T53" fmla="*/ 17 h 45"/>
                <a:gd name="T54" fmla="*/ 208 w 517"/>
                <a:gd name="T55" fmla="*/ 24 h 45"/>
                <a:gd name="T56" fmla="*/ 198 w 517"/>
                <a:gd name="T57" fmla="*/ 14 h 45"/>
                <a:gd name="T58" fmla="*/ 209 w 517"/>
                <a:gd name="T59" fmla="*/ 14 h 45"/>
                <a:gd name="T60" fmla="*/ 168 w 517"/>
                <a:gd name="T61" fmla="*/ 22 h 45"/>
                <a:gd name="T62" fmla="*/ 159 w 517"/>
                <a:gd name="T63" fmla="*/ 11 h 45"/>
                <a:gd name="T64" fmla="*/ 170 w 517"/>
                <a:gd name="T65" fmla="*/ 11 h 45"/>
                <a:gd name="T66" fmla="*/ 129 w 517"/>
                <a:gd name="T67" fmla="*/ 19 h 45"/>
                <a:gd name="T68" fmla="*/ 120 w 517"/>
                <a:gd name="T69" fmla="*/ 7 h 45"/>
                <a:gd name="T70" fmla="*/ 129 w 517"/>
                <a:gd name="T71" fmla="*/ 9 h 45"/>
                <a:gd name="T72" fmla="*/ 89 w 517"/>
                <a:gd name="T73" fmla="*/ 15 h 45"/>
                <a:gd name="T74" fmla="*/ 79 w 517"/>
                <a:gd name="T75" fmla="*/ 5 h 45"/>
                <a:gd name="T76" fmla="*/ 90 w 517"/>
                <a:gd name="T77" fmla="*/ 6 h 45"/>
                <a:gd name="T78" fmla="*/ 49 w 517"/>
                <a:gd name="T79" fmla="*/ 13 h 45"/>
                <a:gd name="T80" fmla="*/ 40 w 517"/>
                <a:gd name="T8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45">
                  <a:moveTo>
                    <a:pt x="10" y="1"/>
                  </a:moveTo>
                  <a:lnTo>
                    <a:pt x="9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1"/>
                  </a:lnTo>
                  <a:lnTo>
                    <a:pt x="10" y="1"/>
                  </a:lnTo>
                  <a:close/>
                  <a:moveTo>
                    <a:pt x="517" y="36"/>
                  </a:moveTo>
                  <a:lnTo>
                    <a:pt x="517" y="36"/>
                  </a:lnTo>
                  <a:lnTo>
                    <a:pt x="516" y="45"/>
                  </a:lnTo>
                  <a:lnTo>
                    <a:pt x="516" y="45"/>
                  </a:lnTo>
                  <a:lnTo>
                    <a:pt x="517" y="36"/>
                  </a:lnTo>
                  <a:lnTo>
                    <a:pt x="517" y="36"/>
                  </a:lnTo>
                  <a:close/>
                  <a:moveTo>
                    <a:pt x="487" y="34"/>
                  </a:moveTo>
                  <a:lnTo>
                    <a:pt x="486" y="44"/>
                  </a:lnTo>
                  <a:lnTo>
                    <a:pt x="477" y="43"/>
                  </a:lnTo>
                  <a:lnTo>
                    <a:pt x="477" y="34"/>
                  </a:lnTo>
                  <a:lnTo>
                    <a:pt x="487" y="34"/>
                  </a:lnTo>
                  <a:lnTo>
                    <a:pt x="487" y="34"/>
                  </a:lnTo>
                  <a:close/>
                  <a:moveTo>
                    <a:pt x="447" y="31"/>
                  </a:moveTo>
                  <a:lnTo>
                    <a:pt x="447" y="41"/>
                  </a:lnTo>
                  <a:lnTo>
                    <a:pt x="436" y="40"/>
                  </a:lnTo>
                  <a:lnTo>
                    <a:pt x="438" y="31"/>
                  </a:lnTo>
                  <a:lnTo>
                    <a:pt x="447" y="31"/>
                  </a:lnTo>
                  <a:lnTo>
                    <a:pt x="447" y="31"/>
                  </a:lnTo>
                  <a:close/>
                  <a:moveTo>
                    <a:pt x="407" y="28"/>
                  </a:moveTo>
                  <a:lnTo>
                    <a:pt x="406" y="39"/>
                  </a:lnTo>
                  <a:lnTo>
                    <a:pt x="397" y="37"/>
                  </a:lnTo>
                  <a:lnTo>
                    <a:pt x="397" y="27"/>
                  </a:lnTo>
                  <a:lnTo>
                    <a:pt x="407" y="28"/>
                  </a:lnTo>
                  <a:lnTo>
                    <a:pt x="407" y="28"/>
                  </a:lnTo>
                  <a:close/>
                  <a:moveTo>
                    <a:pt x="368" y="26"/>
                  </a:moveTo>
                  <a:lnTo>
                    <a:pt x="367" y="35"/>
                  </a:lnTo>
                  <a:lnTo>
                    <a:pt x="356" y="35"/>
                  </a:lnTo>
                  <a:lnTo>
                    <a:pt x="358" y="24"/>
                  </a:lnTo>
                  <a:lnTo>
                    <a:pt x="368" y="26"/>
                  </a:lnTo>
                  <a:lnTo>
                    <a:pt x="368" y="26"/>
                  </a:lnTo>
                  <a:close/>
                  <a:moveTo>
                    <a:pt x="328" y="23"/>
                  </a:moveTo>
                  <a:lnTo>
                    <a:pt x="328" y="32"/>
                  </a:lnTo>
                  <a:lnTo>
                    <a:pt x="317" y="32"/>
                  </a:lnTo>
                  <a:lnTo>
                    <a:pt x="319" y="22"/>
                  </a:lnTo>
                  <a:lnTo>
                    <a:pt x="328" y="23"/>
                  </a:lnTo>
                  <a:lnTo>
                    <a:pt x="328" y="23"/>
                  </a:lnTo>
                  <a:close/>
                  <a:moveTo>
                    <a:pt x="289" y="20"/>
                  </a:moveTo>
                  <a:lnTo>
                    <a:pt x="287" y="30"/>
                  </a:lnTo>
                  <a:lnTo>
                    <a:pt x="278" y="30"/>
                  </a:lnTo>
                  <a:lnTo>
                    <a:pt x="278" y="19"/>
                  </a:lnTo>
                  <a:lnTo>
                    <a:pt x="289" y="20"/>
                  </a:lnTo>
                  <a:lnTo>
                    <a:pt x="289" y="20"/>
                  </a:lnTo>
                  <a:close/>
                  <a:moveTo>
                    <a:pt x="248" y="17"/>
                  </a:moveTo>
                  <a:lnTo>
                    <a:pt x="248" y="27"/>
                  </a:lnTo>
                  <a:lnTo>
                    <a:pt x="238" y="26"/>
                  </a:lnTo>
                  <a:lnTo>
                    <a:pt x="239" y="17"/>
                  </a:lnTo>
                  <a:lnTo>
                    <a:pt x="248" y="17"/>
                  </a:lnTo>
                  <a:lnTo>
                    <a:pt x="248" y="17"/>
                  </a:lnTo>
                  <a:close/>
                  <a:moveTo>
                    <a:pt x="209" y="14"/>
                  </a:moveTo>
                  <a:lnTo>
                    <a:pt x="208" y="24"/>
                  </a:lnTo>
                  <a:lnTo>
                    <a:pt x="198" y="23"/>
                  </a:lnTo>
                  <a:lnTo>
                    <a:pt x="198" y="14"/>
                  </a:lnTo>
                  <a:lnTo>
                    <a:pt x="209" y="14"/>
                  </a:lnTo>
                  <a:lnTo>
                    <a:pt x="209" y="14"/>
                  </a:lnTo>
                  <a:close/>
                  <a:moveTo>
                    <a:pt x="170" y="11"/>
                  </a:moveTo>
                  <a:lnTo>
                    <a:pt x="168" y="22"/>
                  </a:lnTo>
                  <a:lnTo>
                    <a:pt x="158" y="20"/>
                  </a:lnTo>
                  <a:lnTo>
                    <a:pt x="159" y="11"/>
                  </a:lnTo>
                  <a:lnTo>
                    <a:pt x="170" y="11"/>
                  </a:lnTo>
                  <a:lnTo>
                    <a:pt x="170" y="11"/>
                  </a:lnTo>
                  <a:close/>
                  <a:moveTo>
                    <a:pt x="129" y="9"/>
                  </a:moveTo>
                  <a:lnTo>
                    <a:pt x="129" y="19"/>
                  </a:lnTo>
                  <a:lnTo>
                    <a:pt x="119" y="18"/>
                  </a:lnTo>
                  <a:lnTo>
                    <a:pt x="120" y="7"/>
                  </a:lnTo>
                  <a:lnTo>
                    <a:pt x="129" y="9"/>
                  </a:lnTo>
                  <a:lnTo>
                    <a:pt x="129" y="9"/>
                  </a:lnTo>
                  <a:close/>
                  <a:moveTo>
                    <a:pt x="90" y="6"/>
                  </a:moveTo>
                  <a:lnTo>
                    <a:pt x="89" y="15"/>
                  </a:lnTo>
                  <a:lnTo>
                    <a:pt x="79" y="15"/>
                  </a:lnTo>
                  <a:lnTo>
                    <a:pt x="79" y="5"/>
                  </a:lnTo>
                  <a:lnTo>
                    <a:pt x="90" y="6"/>
                  </a:lnTo>
                  <a:lnTo>
                    <a:pt x="90" y="6"/>
                  </a:lnTo>
                  <a:close/>
                  <a:moveTo>
                    <a:pt x="49" y="3"/>
                  </a:moveTo>
                  <a:lnTo>
                    <a:pt x="49" y="13"/>
                  </a:lnTo>
                  <a:lnTo>
                    <a:pt x="39" y="13"/>
                  </a:lnTo>
                  <a:lnTo>
                    <a:pt x="40" y="2"/>
                  </a:lnTo>
                  <a:lnTo>
                    <a:pt x="49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" name="Freeform 271"/>
            <p:cNvSpPr>
              <a:spLocks noEditPoints="1"/>
            </p:cNvSpPr>
            <p:nvPr/>
          </p:nvSpPr>
          <p:spPr bwMode="auto">
            <a:xfrm>
              <a:off x="7497994" y="4991982"/>
              <a:ext cx="190520" cy="889087"/>
            </a:xfrm>
            <a:custGeom>
              <a:avLst/>
              <a:gdLst>
                <a:gd name="T0" fmla="*/ 11 w 69"/>
                <a:gd name="T1" fmla="*/ 11 h 322"/>
                <a:gd name="T2" fmla="*/ 2 w 69"/>
                <a:gd name="T3" fmla="*/ 12 h 322"/>
                <a:gd name="T4" fmla="*/ 0 w 69"/>
                <a:gd name="T5" fmla="*/ 2 h 322"/>
                <a:gd name="T6" fmla="*/ 10 w 69"/>
                <a:gd name="T7" fmla="*/ 0 h 322"/>
                <a:gd name="T8" fmla="*/ 11 w 69"/>
                <a:gd name="T9" fmla="*/ 11 h 322"/>
                <a:gd name="T10" fmla="*/ 11 w 69"/>
                <a:gd name="T11" fmla="*/ 11 h 322"/>
                <a:gd name="T12" fmla="*/ 69 w 69"/>
                <a:gd name="T13" fmla="*/ 319 h 322"/>
                <a:gd name="T14" fmla="*/ 67 w 69"/>
                <a:gd name="T15" fmla="*/ 314 h 322"/>
                <a:gd name="T16" fmla="*/ 58 w 69"/>
                <a:gd name="T17" fmla="*/ 315 h 322"/>
                <a:gd name="T18" fmla="*/ 58 w 69"/>
                <a:gd name="T19" fmla="*/ 322 h 322"/>
                <a:gd name="T20" fmla="*/ 69 w 69"/>
                <a:gd name="T21" fmla="*/ 319 h 322"/>
                <a:gd name="T22" fmla="*/ 69 w 69"/>
                <a:gd name="T23" fmla="*/ 319 h 322"/>
                <a:gd name="T24" fmla="*/ 62 w 69"/>
                <a:gd name="T25" fmla="*/ 284 h 322"/>
                <a:gd name="T26" fmla="*/ 52 w 69"/>
                <a:gd name="T27" fmla="*/ 287 h 322"/>
                <a:gd name="T28" fmla="*/ 50 w 69"/>
                <a:gd name="T29" fmla="*/ 276 h 322"/>
                <a:gd name="T30" fmla="*/ 61 w 69"/>
                <a:gd name="T31" fmla="*/ 275 h 322"/>
                <a:gd name="T32" fmla="*/ 62 w 69"/>
                <a:gd name="T33" fmla="*/ 284 h 322"/>
                <a:gd name="T34" fmla="*/ 62 w 69"/>
                <a:gd name="T35" fmla="*/ 284 h 322"/>
                <a:gd name="T36" fmla="*/ 54 w 69"/>
                <a:gd name="T37" fmla="*/ 245 h 322"/>
                <a:gd name="T38" fmla="*/ 45 w 69"/>
                <a:gd name="T39" fmla="*/ 248 h 322"/>
                <a:gd name="T40" fmla="*/ 44 w 69"/>
                <a:gd name="T41" fmla="*/ 237 h 322"/>
                <a:gd name="T42" fmla="*/ 53 w 69"/>
                <a:gd name="T43" fmla="*/ 236 h 322"/>
                <a:gd name="T44" fmla="*/ 54 w 69"/>
                <a:gd name="T45" fmla="*/ 245 h 322"/>
                <a:gd name="T46" fmla="*/ 54 w 69"/>
                <a:gd name="T47" fmla="*/ 245 h 322"/>
                <a:gd name="T48" fmla="*/ 48 w 69"/>
                <a:gd name="T49" fmla="*/ 206 h 322"/>
                <a:gd name="T50" fmla="*/ 37 w 69"/>
                <a:gd name="T51" fmla="*/ 208 h 322"/>
                <a:gd name="T52" fmla="*/ 36 w 69"/>
                <a:gd name="T53" fmla="*/ 198 h 322"/>
                <a:gd name="T54" fmla="*/ 47 w 69"/>
                <a:gd name="T55" fmla="*/ 197 h 322"/>
                <a:gd name="T56" fmla="*/ 48 w 69"/>
                <a:gd name="T57" fmla="*/ 206 h 322"/>
                <a:gd name="T58" fmla="*/ 48 w 69"/>
                <a:gd name="T59" fmla="*/ 206 h 322"/>
                <a:gd name="T60" fmla="*/ 40 w 69"/>
                <a:gd name="T61" fmla="*/ 166 h 322"/>
                <a:gd name="T62" fmla="*/ 31 w 69"/>
                <a:gd name="T63" fmla="*/ 169 h 322"/>
                <a:gd name="T64" fmla="*/ 28 w 69"/>
                <a:gd name="T65" fmla="*/ 159 h 322"/>
                <a:gd name="T66" fmla="*/ 39 w 69"/>
                <a:gd name="T67" fmla="*/ 157 h 322"/>
                <a:gd name="T68" fmla="*/ 40 w 69"/>
                <a:gd name="T69" fmla="*/ 166 h 322"/>
                <a:gd name="T70" fmla="*/ 40 w 69"/>
                <a:gd name="T71" fmla="*/ 166 h 322"/>
                <a:gd name="T72" fmla="*/ 33 w 69"/>
                <a:gd name="T73" fmla="*/ 129 h 322"/>
                <a:gd name="T74" fmla="*/ 23 w 69"/>
                <a:gd name="T75" fmla="*/ 130 h 322"/>
                <a:gd name="T76" fmla="*/ 22 w 69"/>
                <a:gd name="T77" fmla="*/ 119 h 322"/>
                <a:gd name="T78" fmla="*/ 31 w 69"/>
                <a:gd name="T79" fmla="*/ 118 h 322"/>
                <a:gd name="T80" fmla="*/ 33 w 69"/>
                <a:gd name="T81" fmla="*/ 129 h 322"/>
                <a:gd name="T82" fmla="*/ 33 w 69"/>
                <a:gd name="T83" fmla="*/ 129 h 322"/>
                <a:gd name="T84" fmla="*/ 26 w 69"/>
                <a:gd name="T85" fmla="*/ 89 h 322"/>
                <a:gd name="T86" fmla="*/ 17 w 69"/>
                <a:gd name="T87" fmla="*/ 91 h 322"/>
                <a:gd name="T88" fmla="*/ 14 w 69"/>
                <a:gd name="T89" fmla="*/ 80 h 322"/>
                <a:gd name="T90" fmla="*/ 24 w 69"/>
                <a:gd name="T91" fmla="*/ 79 h 322"/>
                <a:gd name="T92" fmla="*/ 26 w 69"/>
                <a:gd name="T93" fmla="*/ 89 h 322"/>
                <a:gd name="T94" fmla="*/ 26 w 69"/>
                <a:gd name="T95" fmla="*/ 89 h 322"/>
                <a:gd name="T96" fmla="*/ 19 w 69"/>
                <a:gd name="T97" fmla="*/ 50 h 322"/>
                <a:gd name="T98" fmla="*/ 9 w 69"/>
                <a:gd name="T99" fmla="*/ 51 h 322"/>
                <a:gd name="T100" fmla="*/ 7 w 69"/>
                <a:gd name="T101" fmla="*/ 41 h 322"/>
                <a:gd name="T102" fmla="*/ 17 w 69"/>
                <a:gd name="T103" fmla="*/ 40 h 322"/>
                <a:gd name="T104" fmla="*/ 19 w 69"/>
                <a:gd name="T105" fmla="*/ 5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" h="322">
                  <a:moveTo>
                    <a:pt x="11" y="11"/>
                  </a:moveTo>
                  <a:lnTo>
                    <a:pt x="2" y="1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69" y="319"/>
                  </a:moveTo>
                  <a:lnTo>
                    <a:pt x="67" y="314"/>
                  </a:lnTo>
                  <a:lnTo>
                    <a:pt x="58" y="315"/>
                  </a:lnTo>
                  <a:lnTo>
                    <a:pt x="58" y="322"/>
                  </a:lnTo>
                  <a:lnTo>
                    <a:pt x="69" y="319"/>
                  </a:lnTo>
                  <a:lnTo>
                    <a:pt x="69" y="319"/>
                  </a:lnTo>
                  <a:close/>
                  <a:moveTo>
                    <a:pt x="62" y="284"/>
                  </a:moveTo>
                  <a:lnTo>
                    <a:pt x="52" y="287"/>
                  </a:lnTo>
                  <a:lnTo>
                    <a:pt x="50" y="276"/>
                  </a:lnTo>
                  <a:lnTo>
                    <a:pt x="61" y="275"/>
                  </a:lnTo>
                  <a:lnTo>
                    <a:pt x="62" y="284"/>
                  </a:lnTo>
                  <a:lnTo>
                    <a:pt x="62" y="284"/>
                  </a:lnTo>
                  <a:close/>
                  <a:moveTo>
                    <a:pt x="54" y="245"/>
                  </a:moveTo>
                  <a:lnTo>
                    <a:pt x="45" y="248"/>
                  </a:lnTo>
                  <a:lnTo>
                    <a:pt x="44" y="237"/>
                  </a:lnTo>
                  <a:lnTo>
                    <a:pt x="53" y="236"/>
                  </a:lnTo>
                  <a:lnTo>
                    <a:pt x="54" y="245"/>
                  </a:lnTo>
                  <a:lnTo>
                    <a:pt x="54" y="245"/>
                  </a:lnTo>
                  <a:close/>
                  <a:moveTo>
                    <a:pt x="48" y="206"/>
                  </a:moveTo>
                  <a:lnTo>
                    <a:pt x="37" y="208"/>
                  </a:lnTo>
                  <a:lnTo>
                    <a:pt x="36" y="198"/>
                  </a:lnTo>
                  <a:lnTo>
                    <a:pt x="47" y="197"/>
                  </a:lnTo>
                  <a:lnTo>
                    <a:pt x="48" y="206"/>
                  </a:lnTo>
                  <a:lnTo>
                    <a:pt x="48" y="206"/>
                  </a:lnTo>
                  <a:close/>
                  <a:moveTo>
                    <a:pt x="40" y="166"/>
                  </a:moveTo>
                  <a:lnTo>
                    <a:pt x="31" y="169"/>
                  </a:lnTo>
                  <a:lnTo>
                    <a:pt x="28" y="159"/>
                  </a:lnTo>
                  <a:lnTo>
                    <a:pt x="39" y="157"/>
                  </a:lnTo>
                  <a:lnTo>
                    <a:pt x="40" y="166"/>
                  </a:lnTo>
                  <a:lnTo>
                    <a:pt x="40" y="166"/>
                  </a:lnTo>
                  <a:close/>
                  <a:moveTo>
                    <a:pt x="33" y="129"/>
                  </a:moveTo>
                  <a:lnTo>
                    <a:pt x="23" y="130"/>
                  </a:lnTo>
                  <a:lnTo>
                    <a:pt x="22" y="119"/>
                  </a:lnTo>
                  <a:lnTo>
                    <a:pt x="31" y="118"/>
                  </a:lnTo>
                  <a:lnTo>
                    <a:pt x="33" y="129"/>
                  </a:lnTo>
                  <a:lnTo>
                    <a:pt x="33" y="129"/>
                  </a:lnTo>
                  <a:close/>
                  <a:moveTo>
                    <a:pt x="26" y="89"/>
                  </a:moveTo>
                  <a:lnTo>
                    <a:pt x="17" y="91"/>
                  </a:lnTo>
                  <a:lnTo>
                    <a:pt x="14" y="80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26" y="89"/>
                  </a:lnTo>
                  <a:close/>
                  <a:moveTo>
                    <a:pt x="19" y="50"/>
                  </a:moveTo>
                  <a:lnTo>
                    <a:pt x="9" y="51"/>
                  </a:lnTo>
                  <a:lnTo>
                    <a:pt x="7" y="41"/>
                  </a:lnTo>
                  <a:lnTo>
                    <a:pt x="17" y="40"/>
                  </a:lnTo>
                  <a:lnTo>
                    <a:pt x="19" y="5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" name="Freeform 272"/>
            <p:cNvSpPr>
              <a:spLocks noEditPoints="1"/>
            </p:cNvSpPr>
            <p:nvPr/>
          </p:nvSpPr>
          <p:spPr bwMode="auto">
            <a:xfrm>
              <a:off x="6133991" y="5607717"/>
              <a:ext cx="113208" cy="463872"/>
            </a:xfrm>
            <a:custGeom>
              <a:avLst/>
              <a:gdLst>
                <a:gd name="T0" fmla="*/ 1 w 41"/>
                <a:gd name="T1" fmla="*/ 157 h 168"/>
                <a:gd name="T2" fmla="*/ 11 w 41"/>
                <a:gd name="T3" fmla="*/ 158 h 168"/>
                <a:gd name="T4" fmla="*/ 9 w 41"/>
                <a:gd name="T5" fmla="*/ 168 h 168"/>
                <a:gd name="T6" fmla="*/ 0 w 41"/>
                <a:gd name="T7" fmla="*/ 166 h 168"/>
                <a:gd name="T8" fmla="*/ 1 w 41"/>
                <a:gd name="T9" fmla="*/ 157 h 168"/>
                <a:gd name="T10" fmla="*/ 1 w 41"/>
                <a:gd name="T11" fmla="*/ 157 h 168"/>
                <a:gd name="T12" fmla="*/ 32 w 41"/>
                <a:gd name="T13" fmla="*/ 0 h 168"/>
                <a:gd name="T14" fmla="*/ 41 w 41"/>
                <a:gd name="T15" fmla="*/ 2 h 168"/>
                <a:gd name="T16" fmla="*/ 40 w 41"/>
                <a:gd name="T17" fmla="*/ 11 h 168"/>
                <a:gd name="T18" fmla="*/ 30 w 41"/>
                <a:gd name="T19" fmla="*/ 10 h 168"/>
                <a:gd name="T20" fmla="*/ 32 w 41"/>
                <a:gd name="T21" fmla="*/ 0 h 168"/>
                <a:gd name="T22" fmla="*/ 32 w 41"/>
                <a:gd name="T23" fmla="*/ 0 h 168"/>
                <a:gd name="T24" fmla="*/ 24 w 41"/>
                <a:gd name="T25" fmla="*/ 39 h 168"/>
                <a:gd name="T26" fmla="*/ 34 w 41"/>
                <a:gd name="T27" fmla="*/ 42 h 168"/>
                <a:gd name="T28" fmla="*/ 32 w 41"/>
                <a:gd name="T29" fmla="*/ 51 h 168"/>
                <a:gd name="T30" fmla="*/ 22 w 41"/>
                <a:gd name="T31" fmla="*/ 49 h 168"/>
                <a:gd name="T32" fmla="*/ 24 w 41"/>
                <a:gd name="T33" fmla="*/ 39 h 168"/>
                <a:gd name="T34" fmla="*/ 24 w 41"/>
                <a:gd name="T35" fmla="*/ 39 h 168"/>
                <a:gd name="T36" fmla="*/ 17 w 41"/>
                <a:gd name="T37" fmla="*/ 78 h 168"/>
                <a:gd name="T38" fmla="*/ 26 w 41"/>
                <a:gd name="T39" fmla="*/ 79 h 168"/>
                <a:gd name="T40" fmla="*/ 24 w 41"/>
                <a:gd name="T41" fmla="*/ 90 h 168"/>
                <a:gd name="T42" fmla="*/ 14 w 41"/>
                <a:gd name="T43" fmla="*/ 87 h 168"/>
                <a:gd name="T44" fmla="*/ 17 w 41"/>
                <a:gd name="T45" fmla="*/ 78 h 168"/>
                <a:gd name="T46" fmla="*/ 17 w 41"/>
                <a:gd name="T47" fmla="*/ 78 h 168"/>
                <a:gd name="T48" fmla="*/ 9 w 41"/>
                <a:gd name="T49" fmla="*/ 117 h 168"/>
                <a:gd name="T50" fmla="*/ 18 w 41"/>
                <a:gd name="T51" fmla="*/ 119 h 168"/>
                <a:gd name="T52" fmla="*/ 17 w 41"/>
                <a:gd name="T53" fmla="*/ 129 h 168"/>
                <a:gd name="T54" fmla="*/ 7 w 41"/>
                <a:gd name="T55" fmla="*/ 126 h 168"/>
                <a:gd name="T56" fmla="*/ 9 w 41"/>
                <a:gd name="T57" fmla="*/ 11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168">
                  <a:moveTo>
                    <a:pt x="1" y="157"/>
                  </a:moveTo>
                  <a:lnTo>
                    <a:pt x="11" y="158"/>
                  </a:lnTo>
                  <a:lnTo>
                    <a:pt x="9" y="168"/>
                  </a:lnTo>
                  <a:lnTo>
                    <a:pt x="0" y="166"/>
                  </a:lnTo>
                  <a:lnTo>
                    <a:pt x="1" y="157"/>
                  </a:lnTo>
                  <a:lnTo>
                    <a:pt x="1" y="157"/>
                  </a:lnTo>
                  <a:close/>
                  <a:moveTo>
                    <a:pt x="32" y="0"/>
                  </a:moveTo>
                  <a:lnTo>
                    <a:pt x="41" y="2"/>
                  </a:lnTo>
                  <a:lnTo>
                    <a:pt x="40" y="11"/>
                  </a:lnTo>
                  <a:lnTo>
                    <a:pt x="30" y="10"/>
                  </a:lnTo>
                  <a:lnTo>
                    <a:pt x="32" y="0"/>
                  </a:lnTo>
                  <a:lnTo>
                    <a:pt x="32" y="0"/>
                  </a:lnTo>
                  <a:close/>
                  <a:moveTo>
                    <a:pt x="24" y="39"/>
                  </a:moveTo>
                  <a:lnTo>
                    <a:pt x="34" y="42"/>
                  </a:lnTo>
                  <a:lnTo>
                    <a:pt x="32" y="51"/>
                  </a:lnTo>
                  <a:lnTo>
                    <a:pt x="22" y="49"/>
                  </a:lnTo>
                  <a:lnTo>
                    <a:pt x="24" y="39"/>
                  </a:lnTo>
                  <a:lnTo>
                    <a:pt x="24" y="39"/>
                  </a:lnTo>
                  <a:close/>
                  <a:moveTo>
                    <a:pt x="17" y="78"/>
                  </a:moveTo>
                  <a:lnTo>
                    <a:pt x="26" y="79"/>
                  </a:lnTo>
                  <a:lnTo>
                    <a:pt x="24" y="90"/>
                  </a:lnTo>
                  <a:lnTo>
                    <a:pt x="14" y="87"/>
                  </a:lnTo>
                  <a:lnTo>
                    <a:pt x="17" y="78"/>
                  </a:lnTo>
                  <a:lnTo>
                    <a:pt x="17" y="78"/>
                  </a:lnTo>
                  <a:close/>
                  <a:moveTo>
                    <a:pt x="9" y="117"/>
                  </a:moveTo>
                  <a:lnTo>
                    <a:pt x="18" y="119"/>
                  </a:lnTo>
                  <a:lnTo>
                    <a:pt x="17" y="129"/>
                  </a:lnTo>
                  <a:lnTo>
                    <a:pt x="7" y="126"/>
                  </a:lnTo>
                  <a:lnTo>
                    <a:pt x="9" y="11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" name="Freeform 273"/>
            <p:cNvSpPr>
              <a:spLocks noEditPoints="1"/>
            </p:cNvSpPr>
            <p:nvPr/>
          </p:nvSpPr>
          <p:spPr bwMode="auto">
            <a:xfrm>
              <a:off x="5479600" y="4906387"/>
              <a:ext cx="767597" cy="693047"/>
            </a:xfrm>
            <a:custGeom>
              <a:avLst/>
              <a:gdLst>
                <a:gd name="T0" fmla="*/ 14 w 278"/>
                <a:gd name="T1" fmla="*/ 7 h 251"/>
                <a:gd name="T2" fmla="*/ 8 w 278"/>
                <a:gd name="T3" fmla="*/ 13 h 251"/>
                <a:gd name="T4" fmla="*/ 0 w 278"/>
                <a:gd name="T5" fmla="*/ 7 h 251"/>
                <a:gd name="T6" fmla="*/ 7 w 278"/>
                <a:gd name="T7" fmla="*/ 0 h 251"/>
                <a:gd name="T8" fmla="*/ 14 w 278"/>
                <a:gd name="T9" fmla="*/ 7 h 251"/>
                <a:gd name="T10" fmla="*/ 14 w 278"/>
                <a:gd name="T11" fmla="*/ 7 h 251"/>
                <a:gd name="T12" fmla="*/ 278 w 278"/>
                <a:gd name="T13" fmla="*/ 245 h 251"/>
                <a:gd name="T14" fmla="*/ 273 w 278"/>
                <a:gd name="T15" fmla="*/ 239 h 251"/>
                <a:gd name="T16" fmla="*/ 267 w 278"/>
                <a:gd name="T17" fmla="*/ 247 h 251"/>
                <a:gd name="T18" fmla="*/ 272 w 278"/>
                <a:gd name="T19" fmla="*/ 251 h 251"/>
                <a:gd name="T20" fmla="*/ 278 w 278"/>
                <a:gd name="T21" fmla="*/ 245 h 251"/>
                <a:gd name="T22" fmla="*/ 278 w 278"/>
                <a:gd name="T23" fmla="*/ 245 h 251"/>
                <a:gd name="T24" fmla="*/ 251 w 278"/>
                <a:gd name="T25" fmla="*/ 220 h 251"/>
                <a:gd name="T26" fmla="*/ 244 w 278"/>
                <a:gd name="T27" fmla="*/ 226 h 251"/>
                <a:gd name="T28" fmla="*/ 237 w 278"/>
                <a:gd name="T29" fmla="*/ 220 h 251"/>
                <a:gd name="T30" fmla="*/ 243 w 278"/>
                <a:gd name="T31" fmla="*/ 213 h 251"/>
                <a:gd name="T32" fmla="*/ 251 w 278"/>
                <a:gd name="T33" fmla="*/ 220 h 251"/>
                <a:gd name="T34" fmla="*/ 251 w 278"/>
                <a:gd name="T35" fmla="*/ 220 h 251"/>
                <a:gd name="T36" fmla="*/ 221 w 278"/>
                <a:gd name="T37" fmla="*/ 192 h 251"/>
                <a:gd name="T38" fmla="*/ 214 w 278"/>
                <a:gd name="T39" fmla="*/ 200 h 251"/>
                <a:gd name="T40" fmla="*/ 208 w 278"/>
                <a:gd name="T41" fmla="*/ 194 h 251"/>
                <a:gd name="T42" fmla="*/ 214 w 278"/>
                <a:gd name="T43" fmla="*/ 186 h 251"/>
                <a:gd name="T44" fmla="*/ 221 w 278"/>
                <a:gd name="T45" fmla="*/ 192 h 251"/>
                <a:gd name="T46" fmla="*/ 221 w 278"/>
                <a:gd name="T47" fmla="*/ 192 h 251"/>
                <a:gd name="T48" fmla="*/ 192 w 278"/>
                <a:gd name="T49" fmla="*/ 166 h 251"/>
                <a:gd name="T50" fmla="*/ 186 w 278"/>
                <a:gd name="T51" fmla="*/ 174 h 251"/>
                <a:gd name="T52" fmla="*/ 178 w 278"/>
                <a:gd name="T53" fmla="*/ 167 h 251"/>
                <a:gd name="T54" fmla="*/ 184 w 278"/>
                <a:gd name="T55" fmla="*/ 160 h 251"/>
                <a:gd name="T56" fmla="*/ 192 w 278"/>
                <a:gd name="T57" fmla="*/ 166 h 251"/>
                <a:gd name="T58" fmla="*/ 192 w 278"/>
                <a:gd name="T59" fmla="*/ 166 h 251"/>
                <a:gd name="T60" fmla="*/ 162 w 278"/>
                <a:gd name="T61" fmla="*/ 140 h 251"/>
                <a:gd name="T62" fmla="*/ 156 w 278"/>
                <a:gd name="T63" fmla="*/ 146 h 251"/>
                <a:gd name="T64" fmla="*/ 148 w 278"/>
                <a:gd name="T65" fmla="*/ 140 h 251"/>
                <a:gd name="T66" fmla="*/ 154 w 278"/>
                <a:gd name="T67" fmla="*/ 132 h 251"/>
                <a:gd name="T68" fmla="*/ 162 w 278"/>
                <a:gd name="T69" fmla="*/ 140 h 251"/>
                <a:gd name="T70" fmla="*/ 162 w 278"/>
                <a:gd name="T71" fmla="*/ 140 h 251"/>
                <a:gd name="T72" fmla="*/ 132 w 278"/>
                <a:gd name="T73" fmla="*/ 113 h 251"/>
                <a:gd name="T74" fmla="*/ 125 w 278"/>
                <a:gd name="T75" fmla="*/ 120 h 251"/>
                <a:gd name="T76" fmla="*/ 119 w 278"/>
                <a:gd name="T77" fmla="*/ 114 h 251"/>
                <a:gd name="T78" fmla="*/ 125 w 278"/>
                <a:gd name="T79" fmla="*/ 106 h 251"/>
                <a:gd name="T80" fmla="*/ 132 w 278"/>
                <a:gd name="T81" fmla="*/ 113 h 251"/>
                <a:gd name="T82" fmla="*/ 132 w 278"/>
                <a:gd name="T83" fmla="*/ 113 h 251"/>
                <a:gd name="T84" fmla="*/ 103 w 278"/>
                <a:gd name="T85" fmla="*/ 86 h 251"/>
                <a:gd name="T86" fmla="*/ 97 w 278"/>
                <a:gd name="T87" fmla="*/ 93 h 251"/>
                <a:gd name="T88" fmla="*/ 89 w 278"/>
                <a:gd name="T89" fmla="*/ 86 h 251"/>
                <a:gd name="T90" fmla="*/ 95 w 278"/>
                <a:gd name="T91" fmla="*/ 80 h 251"/>
                <a:gd name="T92" fmla="*/ 103 w 278"/>
                <a:gd name="T93" fmla="*/ 86 h 251"/>
                <a:gd name="T94" fmla="*/ 103 w 278"/>
                <a:gd name="T95" fmla="*/ 86 h 251"/>
                <a:gd name="T96" fmla="*/ 73 w 278"/>
                <a:gd name="T97" fmla="*/ 59 h 251"/>
                <a:gd name="T98" fmla="*/ 67 w 278"/>
                <a:gd name="T99" fmla="*/ 67 h 251"/>
                <a:gd name="T100" fmla="*/ 59 w 278"/>
                <a:gd name="T101" fmla="*/ 60 h 251"/>
                <a:gd name="T102" fmla="*/ 65 w 278"/>
                <a:gd name="T103" fmla="*/ 52 h 251"/>
                <a:gd name="T104" fmla="*/ 73 w 278"/>
                <a:gd name="T105" fmla="*/ 59 h 251"/>
                <a:gd name="T106" fmla="*/ 73 w 278"/>
                <a:gd name="T107" fmla="*/ 59 h 251"/>
                <a:gd name="T108" fmla="*/ 43 w 278"/>
                <a:gd name="T109" fmla="*/ 33 h 251"/>
                <a:gd name="T110" fmla="*/ 37 w 278"/>
                <a:gd name="T111" fmla="*/ 41 h 251"/>
                <a:gd name="T112" fmla="*/ 30 w 278"/>
                <a:gd name="T113" fmla="*/ 34 h 251"/>
                <a:gd name="T114" fmla="*/ 37 w 278"/>
                <a:gd name="T115" fmla="*/ 26 h 251"/>
                <a:gd name="T116" fmla="*/ 43 w 278"/>
                <a:gd name="T117" fmla="*/ 3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8" h="251">
                  <a:moveTo>
                    <a:pt x="14" y="7"/>
                  </a:moveTo>
                  <a:lnTo>
                    <a:pt x="8" y="13"/>
                  </a:lnTo>
                  <a:lnTo>
                    <a:pt x="0" y="7"/>
                  </a:lnTo>
                  <a:lnTo>
                    <a:pt x="7" y="0"/>
                  </a:lnTo>
                  <a:lnTo>
                    <a:pt x="14" y="7"/>
                  </a:lnTo>
                  <a:lnTo>
                    <a:pt x="14" y="7"/>
                  </a:lnTo>
                  <a:close/>
                  <a:moveTo>
                    <a:pt x="278" y="245"/>
                  </a:moveTo>
                  <a:lnTo>
                    <a:pt x="273" y="239"/>
                  </a:lnTo>
                  <a:lnTo>
                    <a:pt x="267" y="247"/>
                  </a:lnTo>
                  <a:lnTo>
                    <a:pt x="272" y="251"/>
                  </a:lnTo>
                  <a:lnTo>
                    <a:pt x="278" y="245"/>
                  </a:lnTo>
                  <a:lnTo>
                    <a:pt x="278" y="245"/>
                  </a:lnTo>
                  <a:close/>
                  <a:moveTo>
                    <a:pt x="251" y="220"/>
                  </a:moveTo>
                  <a:lnTo>
                    <a:pt x="244" y="226"/>
                  </a:lnTo>
                  <a:lnTo>
                    <a:pt x="237" y="220"/>
                  </a:lnTo>
                  <a:lnTo>
                    <a:pt x="243" y="213"/>
                  </a:lnTo>
                  <a:lnTo>
                    <a:pt x="251" y="220"/>
                  </a:lnTo>
                  <a:lnTo>
                    <a:pt x="251" y="220"/>
                  </a:lnTo>
                  <a:close/>
                  <a:moveTo>
                    <a:pt x="221" y="192"/>
                  </a:moveTo>
                  <a:lnTo>
                    <a:pt x="214" y="200"/>
                  </a:lnTo>
                  <a:lnTo>
                    <a:pt x="208" y="194"/>
                  </a:lnTo>
                  <a:lnTo>
                    <a:pt x="214" y="186"/>
                  </a:lnTo>
                  <a:lnTo>
                    <a:pt x="221" y="192"/>
                  </a:lnTo>
                  <a:lnTo>
                    <a:pt x="221" y="192"/>
                  </a:lnTo>
                  <a:close/>
                  <a:moveTo>
                    <a:pt x="192" y="166"/>
                  </a:moveTo>
                  <a:lnTo>
                    <a:pt x="186" y="174"/>
                  </a:lnTo>
                  <a:lnTo>
                    <a:pt x="178" y="167"/>
                  </a:lnTo>
                  <a:lnTo>
                    <a:pt x="184" y="160"/>
                  </a:lnTo>
                  <a:lnTo>
                    <a:pt x="192" y="166"/>
                  </a:lnTo>
                  <a:lnTo>
                    <a:pt x="192" y="166"/>
                  </a:lnTo>
                  <a:close/>
                  <a:moveTo>
                    <a:pt x="162" y="140"/>
                  </a:moveTo>
                  <a:lnTo>
                    <a:pt x="156" y="146"/>
                  </a:lnTo>
                  <a:lnTo>
                    <a:pt x="148" y="140"/>
                  </a:lnTo>
                  <a:lnTo>
                    <a:pt x="154" y="132"/>
                  </a:lnTo>
                  <a:lnTo>
                    <a:pt x="162" y="140"/>
                  </a:lnTo>
                  <a:lnTo>
                    <a:pt x="162" y="140"/>
                  </a:lnTo>
                  <a:close/>
                  <a:moveTo>
                    <a:pt x="132" y="113"/>
                  </a:moveTo>
                  <a:lnTo>
                    <a:pt x="125" y="120"/>
                  </a:lnTo>
                  <a:lnTo>
                    <a:pt x="119" y="114"/>
                  </a:lnTo>
                  <a:lnTo>
                    <a:pt x="125" y="106"/>
                  </a:lnTo>
                  <a:lnTo>
                    <a:pt x="132" y="113"/>
                  </a:lnTo>
                  <a:lnTo>
                    <a:pt x="132" y="113"/>
                  </a:lnTo>
                  <a:close/>
                  <a:moveTo>
                    <a:pt x="103" y="86"/>
                  </a:moveTo>
                  <a:lnTo>
                    <a:pt x="97" y="93"/>
                  </a:lnTo>
                  <a:lnTo>
                    <a:pt x="89" y="86"/>
                  </a:lnTo>
                  <a:lnTo>
                    <a:pt x="95" y="80"/>
                  </a:lnTo>
                  <a:lnTo>
                    <a:pt x="103" y="86"/>
                  </a:lnTo>
                  <a:lnTo>
                    <a:pt x="103" y="86"/>
                  </a:lnTo>
                  <a:close/>
                  <a:moveTo>
                    <a:pt x="73" y="59"/>
                  </a:moveTo>
                  <a:lnTo>
                    <a:pt x="67" y="67"/>
                  </a:lnTo>
                  <a:lnTo>
                    <a:pt x="59" y="60"/>
                  </a:lnTo>
                  <a:lnTo>
                    <a:pt x="65" y="52"/>
                  </a:lnTo>
                  <a:lnTo>
                    <a:pt x="73" y="59"/>
                  </a:lnTo>
                  <a:lnTo>
                    <a:pt x="73" y="59"/>
                  </a:lnTo>
                  <a:close/>
                  <a:moveTo>
                    <a:pt x="43" y="33"/>
                  </a:moveTo>
                  <a:lnTo>
                    <a:pt x="37" y="41"/>
                  </a:lnTo>
                  <a:lnTo>
                    <a:pt x="30" y="34"/>
                  </a:lnTo>
                  <a:lnTo>
                    <a:pt x="37" y="26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" name="Freeform 274"/>
            <p:cNvSpPr>
              <a:spLocks noEditPoints="1"/>
            </p:cNvSpPr>
            <p:nvPr/>
          </p:nvSpPr>
          <p:spPr bwMode="auto">
            <a:xfrm>
              <a:off x="4656780" y="5342648"/>
              <a:ext cx="1554523" cy="256787"/>
            </a:xfrm>
            <a:custGeom>
              <a:avLst/>
              <a:gdLst>
                <a:gd name="T0" fmla="*/ 11 w 563"/>
                <a:gd name="T1" fmla="*/ 12 h 93"/>
                <a:gd name="T2" fmla="*/ 1 w 563"/>
                <a:gd name="T3" fmla="*/ 0 h 93"/>
                <a:gd name="T4" fmla="*/ 12 w 563"/>
                <a:gd name="T5" fmla="*/ 2 h 93"/>
                <a:gd name="T6" fmla="*/ 562 w 563"/>
                <a:gd name="T7" fmla="*/ 93 h 93"/>
                <a:gd name="T8" fmla="*/ 553 w 563"/>
                <a:gd name="T9" fmla="*/ 81 h 93"/>
                <a:gd name="T10" fmla="*/ 563 w 563"/>
                <a:gd name="T11" fmla="*/ 83 h 93"/>
                <a:gd name="T12" fmla="*/ 523 w 563"/>
                <a:gd name="T13" fmla="*/ 88 h 93"/>
                <a:gd name="T14" fmla="*/ 514 w 563"/>
                <a:gd name="T15" fmla="*/ 76 h 93"/>
                <a:gd name="T16" fmla="*/ 524 w 563"/>
                <a:gd name="T17" fmla="*/ 77 h 93"/>
                <a:gd name="T18" fmla="*/ 482 w 563"/>
                <a:gd name="T19" fmla="*/ 81 h 93"/>
                <a:gd name="T20" fmla="*/ 474 w 563"/>
                <a:gd name="T21" fmla="*/ 71 h 93"/>
                <a:gd name="T22" fmla="*/ 484 w 563"/>
                <a:gd name="T23" fmla="*/ 72 h 93"/>
                <a:gd name="T24" fmla="*/ 443 w 563"/>
                <a:gd name="T25" fmla="*/ 76 h 93"/>
                <a:gd name="T26" fmla="*/ 435 w 563"/>
                <a:gd name="T27" fmla="*/ 64 h 93"/>
                <a:gd name="T28" fmla="*/ 444 w 563"/>
                <a:gd name="T29" fmla="*/ 66 h 93"/>
                <a:gd name="T30" fmla="*/ 404 w 563"/>
                <a:gd name="T31" fmla="*/ 70 h 93"/>
                <a:gd name="T32" fmla="*/ 396 w 563"/>
                <a:gd name="T33" fmla="*/ 59 h 93"/>
                <a:gd name="T34" fmla="*/ 405 w 563"/>
                <a:gd name="T35" fmla="*/ 60 h 93"/>
                <a:gd name="T36" fmla="*/ 365 w 563"/>
                <a:gd name="T37" fmla="*/ 64 h 93"/>
                <a:gd name="T38" fmla="*/ 356 w 563"/>
                <a:gd name="T39" fmla="*/ 53 h 93"/>
                <a:gd name="T40" fmla="*/ 366 w 563"/>
                <a:gd name="T41" fmla="*/ 54 h 93"/>
                <a:gd name="T42" fmla="*/ 325 w 563"/>
                <a:gd name="T43" fmla="*/ 58 h 93"/>
                <a:gd name="T44" fmla="*/ 316 w 563"/>
                <a:gd name="T45" fmla="*/ 47 h 93"/>
                <a:gd name="T46" fmla="*/ 327 w 563"/>
                <a:gd name="T47" fmla="*/ 49 h 93"/>
                <a:gd name="T48" fmla="*/ 286 w 563"/>
                <a:gd name="T49" fmla="*/ 53 h 93"/>
                <a:gd name="T50" fmla="*/ 277 w 563"/>
                <a:gd name="T51" fmla="*/ 41 h 93"/>
                <a:gd name="T52" fmla="*/ 288 w 563"/>
                <a:gd name="T53" fmla="*/ 42 h 93"/>
                <a:gd name="T54" fmla="*/ 246 w 563"/>
                <a:gd name="T55" fmla="*/ 47 h 93"/>
                <a:gd name="T56" fmla="*/ 238 w 563"/>
                <a:gd name="T57" fmla="*/ 36 h 93"/>
                <a:gd name="T58" fmla="*/ 248 w 563"/>
                <a:gd name="T59" fmla="*/ 37 h 93"/>
                <a:gd name="T60" fmla="*/ 207 w 563"/>
                <a:gd name="T61" fmla="*/ 41 h 93"/>
                <a:gd name="T62" fmla="*/ 199 w 563"/>
                <a:gd name="T63" fmla="*/ 29 h 93"/>
                <a:gd name="T64" fmla="*/ 208 w 563"/>
                <a:gd name="T65" fmla="*/ 32 h 93"/>
                <a:gd name="T66" fmla="*/ 167 w 563"/>
                <a:gd name="T67" fmla="*/ 36 h 93"/>
                <a:gd name="T68" fmla="*/ 160 w 563"/>
                <a:gd name="T69" fmla="*/ 24 h 93"/>
                <a:gd name="T70" fmla="*/ 169 w 563"/>
                <a:gd name="T71" fmla="*/ 25 h 93"/>
                <a:gd name="T72" fmla="*/ 128 w 563"/>
                <a:gd name="T73" fmla="*/ 29 h 93"/>
                <a:gd name="T74" fmla="*/ 120 w 563"/>
                <a:gd name="T75" fmla="*/ 19 h 93"/>
                <a:gd name="T76" fmla="*/ 129 w 563"/>
                <a:gd name="T77" fmla="*/ 20 h 93"/>
                <a:gd name="T78" fmla="*/ 89 w 563"/>
                <a:gd name="T79" fmla="*/ 24 h 93"/>
                <a:gd name="T80" fmla="*/ 80 w 563"/>
                <a:gd name="T81" fmla="*/ 12 h 93"/>
                <a:gd name="T82" fmla="*/ 90 w 563"/>
                <a:gd name="T83" fmla="*/ 13 h 93"/>
                <a:gd name="T84" fmla="*/ 50 w 563"/>
                <a:gd name="T85" fmla="*/ 17 h 93"/>
                <a:gd name="T86" fmla="*/ 41 w 563"/>
                <a:gd name="T8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3" h="93">
                  <a:moveTo>
                    <a:pt x="12" y="2"/>
                  </a:moveTo>
                  <a:lnTo>
                    <a:pt x="11" y="12"/>
                  </a:lnTo>
                  <a:lnTo>
                    <a:pt x="0" y="11"/>
                  </a:lnTo>
                  <a:lnTo>
                    <a:pt x="1" y="0"/>
                  </a:lnTo>
                  <a:lnTo>
                    <a:pt x="12" y="2"/>
                  </a:lnTo>
                  <a:lnTo>
                    <a:pt x="12" y="2"/>
                  </a:lnTo>
                  <a:close/>
                  <a:moveTo>
                    <a:pt x="563" y="83"/>
                  </a:moveTo>
                  <a:lnTo>
                    <a:pt x="562" y="93"/>
                  </a:lnTo>
                  <a:lnTo>
                    <a:pt x="552" y="92"/>
                  </a:lnTo>
                  <a:lnTo>
                    <a:pt x="553" y="81"/>
                  </a:lnTo>
                  <a:lnTo>
                    <a:pt x="563" y="83"/>
                  </a:lnTo>
                  <a:lnTo>
                    <a:pt x="563" y="83"/>
                  </a:lnTo>
                  <a:close/>
                  <a:moveTo>
                    <a:pt x="524" y="77"/>
                  </a:moveTo>
                  <a:lnTo>
                    <a:pt x="523" y="88"/>
                  </a:lnTo>
                  <a:lnTo>
                    <a:pt x="512" y="85"/>
                  </a:lnTo>
                  <a:lnTo>
                    <a:pt x="514" y="76"/>
                  </a:lnTo>
                  <a:lnTo>
                    <a:pt x="524" y="77"/>
                  </a:lnTo>
                  <a:lnTo>
                    <a:pt x="524" y="77"/>
                  </a:lnTo>
                  <a:close/>
                  <a:moveTo>
                    <a:pt x="484" y="72"/>
                  </a:moveTo>
                  <a:lnTo>
                    <a:pt x="482" y="81"/>
                  </a:lnTo>
                  <a:lnTo>
                    <a:pt x="473" y="80"/>
                  </a:lnTo>
                  <a:lnTo>
                    <a:pt x="474" y="71"/>
                  </a:lnTo>
                  <a:lnTo>
                    <a:pt x="484" y="72"/>
                  </a:lnTo>
                  <a:lnTo>
                    <a:pt x="484" y="72"/>
                  </a:lnTo>
                  <a:close/>
                  <a:moveTo>
                    <a:pt x="444" y="66"/>
                  </a:moveTo>
                  <a:lnTo>
                    <a:pt x="443" y="76"/>
                  </a:lnTo>
                  <a:lnTo>
                    <a:pt x="434" y="75"/>
                  </a:lnTo>
                  <a:lnTo>
                    <a:pt x="435" y="64"/>
                  </a:lnTo>
                  <a:lnTo>
                    <a:pt x="444" y="66"/>
                  </a:lnTo>
                  <a:lnTo>
                    <a:pt x="444" y="66"/>
                  </a:lnTo>
                  <a:close/>
                  <a:moveTo>
                    <a:pt x="405" y="60"/>
                  </a:moveTo>
                  <a:lnTo>
                    <a:pt x="404" y="70"/>
                  </a:lnTo>
                  <a:lnTo>
                    <a:pt x="395" y="68"/>
                  </a:lnTo>
                  <a:lnTo>
                    <a:pt x="396" y="59"/>
                  </a:lnTo>
                  <a:lnTo>
                    <a:pt x="405" y="60"/>
                  </a:lnTo>
                  <a:lnTo>
                    <a:pt x="405" y="60"/>
                  </a:lnTo>
                  <a:close/>
                  <a:moveTo>
                    <a:pt x="366" y="54"/>
                  </a:moveTo>
                  <a:lnTo>
                    <a:pt x="365" y="64"/>
                  </a:lnTo>
                  <a:lnTo>
                    <a:pt x="354" y="63"/>
                  </a:lnTo>
                  <a:lnTo>
                    <a:pt x="356" y="53"/>
                  </a:lnTo>
                  <a:lnTo>
                    <a:pt x="366" y="54"/>
                  </a:lnTo>
                  <a:lnTo>
                    <a:pt x="366" y="54"/>
                  </a:lnTo>
                  <a:close/>
                  <a:moveTo>
                    <a:pt x="327" y="49"/>
                  </a:moveTo>
                  <a:lnTo>
                    <a:pt x="325" y="58"/>
                  </a:lnTo>
                  <a:lnTo>
                    <a:pt x="315" y="56"/>
                  </a:lnTo>
                  <a:lnTo>
                    <a:pt x="316" y="47"/>
                  </a:lnTo>
                  <a:lnTo>
                    <a:pt x="327" y="49"/>
                  </a:lnTo>
                  <a:lnTo>
                    <a:pt x="327" y="49"/>
                  </a:lnTo>
                  <a:close/>
                  <a:moveTo>
                    <a:pt x="288" y="42"/>
                  </a:moveTo>
                  <a:lnTo>
                    <a:pt x="286" y="53"/>
                  </a:lnTo>
                  <a:lnTo>
                    <a:pt x="276" y="51"/>
                  </a:lnTo>
                  <a:lnTo>
                    <a:pt x="277" y="41"/>
                  </a:lnTo>
                  <a:lnTo>
                    <a:pt x="288" y="42"/>
                  </a:lnTo>
                  <a:lnTo>
                    <a:pt x="288" y="42"/>
                  </a:lnTo>
                  <a:close/>
                  <a:moveTo>
                    <a:pt x="248" y="37"/>
                  </a:moveTo>
                  <a:lnTo>
                    <a:pt x="246" y="47"/>
                  </a:lnTo>
                  <a:lnTo>
                    <a:pt x="237" y="45"/>
                  </a:lnTo>
                  <a:lnTo>
                    <a:pt x="238" y="36"/>
                  </a:lnTo>
                  <a:lnTo>
                    <a:pt x="248" y="37"/>
                  </a:lnTo>
                  <a:lnTo>
                    <a:pt x="248" y="37"/>
                  </a:lnTo>
                  <a:close/>
                  <a:moveTo>
                    <a:pt x="208" y="32"/>
                  </a:moveTo>
                  <a:lnTo>
                    <a:pt x="207" y="41"/>
                  </a:lnTo>
                  <a:lnTo>
                    <a:pt x="197" y="39"/>
                  </a:lnTo>
                  <a:lnTo>
                    <a:pt x="199" y="29"/>
                  </a:lnTo>
                  <a:lnTo>
                    <a:pt x="208" y="32"/>
                  </a:lnTo>
                  <a:lnTo>
                    <a:pt x="208" y="32"/>
                  </a:lnTo>
                  <a:close/>
                  <a:moveTo>
                    <a:pt x="169" y="25"/>
                  </a:moveTo>
                  <a:lnTo>
                    <a:pt x="167" y="36"/>
                  </a:lnTo>
                  <a:lnTo>
                    <a:pt x="158" y="34"/>
                  </a:lnTo>
                  <a:lnTo>
                    <a:pt x="160" y="24"/>
                  </a:lnTo>
                  <a:lnTo>
                    <a:pt x="169" y="25"/>
                  </a:lnTo>
                  <a:lnTo>
                    <a:pt x="169" y="25"/>
                  </a:lnTo>
                  <a:close/>
                  <a:moveTo>
                    <a:pt x="129" y="20"/>
                  </a:moveTo>
                  <a:lnTo>
                    <a:pt x="128" y="29"/>
                  </a:lnTo>
                  <a:lnTo>
                    <a:pt x="118" y="28"/>
                  </a:lnTo>
                  <a:lnTo>
                    <a:pt x="120" y="19"/>
                  </a:lnTo>
                  <a:lnTo>
                    <a:pt x="129" y="20"/>
                  </a:lnTo>
                  <a:lnTo>
                    <a:pt x="129" y="20"/>
                  </a:lnTo>
                  <a:close/>
                  <a:moveTo>
                    <a:pt x="90" y="13"/>
                  </a:moveTo>
                  <a:lnTo>
                    <a:pt x="89" y="24"/>
                  </a:lnTo>
                  <a:lnTo>
                    <a:pt x="78" y="22"/>
                  </a:lnTo>
                  <a:lnTo>
                    <a:pt x="80" y="12"/>
                  </a:lnTo>
                  <a:lnTo>
                    <a:pt x="90" y="13"/>
                  </a:lnTo>
                  <a:lnTo>
                    <a:pt x="90" y="13"/>
                  </a:lnTo>
                  <a:close/>
                  <a:moveTo>
                    <a:pt x="51" y="8"/>
                  </a:moveTo>
                  <a:lnTo>
                    <a:pt x="50" y="17"/>
                  </a:lnTo>
                  <a:lnTo>
                    <a:pt x="39" y="16"/>
                  </a:lnTo>
                  <a:lnTo>
                    <a:pt x="41" y="7"/>
                  </a:lnTo>
                  <a:lnTo>
                    <a:pt x="51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" name="Freeform 275"/>
            <p:cNvSpPr>
              <a:spLocks noEditPoints="1"/>
            </p:cNvSpPr>
            <p:nvPr/>
          </p:nvSpPr>
          <p:spPr bwMode="auto">
            <a:xfrm>
              <a:off x="6241674" y="5577344"/>
              <a:ext cx="1435793" cy="314770"/>
            </a:xfrm>
            <a:custGeom>
              <a:avLst/>
              <a:gdLst>
                <a:gd name="T0" fmla="*/ 509 w 520"/>
                <a:gd name="T1" fmla="*/ 102 h 114"/>
                <a:gd name="T2" fmla="*/ 517 w 520"/>
                <a:gd name="T3" fmla="*/ 114 h 114"/>
                <a:gd name="T4" fmla="*/ 508 w 520"/>
                <a:gd name="T5" fmla="*/ 111 h 114"/>
                <a:gd name="T6" fmla="*/ 2 w 520"/>
                <a:gd name="T7" fmla="*/ 0 h 114"/>
                <a:gd name="T8" fmla="*/ 10 w 520"/>
                <a:gd name="T9" fmla="*/ 12 h 114"/>
                <a:gd name="T10" fmla="*/ 0 w 520"/>
                <a:gd name="T11" fmla="*/ 11 h 114"/>
                <a:gd name="T12" fmla="*/ 42 w 520"/>
                <a:gd name="T13" fmla="*/ 8 h 114"/>
                <a:gd name="T14" fmla="*/ 49 w 520"/>
                <a:gd name="T15" fmla="*/ 20 h 114"/>
                <a:gd name="T16" fmla="*/ 39 w 520"/>
                <a:gd name="T17" fmla="*/ 19 h 114"/>
                <a:gd name="T18" fmla="*/ 81 w 520"/>
                <a:gd name="T19" fmla="*/ 16 h 114"/>
                <a:gd name="T20" fmla="*/ 89 w 520"/>
                <a:gd name="T21" fmla="*/ 28 h 114"/>
                <a:gd name="T22" fmla="*/ 78 w 520"/>
                <a:gd name="T23" fmla="*/ 26 h 114"/>
                <a:gd name="T24" fmla="*/ 120 w 520"/>
                <a:gd name="T25" fmla="*/ 24 h 114"/>
                <a:gd name="T26" fmla="*/ 128 w 520"/>
                <a:gd name="T27" fmla="*/ 36 h 114"/>
                <a:gd name="T28" fmla="*/ 117 w 520"/>
                <a:gd name="T29" fmla="*/ 33 h 114"/>
                <a:gd name="T30" fmla="*/ 158 w 520"/>
                <a:gd name="T31" fmla="*/ 32 h 114"/>
                <a:gd name="T32" fmla="*/ 166 w 520"/>
                <a:gd name="T33" fmla="*/ 43 h 114"/>
                <a:gd name="T34" fmla="*/ 157 w 520"/>
                <a:gd name="T35" fmla="*/ 41 h 114"/>
                <a:gd name="T36" fmla="*/ 197 w 520"/>
                <a:gd name="T37" fmla="*/ 39 h 114"/>
                <a:gd name="T38" fmla="*/ 205 w 520"/>
                <a:gd name="T39" fmla="*/ 51 h 114"/>
                <a:gd name="T40" fmla="*/ 196 w 520"/>
                <a:gd name="T41" fmla="*/ 49 h 114"/>
                <a:gd name="T42" fmla="*/ 236 w 520"/>
                <a:gd name="T43" fmla="*/ 47 h 114"/>
                <a:gd name="T44" fmla="*/ 244 w 520"/>
                <a:gd name="T45" fmla="*/ 59 h 114"/>
                <a:gd name="T46" fmla="*/ 235 w 520"/>
                <a:gd name="T47" fmla="*/ 56 h 114"/>
                <a:gd name="T48" fmla="*/ 275 w 520"/>
                <a:gd name="T49" fmla="*/ 55 h 114"/>
                <a:gd name="T50" fmla="*/ 283 w 520"/>
                <a:gd name="T51" fmla="*/ 67 h 114"/>
                <a:gd name="T52" fmla="*/ 274 w 520"/>
                <a:gd name="T53" fmla="*/ 64 h 114"/>
                <a:gd name="T54" fmla="*/ 315 w 520"/>
                <a:gd name="T55" fmla="*/ 63 h 114"/>
                <a:gd name="T56" fmla="*/ 323 w 520"/>
                <a:gd name="T57" fmla="*/ 75 h 114"/>
                <a:gd name="T58" fmla="*/ 313 w 520"/>
                <a:gd name="T59" fmla="*/ 72 h 114"/>
                <a:gd name="T60" fmla="*/ 354 w 520"/>
                <a:gd name="T61" fmla="*/ 71 h 114"/>
                <a:gd name="T62" fmla="*/ 362 w 520"/>
                <a:gd name="T63" fmla="*/ 83 h 114"/>
                <a:gd name="T64" fmla="*/ 351 w 520"/>
                <a:gd name="T65" fmla="*/ 80 h 114"/>
                <a:gd name="T66" fmla="*/ 393 w 520"/>
                <a:gd name="T67" fmla="*/ 79 h 114"/>
                <a:gd name="T68" fmla="*/ 401 w 520"/>
                <a:gd name="T69" fmla="*/ 90 h 114"/>
                <a:gd name="T70" fmla="*/ 390 w 520"/>
                <a:gd name="T71" fmla="*/ 88 h 114"/>
                <a:gd name="T72" fmla="*/ 432 w 520"/>
                <a:gd name="T73" fmla="*/ 86 h 114"/>
                <a:gd name="T74" fmla="*/ 440 w 520"/>
                <a:gd name="T75" fmla="*/ 98 h 114"/>
                <a:gd name="T76" fmla="*/ 430 w 520"/>
                <a:gd name="T77" fmla="*/ 96 h 114"/>
                <a:gd name="T78" fmla="*/ 472 w 520"/>
                <a:gd name="T79" fmla="*/ 94 h 114"/>
                <a:gd name="T80" fmla="*/ 479 w 520"/>
                <a:gd name="T81" fmla="*/ 10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0" h="114">
                  <a:moveTo>
                    <a:pt x="508" y="111"/>
                  </a:moveTo>
                  <a:lnTo>
                    <a:pt x="509" y="102"/>
                  </a:lnTo>
                  <a:lnTo>
                    <a:pt x="520" y="103"/>
                  </a:lnTo>
                  <a:lnTo>
                    <a:pt x="517" y="114"/>
                  </a:lnTo>
                  <a:lnTo>
                    <a:pt x="508" y="111"/>
                  </a:lnTo>
                  <a:lnTo>
                    <a:pt x="508" y="111"/>
                  </a:lnTo>
                  <a:close/>
                  <a:moveTo>
                    <a:pt x="0" y="11"/>
                  </a:moveTo>
                  <a:lnTo>
                    <a:pt x="2" y="0"/>
                  </a:lnTo>
                  <a:lnTo>
                    <a:pt x="12" y="3"/>
                  </a:lnTo>
                  <a:lnTo>
                    <a:pt x="10" y="12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39" y="19"/>
                  </a:moveTo>
                  <a:lnTo>
                    <a:pt x="42" y="8"/>
                  </a:lnTo>
                  <a:lnTo>
                    <a:pt x="51" y="11"/>
                  </a:lnTo>
                  <a:lnTo>
                    <a:pt x="49" y="20"/>
                  </a:lnTo>
                  <a:lnTo>
                    <a:pt x="39" y="19"/>
                  </a:lnTo>
                  <a:lnTo>
                    <a:pt x="39" y="19"/>
                  </a:lnTo>
                  <a:close/>
                  <a:moveTo>
                    <a:pt x="78" y="26"/>
                  </a:moveTo>
                  <a:lnTo>
                    <a:pt x="81" y="16"/>
                  </a:lnTo>
                  <a:lnTo>
                    <a:pt x="90" y="19"/>
                  </a:lnTo>
                  <a:lnTo>
                    <a:pt x="89" y="28"/>
                  </a:lnTo>
                  <a:lnTo>
                    <a:pt x="78" y="26"/>
                  </a:lnTo>
                  <a:lnTo>
                    <a:pt x="78" y="26"/>
                  </a:lnTo>
                  <a:close/>
                  <a:moveTo>
                    <a:pt x="117" y="33"/>
                  </a:moveTo>
                  <a:lnTo>
                    <a:pt x="120" y="24"/>
                  </a:lnTo>
                  <a:lnTo>
                    <a:pt x="129" y="26"/>
                  </a:lnTo>
                  <a:lnTo>
                    <a:pt x="128" y="36"/>
                  </a:lnTo>
                  <a:lnTo>
                    <a:pt x="117" y="33"/>
                  </a:lnTo>
                  <a:lnTo>
                    <a:pt x="117" y="33"/>
                  </a:lnTo>
                  <a:close/>
                  <a:moveTo>
                    <a:pt x="157" y="41"/>
                  </a:moveTo>
                  <a:lnTo>
                    <a:pt x="158" y="32"/>
                  </a:lnTo>
                  <a:lnTo>
                    <a:pt x="168" y="33"/>
                  </a:lnTo>
                  <a:lnTo>
                    <a:pt x="166" y="43"/>
                  </a:lnTo>
                  <a:lnTo>
                    <a:pt x="157" y="41"/>
                  </a:lnTo>
                  <a:lnTo>
                    <a:pt x="157" y="41"/>
                  </a:lnTo>
                  <a:close/>
                  <a:moveTo>
                    <a:pt x="196" y="49"/>
                  </a:moveTo>
                  <a:lnTo>
                    <a:pt x="197" y="39"/>
                  </a:lnTo>
                  <a:lnTo>
                    <a:pt x="208" y="41"/>
                  </a:lnTo>
                  <a:lnTo>
                    <a:pt x="205" y="51"/>
                  </a:lnTo>
                  <a:lnTo>
                    <a:pt x="196" y="49"/>
                  </a:lnTo>
                  <a:lnTo>
                    <a:pt x="196" y="49"/>
                  </a:lnTo>
                  <a:close/>
                  <a:moveTo>
                    <a:pt x="235" y="56"/>
                  </a:moveTo>
                  <a:lnTo>
                    <a:pt x="236" y="47"/>
                  </a:lnTo>
                  <a:lnTo>
                    <a:pt x="247" y="49"/>
                  </a:lnTo>
                  <a:lnTo>
                    <a:pt x="244" y="59"/>
                  </a:lnTo>
                  <a:lnTo>
                    <a:pt x="235" y="56"/>
                  </a:lnTo>
                  <a:lnTo>
                    <a:pt x="235" y="56"/>
                  </a:lnTo>
                  <a:close/>
                  <a:moveTo>
                    <a:pt x="274" y="64"/>
                  </a:moveTo>
                  <a:lnTo>
                    <a:pt x="275" y="55"/>
                  </a:lnTo>
                  <a:lnTo>
                    <a:pt x="286" y="56"/>
                  </a:lnTo>
                  <a:lnTo>
                    <a:pt x="283" y="67"/>
                  </a:lnTo>
                  <a:lnTo>
                    <a:pt x="274" y="64"/>
                  </a:lnTo>
                  <a:lnTo>
                    <a:pt x="274" y="64"/>
                  </a:lnTo>
                  <a:close/>
                  <a:moveTo>
                    <a:pt x="313" y="72"/>
                  </a:moveTo>
                  <a:lnTo>
                    <a:pt x="315" y="63"/>
                  </a:lnTo>
                  <a:lnTo>
                    <a:pt x="325" y="64"/>
                  </a:lnTo>
                  <a:lnTo>
                    <a:pt x="323" y="75"/>
                  </a:lnTo>
                  <a:lnTo>
                    <a:pt x="313" y="72"/>
                  </a:lnTo>
                  <a:lnTo>
                    <a:pt x="313" y="72"/>
                  </a:lnTo>
                  <a:close/>
                  <a:moveTo>
                    <a:pt x="351" y="80"/>
                  </a:moveTo>
                  <a:lnTo>
                    <a:pt x="354" y="71"/>
                  </a:lnTo>
                  <a:lnTo>
                    <a:pt x="363" y="72"/>
                  </a:lnTo>
                  <a:lnTo>
                    <a:pt x="362" y="83"/>
                  </a:lnTo>
                  <a:lnTo>
                    <a:pt x="351" y="80"/>
                  </a:lnTo>
                  <a:lnTo>
                    <a:pt x="351" y="80"/>
                  </a:lnTo>
                  <a:close/>
                  <a:moveTo>
                    <a:pt x="390" y="88"/>
                  </a:moveTo>
                  <a:lnTo>
                    <a:pt x="393" y="79"/>
                  </a:lnTo>
                  <a:lnTo>
                    <a:pt x="402" y="80"/>
                  </a:lnTo>
                  <a:lnTo>
                    <a:pt x="401" y="90"/>
                  </a:lnTo>
                  <a:lnTo>
                    <a:pt x="390" y="88"/>
                  </a:lnTo>
                  <a:lnTo>
                    <a:pt x="390" y="88"/>
                  </a:lnTo>
                  <a:close/>
                  <a:moveTo>
                    <a:pt x="430" y="96"/>
                  </a:moveTo>
                  <a:lnTo>
                    <a:pt x="432" y="86"/>
                  </a:lnTo>
                  <a:lnTo>
                    <a:pt x="441" y="88"/>
                  </a:lnTo>
                  <a:lnTo>
                    <a:pt x="440" y="98"/>
                  </a:lnTo>
                  <a:lnTo>
                    <a:pt x="430" y="96"/>
                  </a:lnTo>
                  <a:lnTo>
                    <a:pt x="430" y="96"/>
                  </a:lnTo>
                  <a:close/>
                  <a:moveTo>
                    <a:pt x="469" y="103"/>
                  </a:moveTo>
                  <a:lnTo>
                    <a:pt x="472" y="94"/>
                  </a:lnTo>
                  <a:lnTo>
                    <a:pt x="481" y="96"/>
                  </a:lnTo>
                  <a:lnTo>
                    <a:pt x="479" y="106"/>
                  </a:lnTo>
                  <a:lnTo>
                    <a:pt x="469" y="10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" name="Freeform 276"/>
            <p:cNvSpPr>
              <a:spLocks noEditPoints="1"/>
            </p:cNvSpPr>
            <p:nvPr/>
          </p:nvSpPr>
          <p:spPr bwMode="auto">
            <a:xfrm>
              <a:off x="6122946" y="3661112"/>
              <a:ext cx="129774" cy="1894142"/>
            </a:xfrm>
            <a:custGeom>
              <a:avLst/>
              <a:gdLst>
                <a:gd name="T0" fmla="*/ 0 w 47"/>
                <a:gd name="T1" fmla="*/ 11 h 686"/>
                <a:gd name="T2" fmla="*/ 10 w 47"/>
                <a:gd name="T3" fmla="*/ 0 h 686"/>
                <a:gd name="T4" fmla="*/ 10 w 47"/>
                <a:gd name="T5" fmla="*/ 9 h 686"/>
                <a:gd name="T6" fmla="*/ 36 w 47"/>
                <a:gd name="T7" fmla="*/ 686 h 686"/>
                <a:gd name="T8" fmla="*/ 45 w 47"/>
                <a:gd name="T9" fmla="*/ 676 h 686"/>
                <a:gd name="T10" fmla="*/ 47 w 47"/>
                <a:gd name="T11" fmla="*/ 686 h 686"/>
                <a:gd name="T12" fmla="*/ 34 w 47"/>
                <a:gd name="T13" fmla="*/ 647 h 686"/>
                <a:gd name="T14" fmla="*/ 44 w 47"/>
                <a:gd name="T15" fmla="*/ 637 h 686"/>
                <a:gd name="T16" fmla="*/ 44 w 47"/>
                <a:gd name="T17" fmla="*/ 646 h 686"/>
                <a:gd name="T18" fmla="*/ 32 w 47"/>
                <a:gd name="T19" fmla="*/ 607 h 686"/>
                <a:gd name="T20" fmla="*/ 41 w 47"/>
                <a:gd name="T21" fmla="*/ 596 h 686"/>
                <a:gd name="T22" fmla="*/ 41 w 47"/>
                <a:gd name="T23" fmla="*/ 607 h 686"/>
                <a:gd name="T24" fmla="*/ 30 w 47"/>
                <a:gd name="T25" fmla="*/ 567 h 686"/>
                <a:gd name="T26" fmla="*/ 39 w 47"/>
                <a:gd name="T27" fmla="*/ 557 h 686"/>
                <a:gd name="T28" fmla="*/ 40 w 47"/>
                <a:gd name="T29" fmla="*/ 567 h 686"/>
                <a:gd name="T30" fmla="*/ 28 w 47"/>
                <a:gd name="T31" fmla="*/ 528 h 686"/>
                <a:gd name="T32" fmla="*/ 38 w 47"/>
                <a:gd name="T33" fmla="*/ 516 h 686"/>
                <a:gd name="T34" fmla="*/ 38 w 47"/>
                <a:gd name="T35" fmla="*/ 527 h 686"/>
                <a:gd name="T36" fmla="*/ 26 w 47"/>
                <a:gd name="T37" fmla="*/ 488 h 686"/>
                <a:gd name="T38" fmla="*/ 35 w 47"/>
                <a:gd name="T39" fmla="*/ 477 h 686"/>
                <a:gd name="T40" fmla="*/ 36 w 47"/>
                <a:gd name="T41" fmla="*/ 488 h 686"/>
                <a:gd name="T42" fmla="*/ 23 w 47"/>
                <a:gd name="T43" fmla="*/ 448 h 686"/>
                <a:gd name="T44" fmla="*/ 32 w 47"/>
                <a:gd name="T45" fmla="*/ 438 h 686"/>
                <a:gd name="T46" fmla="*/ 34 w 47"/>
                <a:gd name="T47" fmla="*/ 447 h 686"/>
                <a:gd name="T48" fmla="*/ 22 w 47"/>
                <a:gd name="T49" fmla="*/ 408 h 686"/>
                <a:gd name="T50" fmla="*/ 31 w 47"/>
                <a:gd name="T51" fmla="*/ 398 h 686"/>
                <a:gd name="T52" fmla="*/ 31 w 47"/>
                <a:gd name="T53" fmla="*/ 408 h 686"/>
                <a:gd name="T54" fmla="*/ 19 w 47"/>
                <a:gd name="T55" fmla="*/ 369 h 686"/>
                <a:gd name="T56" fmla="*/ 28 w 47"/>
                <a:gd name="T57" fmla="*/ 358 h 686"/>
                <a:gd name="T58" fmla="*/ 30 w 47"/>
                <a:gd name="T59" fmla="*/ 367 h 686"/>
                <a:gd name="T60" fmla="*/ 17 w 47"/>
                <a:gd name="T61" fmla="*/ 328 h 686"/>
                <a:gd name="T62" fmla="*/ 27 w 47"/>
                <a:gd name="T63" fmla="*/ 318 h 686"/>
                <a:gd name="T64" fmla="*/ 27 w 47"/>
                <a:gd name="T65" fmla="*/ 328 h 686"/>
                <a:gd name="T66" fmla="*/ 15 w 47"/>
                <a:gd name="T67" fmla="*/ 289 h 686"/>
                <a:gd name="T68" fmla="*/ 24 w 47"/>
                <a:gd name="T69" fmla="*/ 279 h 686"/>
                <a:gd name="T70" fmla="*/ 24 w 47"/>
                <a:gd name="T71" fmla="*/ 289 h 686"/>
                <a:gd name="T72" fmla="*/ 13 w 47"/>
                <a:gd name="T73" fmla="*/ 249 h 686"/>
                <a:gd name="T74" fmla="*/ 22 w 47"/>
                <a:gd name="T75" fmla="*/ 238 h 686"/>
                <a:gd name="T76" fmla="*/ 23 w 47"/>
                <a:gd name="T77" fmla="*/ 249 h 686"/>
                <a:gd name="T78" fmla="*/ 11 w 47"/>
                <a:gd name="T79" fmla="*/ 209 h 686"/>
                <a:gd name="T80" fmla="*/ 21 w 47"/>
                <a:gd name="T81" fmla="*/ 199 h 686"/>
                <a:gd name="T82" fmla="*/ 21 w 47"/>
                <a:gd name="T83" fmla="*/ 209 h 686"/>
                <a:gd name="T84" fmla="*/ 9 w 47"/>
                <a:gd name="T85" fmla="*/ 170 h 686"/>
                <a:gd name="T86" fmla="*/ 18 w 47"/>
                <a:gd name="T87" fmla="*/ 160 h 686"/>
                <a:gd name="T88" fmla="*/ 19 w 47"/>
                <a:gd name="T89" fmla="*/ 169 h 686"/>
                <a:gd name="T90" fmla="*/ 6 w 47"/>
                <a:gd name="T91" fmla="*/ 130 h 686"/>
                <a:gd name="T92" fmla="*/ 15 w 47"/>
                <a:gd name="T93" fmla="*/ 119 h 686"/>
                <a:gd name="T94" fmla="*/ 17 w 47"/>
                <a:gd name="T95" fmla="*/ 130 h 686"/>
                <a:gd name="T96" fmla="*/ 5 w 47"/>
                <a:gd name="T97" fmla="*/ 90 h 686"/>
                <a:gd name="T98" fmla="*/ 14 w 47"/>
                <a:gd name="T99" fmla="*/ 80 h 686"/>
                <a:gd name="T100" fmla="*/ 14 w 47"/>
                <a:gd name="T101" fmla="*/ 89 h 686"/>
                <a:gd name="T102" fmla="*/ 2 w 47"/>
                <a:gd name="T103" fmla="*/ 50 h 686"/>
                <a:gd name="T104" fmla="*/ 11 w 47"/>
                <a:gd name="T105" fmla="*/ 39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" h="686">
                  <a:moveTo>
                    <a:pt x="10" y="9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10" y="9"/>
                  </a:lnTo>
                  <a:close/>
                  <a:moveTo>
                    <a:pt x="47" y="686"/>
                  </a:moveTo>
                  <a:lnTo>
                    <a:pt x="36" y="686"/>
                  </a:lnTo>
                  <a:lnTo>
                    <a:pt x="36" y="677"/>
                  </a:lnTo>
                  <a:lnTo>
                    <a:pt x="45" y="676"/>
                  </a:lnTo>
                  <a:lnTo>
                    <a:pt x="47" y="686"/>
                  </a:lnTo>
                  <a:lnTo>
                    <a:pt x="47" y="686"/>
                  </a:lnTo>
                  <a:close/>
                  <a:moveTo>
                    <a:pt x="44" y="646"/>
                  </a:moveTo>
                  <a:lnTo>
                    <a:pt x="34" y="647"/>
                  </a:lnTo>
                  <a:lnTo>
                    <a:pt x="34" y="637"/>
                  </a:lnTo>
                  <a:lnTo>
                    <a:pt x="44" y="637"/>
                  </a:lnTo>
                  <a:lnTo>
                    <a:pt x="44" y="646"/>
                  </a:lnTo>
                  <a:lnTo>
                    <a:pt x="44" y="646"/>
                  </a:lnTo>
                  <a:close/>
                  <a:moveTo>
                    <a:pt x="41" y="607"/>
                  </a:moveTo>
                  <a:lnTo>
                    <a:pt x="32" y="607"/>
                  </a:lnTo>
                  <a:lnTo>
                    <a:pt x="31" y="597"/>
                  </a:lnTo>
                  <a:lnTo>
                    <a:pt x="41" y="596"/>
                  </a:lnTo>
                  <a:lnTo>
                    <a:pt x="41" y="607"/>
                  </a:lnTo>
                  <a:lnTo>
                    <a:pt x="41" y="607"/>
                  </a:lnTo>
                  <a:close/>
                  <a:moveTo>
                    <a:pt x="40" y="567"/>
                  </a:moveTo>
                  <a:lnTo>
                    <a:pt x="30" y="567"/>
                  </a:lnTo>
                  <a:lnTo>
                    <a:pt x="30" y="557"/>
                  </a:lnTo>
                  <a:lnTo>
                    <a:pt x="39" y="557"/>
                  </a:lnTo>
                  <a:lnTo>
                    <a:pt x="40" y="567"/>
                  </a:lnTo>
                  <a:lnTo>
                    <a:pt x="40" y="567"/>
                  </a:lnTo>
                  <a:close/>
                  <a:moveTo>
                    <a:pt x="38" y="527"/>
                  </a:moveTo>
                  <a:lnTo>
                    <a:pt x="28" y="528"/>
                  </a:lnTo>
                  <a:lnTo>
                    <a:pt x="27" y="518"/>
                  </a:lnTo>
                  <a:lnTo>
                    <a:pt x="38" y="516"/>
                  </a:lnTo>
                  <a:lnTo>
                    <a:pt x="38" y="527"/>
                  </a:lnTo>
                  <a:lnTo>
                    <a:pt x="38" y="527"/>
                  </a:lnTo>
                  <a:close/>
                  <a:moveTo>
                    <a:pt x="36" y="488"/>
                  </a:moveTo>
                  <a:lnTo>
                    <a:pt x="26" y="488"/>
                  </a:lnTo>
                  <a:lnTo>
                    <a:pt x="24" y="477"/>
                  </a:lnTo>
                  <a:lnTo>
                    <a:pt x="35" y="477"/>
                  </a:lnTo>
                  <a:lnTo>
                    <a:pt x="36" y="488"/>
                  </a:lnTo>
                  <a:lnTo>
                    <a:pt x="36" y="488"/>
                  </a:lnTo>
                  <a:close/>
                  <a:moveTo>
                    <a:pt x="34" y="447"/>
                  </a:moveTo>
                  <a:lnTo>
                    <a:pt x="23" y="448"/>
                  </a:lnTo>
                  <a:lnTo>
                    <a:pt x="23" y="438"/>
                  </a:lnTo>
                  <a:lnTo>
                    <a:pt x="32" y="438"/>
                  </a:lnTo>
                  <a:lnTo>
                    <a:pt x="34" y="447"/>
                  </a:lnTo>
                  <a:lnTo>
                    <a:pt x="34" y="447"/>
                  </a:lnTo>
                  <a:close/>
                  <a:moveTo>
                    <a:pt x="31" y="408"/>
                  </a:moveTo>
                  <a:lnTo>
                    <a:pt x="22" y="408"/>
                  </a:lnTo>
                  <a:lnTo>
                    <a:pt x="21" y="399"/>
                  </a:lnTo>
                  <a:lnTo>
                    <a:pt x="31" y="398"/>
                  </a:lnTo>
                  <a:lnTo>
                    <a:pt x="31" y="408"/>
                  </a:lnTo>
                  <a:lnTo>
                    <a:pt x="31" y="408"/>
                  </a:lnTo>
                  <a:close/>
                  <a:moveTo>
                    <a:pt x="30" y="367"/>
                  </a:moveTo>
                  <a:lnTo>
                    <a:pt x="19" y="369"/>
                  </a:lnTo>
                  <a:lnTo>
                    <a:pt x="19" y="358"/>
                  </a:lnTo>
                  <a:lnTo>
                    <a:pt x="28" y="358"/>
                  </a:lnTo>
                  <a:lnTo>
                    <a:pt x="30" y="367"/>
                  </a:lnTo>
                  <a:lnTo>
                    <a:pt x="30" y="367"/>
                  </a:lnTo>
                  <a:close/>
                  <a:moveTo>
                    <a:pt x="27" y="328"/>
                  </a:moveTo>
                  <a:lnTo>
                    <a:pt x="17" y="328"/>
                  </a:lnTo>
                  <a:lnTo>
                    <a:pt x="17" y="319"/>
                  </a:lnTo>
                  <a:lnTo>
                    <a:pt x="27" y="318"/>
                  </a:lnTo>
                  <a:lnTo>
                    <a:pt x="27" y="328"/>
                  </a:lnTo>
                  <a:lnTo>
                    <a:pt x="27" y="328"/>
                  </a:lnTo>
                  <a:close/>
                  <a:moveTo>
                    <a:pt x="24" y="289"/>
                  </a:moveTo>
                  <a:lnTo>
                    <a:pt x="15" y="289"/>
                  </a:lnTo>
                  <a:lnTo>
                    <a:pt x="14" y="279"/>
                  </a:lnTo>
                  <a:lnTo>
                    <a:pt x="24" y="279"/>
                  </a:lnTo>
                  <a:lnTo>
                    <a:pt x="24" y="289"/>
                  </a:lnTo>
                  <a:lnTo>
                    <a:pt x="24" y="289"/>
                  </a:lnTo>
                  <a:close/>
                  <a:moveTo>
                    <a:pt x="23" y="249"/>
                  </a:moveTo>
                  <a:lnTo>
                    <a:pt x="13" y="249"/>
                  </a:lnTo>
                  <a:lnTo>
                    <a:pt x="13" y="239"/>
                  </a:lnTo>
                  <a:lnTo>
                    <a:pt x="22" y="238"/>
                  </a:lnTo>
                  <a:lnTo>
                    <a:pt x="23" y="249"/>
                  </a:lnTo>
                  <a:lnTo>
                    <a:pt x="23" y="249"/>
                  </a:lnTo>
                  <a:close/>
                  <a:moveTo>
                    <a:pt x="21" y="209"/>
                  </a:moveTo>
                  <a:lnTo>
                    <a:pt x="11" y="209"/>
                  </a:lnTo>
                  <a:lnTo>
                    <a:pt x="10" y="199"/>
                  </a:lnTo>
                  <a:lnTo>
                    <a:pt x="21" y="199"/>
                  </a:lnTo>
                  <a:lnTo>
                    <a:pt x="21" y="209"/>
                  </a:lnTo>
                  <a:lnTo>
                    <a:pt x="21" y="209"/>
                  </a:lnTo>
                  <a:close/>
                  <a:moveTo>
                    <a:pt x="19" y="169"/>
                  </a:moveTo>
                  <a:lnTo>
                    <a:pt x="9" y="170"/>
                  </a:lnTo>
                  <a:lnTo>
                    <a:pt x="7" y="160"/>
                  </a:lnTo>
                  <a:lnTo>
                    <a:pt x="18" y="160"/>
                  </a:lnTo>
                  <a:lnTo>
                    <a:pt x="19" y="169"/>
                  </a:lnTo>
                  <a:lnTo>
                    <a:pt x="19" y="169"/>
                  </a:lnTo>
                  <a:close/>
                  <a:moveTo>
                    <a:pt x="17" y="130"/>
                  </a:moveTo>
                  <a:lnTo>
                    <a:pt x="6" y="130"/>
                  </a:lnTo>
                  <a:lnTo>
                    <a:pt x="6" y="120"/>
                  </a:lnTo>
                  <a:lnTo>
                    <a:pt x="15" y="119"/>
                  </a:lnTo>
                  <a:lnTo>
                    <a:pt x="17" y="130"/>
                  </a:lnTo>
                  <a:lnTo>
                    <a:pt x="17" y="130"/>
                  </a:lnTo>
                  <a:close/>
                  <a:moveTo>
                    <a:pt x="14" y="89"/>
                  </a:moveTo>
                  <a:lnTo>
                    <a:pt x="5" y="90"/>
                  </a:lnTo>
                  <a:lnTo>
                    <a:pt x="4" y="80"/>
                  </a:lnTo>
                  <a:lnTo>
                    <a:pt x="14" y="80"/>
                  </a:lnTo>
                  <a:lnTo>
                    <a:pt x="14" y="89"/>
                  </a:lnTo>
                  <a:lnTo>
                    <a:pt x="14" y="89"/>
                  </a:lnTo>
                  <a:close/>
                  <a:moveTo>
                    <a:pt x="13" y="50"/>
                  </a:moveTo>
                  <a:lnTo>
                    <a:pt x="2" y="50"/>
                  </a:lnTo>
                  <a:lnTo>
                    <a:pt x="2" y="41"/>
                  </a:lnTo>
                  <a:lnTo>
                    <a:pt x="11" y="39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" name="Freeform 277"/>
            <p:cNvSpPr>
              <a:spLocks noEditPoints="1"/>
            </p:cNvSpPr>
            <p:nvPr/>
          </p:nvSpPr>
          <p:spPr bwMode="auto">
            <a:xfrm>
              <a:off x="6136751" y="3674919"/>
              <a:ext cx="1449600" cy="63507"/>
            </a:xfrm>
            <a:custGeom>
              <a:avLst/>
              <a:gdLst>
                <a:gd name="T0" fmla="*/ 515 w 525"/>
                <a:gd name="T1" fmla="*/ 0 h 23"/>
                <a:gd name="T2" fmla="*/ 525 w 525"/>
                <a:gd name="T3" fmla="*/ 10 h 23"/>
                <a:gd name="T4" fmla="*/ 515 w 525"/>
                <a:gd name="T5" fmla="*/ 10 h 23"/>
                <a:gd name="T6" fmla="*/ 8 w 525"/>
                <a:gd name="T7" fmla="*/ 23 h 23"/>
                <a:gd name="T8" fmla="*/ 0 w 525"/>
                <a:gd name="T9" fmla="*/ 13 h 23"/>
                <a:gd name="T10" fmla="*/ 0 w 525"/>
                <a:gd name="T11" fmla="*/ 23 h 23"/>
                <a:gd name="T12" fmla="*/ 36 w 525"/>
                <a:gd name="T13" fmla="*/ 12 h 23"/>
                <a:gd name="T14" fmla="*/ 47 w 525"/>
                <a:gd name="T15" fmla="*/ 21 h 23"/>
                <a:gd name="T16" fmla="*/ 38 w 525"/>
                <a:gd name="T17" fmla="*/ 23 h 23"/>
                <a:gd name="T18" fmla="*/ 77 w 525"/>
                <a:gd name="T19" fmla="*/ 11 h 23"/>
                <a:gd name="T20" fmla="*/ 87 w 525"/>
                <a:gd name="T21" fmla="*/ 21 h 23"/>
                <a:gd name="T22" fmla="*/ 77 w 525"/>
                <a:gd name="T23" fmla="*/ 21 h 23"/>
                <a:gd name="T24" fmla="*/ 116 w 525"/>
                <a:gd name="T25" fmla="*/ 10 h 23"/>
                <a:gd name="T26" fmla="*/ 127 w 525"/>
                <a:gd name="T27" fmla="*/ 20 h 23"/>
                <a:gd name="T28" fmla="*/ 117 w 525"/>
                <a:gd name="T29" fmla="*/ 20 h 23"/>
                <a:gd name="T30" fmla="*/ 157 w 525"/>
                <a:gd name="T31" fmla="*/ 10 h 23"/>
                <a:gd name="T32" fmla="*/ 167 w 525"/>
                <a:gd name="T33" fmla="*/ 19 h 23"/>
                <a:gd name="T34" fmla="*/ 157 w 525"/>
                <a:gd name="T35" fmla="*/ 19 h 23"/>
                <a:gd name="T36" fmla="*/ 196 w 525"/>
                <a:gd name="T37" fmla="*/ 8 h 23"/>
                <a:gd name="T38" fmla="*/ 206 w 525"/>
                <a:gd name="T39" fmla="*/ 17 h 23"/>
                <a:gd name="T40" fmla="*/ 196 w 525"/>
                <a:gd name="T41" fmla="*/ 17 h 23"/>
                <a:gd name="T42" fmla="*/ 236 w 525"/>
                <a:gd name="T43" fmla="*/ 7 h 23"/>
                <a:gd name="T44" fmla="*/ 247 w 525"/>
                <a:gd name="T45" fmla="*/ 17 h 23"/>
                <a:gd name="T46" fmla="*/ 236 w 525"/>
                <a:gd name="T47" fmla="*/ 17 h 23"/>
                <a:gd name="T48" fmla="*/ 276 w 525"/>
                <a:gd name="T49" fmla="*/ 6 h 23"/>
                <a:gd name="T50" fmla="*/ 286 w 525"/>
                <a:gd name="T51" fmla="*/ 16 h 23"/>
                <a:gd name="T52" fmla="*/ 276 w 525"/>
                <a:gd name="T53" fmla="*/ 16 h 23"/>
                <a:gd name="T54" fmla="*/ 316 w 525"/>
                <a:gd name="T55" fmla="*/ 6 h 23"/>
                <a:gd name="T56" fmla="*/ 325 w 525"/>
                <a:gd name="T57" fmla="*/ 15 h 23"/>
                <a:gd name="T58" fmla="*/ 316 w 525"/>
                <a:gd name="T59" fmla="*/ 15 h 23"/>
                <a:gd name="T60" fmla="*/ 355 w 525"/>
                <a:gd name="T61" fmla="*/ 4 h 23"/>
                <a:gd name="T62" fmla="*/ 366 w 525"/>
                <a:gd name="T63" fmla="*/ 13 h 23"/>
                <a:gd name="T64" fmla="*/ 355 w 525"/>
                <a:gd name="T65" fmla="*/ 13 h 23"/>
                <a:gd name="T66" fmla="*/ 396 w 525"/>
                <a:gd name="T67" fmla="*/ 3 h 23"/>
                <a:gd name="T68" fmla="*/ 405 w 525"/>
                <a:gd name="T69" fmla="*/ 12 h 23"/>
                <a:gd name="T70" fmla="*/ 396 w 525"/>
                <a:gd name="T71" fmla="*/ 13 h 23"/>
                <a:gd name="T72" fmla="*/ 435 w 525"/>
                <a:gd name="T73" fmla="*/ 2 h 23"/>
                <a:gd name="T74" fmla="*/ 445 w 525"/>
                <a:gd name="T75" fmla="*/ 12 h 23"/>
                <a:gd name="T76" fmla="*/ 435 w 525"/>
                <a:gd name="T77" fmla="*/ 12 h 23"/>
                <a:gd name="T78" fmla="*/ 476 w 525"/>
                <a:gd name="T79" fmla="*/ 2 h 23"/>
                <a:gd name="T80" fmla="*/ 485 w 525"/>
                <a:gd name="T81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5" h="23">
                  <a:moveTo>
                    <a:pt x="515" y="10"/>
                  </a:moveTo>
                  <a:lnTo>
                    <a:pt x="515" y="0"/>
                  </a:lnTo>
                  <a:lnTo>
                    <a:pt x="525" y="0"/>
                  </a:lnTo>
                  <a:lnTo>
                    <a:pt x="525" y="10"/>
                  </a:lnTo>
                  <a:lnTo>
                    <a:pt x="515" y="10"/>
                  </a:lnTo>
                  <a:lnTo>
                    <a:pt x="515" y="10"/>
                  </a:lnTo>
                  <a:close/>
                  <a:moveTo>
                    <a:pt x="0" y="23"/>
                  </a:moveTo>
                  <a:lnTo>
                    <a:pt x="8" y="23"/>
                  </a:lnTo>
                  <a:lnTo>
                    <a:pt x="8" y="12"/>
                  </a:lnTo>
                  <a:lnTo>
                    <a:pt x="0" y="13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38" y="23"/>
                  </a:moveTo>
                  <a:lnTo>
                    <a:pt x="36" y="12"/>
                  </a:lnTo>
                  <a:lnTo>
                    <a:pt x="47" y="12"/>
                  </a:lnTo>
                  <a:lnTo>
                    <a:pt x="47" y="21"/>
                  </a:lnTo>
                  <a:lnTo>
                    <a:pt x="38" y="23"/>
                  </a:lnTo>
                  <a:lnTo>
                    <a:pt x="38" y="23"/>
                  </a:lnTo>
                  <a:close/>
                  <a:moveTo>
                    <a:pt x="77" y="21"/>
                  </a:moveTo>
                  <a:lnTo>
                    <a:pt x="77" y="11"/>
                  </a:lnTo>
                  <a:lnTo>
                    <a:pt x="86" y="11"/>
                  </a:lnTo>
                  <a:lnTo>
                    <a:pt x="87" y="21"/>
                  </a:lnTo>
                  <a:lnTo>
                    <a:pt x="77" y="21"/>
                  </a:lnTo>
                  <a:lnTo>
                    <a:pt x="77" y="21"/>
                  </a:lnTo>
                  <a:close/>
                  <a:moveTo>
                    <a:pt x="117" y="20"/>
                  </a:moveTo>
                  <a:lnTo>
                    <a:pt x="116" y="10"/>
                  </a:lnTo>
                  <a:lnTo>
                    <a:pt x="127" y="10"/>
                  </a:lnTo>
                  <a:lnTo>
                    <a:pt x="127" y="20"/>
                  </a:lnTo>
                  <a:lnTo>
                    <a:pt x="117" y="20"/>
                  </a:lnTo>
                  <a:lnTo>
                    <a:pt x="117" y="20"/>
                  </a:lnTo>
                  <a:close/>
                  <a:moveTo>
                    <a:pt x="157" y="19"/>
                  </a:moveTo>
                  <a:lnTo>
                    <a:pt x="157" y="10"/>
                  </a:lnTo>
                  <a:lnTo>
                    <a:pt x="166" y="8"/>
                  </a:lnTo>
                  <a:lnTo>
                    <a:pt x="167" y="19"/>
                  </a:lnTo>
                  <a:lnTo>
                    <a:pt x="157" y="19"/>
                  </a:lnTo>
                  <a:lnTo>
                    <a:pt x="157" y="19"/>
                  </a:lnTo>
                  <a:close/>
                  <a:moveTo>
                    <a:pt x="196" y="17"/>
                  </a:moveTo>
                  <a:lnTo>
                    <a:pt x="196" y="8"/>
                  </a:lnTo>
                  <a:lnTo>
                    <a:pt x="206" y="8"/>
                  </a:lnTo>
                  <a:lnTo>
                    <a:pt x="206" y="17"/>
                  </a:lnTo>
                  <a:lnTo>
                    <a:pt x="196" y="17"/>
                  </a:lnTo>
                  <a:lnTo>
                    <a:pt x="196" y="17"/>
                  </a:lnTo>
                  <a:close/>
                  <a:moveTo>
                    <a:pt x="236" y="17"/>
                  </a:moveTo>
                  <a:lnTo>
                    <a:pt x="236" y="7"/>
                  </a:lnTo>
                  <a:lnTo>
                    <a:pt x="246" y="7"/>
                  </a:lnTo>
                  <a:lnTo>
                    <a:pt x="247" y="17"/>
                  </a:lnTo>
                  <a:lnTo>
                    <a:pt x="236" y="17"/>
                  </a:lnTo>
                  <a:lnTo>
                    <a:pt x="236" y="17"/>
                  </a:lnTo>
                  <a:close/>
                  <a:moveTo>
                    <a:pt x="276" y="16"/>
                  </a:moveTo>
                  <a:lnTo>
                    <a:pt x="276" y="6"/>
                  </a:lnTo>
                  <a:lnTo>
                    <a:pt x="286" y="6"/>
                  </a:lnTo>
                  <a:lnTo>
                    <a:pt x="286" y="16"/>
                  </a:lnTo>
                  <a:lnTo>
                    <a:pt x="276" y="16"/>
                  </a:lnTo>
                  <a:lnTo>
                    <a:pt x="276" y="16"/>
                  </a:lnTo>
                  <a:close/>
                  <a:moveTo>
                    <a:pt x="316" y="15"/>
                  </a:moveTo>
                  <a:lnTo>
                    <a:pt x="316" y="6"/>
                  </a:lnTo>
                  <a:lnTo>
                    <a:pt x="325" y="4"/>
                  </a:lnTo>
                  <a:lnTo>
                    <a:pt x="325" y="15"/>
                  </a:lnTo>
                  <a:lnTo>
                    <a:pt x="316" y="15"/>
                  </a:lnTo>
                  <a:lnTo>
                    <a:pt x="316" y="15"/>
                  </a:lnTo>
                  <a:close/>
                  <a:moveTo>
                    <a:pt x="355" y="13"/>
                  </a:moveTo>
                  <a:lnTo>
                    <a:pt x="355" y="4"/>
                  </a:lnTo>
                  <a:lnTo>
                    <a:pt x="366" y="4"/>
                  </a:lnTo>
                  <a:lnTo>
                    <a:pt x="366" y="13"/>
                  </a:lnTo>
                  <a:lnTo>
                    <a:pt x="355" y="13"/>
                  </a:lnTo>
                  <a:lnTo>
                    <a:pt x="355" y="13"/>
                  </a:lnTo>
                  <a:close/>
                  <a:moveTo>
                    <a:pt x="396" y="13"/>
                  </a:moveTo>
                  <a:lnTo>
                    <a:pt x="396" y="3"/>
                  </a:lnTo>
                  <a:lnTo>
                    <a:pt x="405" y="3"/>
                  </a:lnTo>
                  <a:lnTo>
                    <a:pt x="405" y="12"/>
                  </a:lnTo>
                  <a:lnTo>
                    <a:pt x="396" y="13"/>
                  </a:lnTo>
                  <a:lnTo>
                    <a:pt x="396" y="13"/>
                  </a:lnTo>
                  <a:close/>
                  <a:moveTo>
                    <a:pt x="435" y="12"/>
                  </a:moveTo>
                  <a:lnTo>
                    <a:pt x="435" y="2"/>
                  </a:lnTo>
                  <a:lnTo>
                    <a:pt x="445" y="2"/>
                  </a:lnTo>
                  <a:lnTo>
                    <a:pt x="445" y="12"/>
                  </a:lnTo>
                  <a:lnTo>
                    <a:pt x="435" y="12"/>
                  </a:lnTo>
                  <a:lnTo>
                    <a:pt x="435" y="12"/>
                  </a:lnTo>
                  <a:close/>
                  <a:moveTo>
                    <a:pt x="476" y="11"/>
                  </a:moveTo>
                  <a:lnTo>
                    <a:pt x="476" y="2"/>
                  </a:lnTo>
                  <a:lnTo>
                    <a:pt x="485" y="0"/>
                  </a:lnTo>
                  <a:lnTo>
                    <a:pt x="485" y="11"/>
                  </a:lnTo>
                  <a:lnTo>
                    <a:pt x="476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" name="Freeform 278"/>
            <p:cNvSpPr>
              <a:spLocks noEditPoints="1"/>
            </p:cNvSpPr>
            <p:nvPr/>
          </p:nvSpPr>
          <p:spPr bwMode="auto">
            <a:xfrm>
              <a:off x="5476839" y="4003494"/>
              <a:ext cx="469394" cy="916699"/>
            </a:xfrm>
            <a:custGeom>
              <a:avLst/>
              <a:gdLst>
                <a:gd name="T0" fmla="*/ 4 w 170"/>
                <a:gd name="T1" fmla="*/ 319 h 332"/>
                <a:gd name="T2" fmla="*/ 13 w 170"/>
                <a:gd name="T3" fmla="*/ 323 h 332"/>
                <a:gd name="T4" fmla="*/ 9 w 170"/>
                <a:gd name="T5" fmla="*/ 332 h 332"/>
                <a:gd name="T6" fmla="*/ 0 w 170"/>
                <a:gd name="T7" fmla="*/ 328 h 332"/>
                <a:gd name="T8" fmla="*/ 4 w 170"/>
                <a:gd name="T9" fmla="*/ 319 h 332"/>
                <a:gd name="T10" fmla="*/ 4 w 170"/>
                <a:gd name="T11" fmla="*/ 319 h 332"/>
                <a:gd name="T12" fmla="*/ 160 w 170"/>
                <a:gd name="T13" fmla="*/ 0 h 332"/>
                <a:gd name="T14" fmla="*/ 158 w 170"/>
                <a:gd name="T15" fmla="*/ 6 h 332"/>
                <a:gd name="T16" fmla="*/ 167 w 170"/>
                <a:gd name="T17" fmla="*/ 11 h 332"/>
                <a:gd name="T18" fmla="*/ 170 w 170"/>
                <a:gd name="T19" fmla="*/ 4 h 332"/>
                <a:gd name="T20" fmla="*/ 160 w 170"/>
                <a:gd name="T21" fmla="*/ 0 h 332"/>
                <a:gd name="T22" fmla="*/ 160 w 170"/>
                <a:gd name="T23" fmla="*/ 0 h 332"/>
                <a:gd name="T24" fmla="*/ 145 w 170"/>
                <a:gd name="T25" fmla="*/ 33 h 332"/>
                <a:gd name="T26" fmla="*/ 154 w 170"/>
                <a:gd name="T27" fmla="*/ 37 h 332"/>
                <a:gd name="T28" fmla="*/ 149 w 170"/>
                <a:gd name="T29" fmla="*/ 46 h 332"/>
                <a:gd name="T30" fmla="*/ 141 w 170"/>
                <a:gd name="T31" fmla="*/ 42 h 332"/>
                <a:gd name="T32" fmla="*/ 145 w 170"/>
                <a:gd name="T33" fmla="*/ 33 h 332"/>
                <a:gd name="T34" fmla="*/ 145 w 170"/>
                <a:gd name="T35" fmla="*/ 33 h 332"/>
                <a:gd name="T36" fmla="*/ 126 w 170"/>
                <a:gd name="T37" fmla="*/ 68 h 332"/>
                <a:gd name="T38" fmla="*/ 136 w 170"/>
                <a:gd name="T39" fmla="*/ 74 h 332"/>
                <a:gd name="T40" fmla="*/ 132 w 170"/>
                <a:gd name="T41" fmla="*/ 81 h 332"/>
                <a:gd name="T42" fmla="*/ 123 w 170"/>
                <a:gd name="T43" fmla="*/ 77 h 332"/>
                <a:gd name="T44" fmla="*/ 126 w 170"/>
                <a:gd name="T45" fmla="*/ 68 h 332"/>
                <a:gd name="T46" fmla="*/ 126 w 170"/>
                <a:gd name="T47" fmla="*/ 68 h 332"/>
                <a:gd name="T48" fmla="*/ 109 w 170"/>
                <a:gd name="T49" fmla="*/ 105 h 332"/>
                <a:gd name="T50" fmla="*/ 119 w 170"/>
                <a:gd name="T51" fmla="*/ 109 h 332"/>
                <a:gd name="T52" fmla="*/ 115 w 170"/>
                <a:gd name="T53" fmla="*/ 118 h 332"/>
                <a:gd name="T54" fmla="*/ 106 w 170"/>
                <a:gd name="T55" fmla="*/ 114 h 332"/>
                <a:gd name="T56" fmla="*/ 109 w 170"/>
                <a:gd name="T57" fmla="*/ 105 h 332"/>
                <a:gd name="T58" fmla="*/ 109 w 170"/>
                <a:gd name="T59" fmla="*/ 105 h 332"/>
                <a:gd name="T60" fmla="*/ 93 w 170"/>
                <a:gd name="T61" fmla="*/ 140 h 332"/>
                <a:gd name="T62" fmla="*/ 100 w 170"/>
                <a:gd name="T63" fmla="*/ 144 h 332"/>
                <a:gd name="T64" fmla="*/ 96 w 170"/>
                <a:gd name="T65" fmla="*/ 153 h 332"/>
                <a:gd name="T66" fmla="*/ 87 w 170"/>
                <a:gd name="T67" fmla="*/ 149 h 332"/>
                <a:gd name="T68" fmla="*/ 93 w 170"/>
                <a:gd name="T69" fmla="*/ 140 h 332"/>
                <a:gd name="T70" fmla="*/ 93 w 170"/>
                <a:gd name="T71" fmla="*/ 140 h 332"/>
                <a:gd name="T72" fmla="*/ 74 w 170"/>
                <a:gd name="T73" fmla="*/ 175 h 332"/>
                <a:gd name="T74" fmla="*/ 83 w 170"/>
                <a:gd name="T75" fmla="*/ 181 h 332"/>
                <a:gd name="T76" fmla="*/ 79 w 170"/>
                <a:gd name="T77" fmla="*/ 190 h 332"/>
                <a:gd name="T78" fmla="*/ 70 w 170"/>
                <a:gd name="T79" fmla="*/ 185 h 332"/>
                <a:gd name="T80" fmla="*/ 74 w 170"/>
                <a:gd name="T81" fmla="*/ 175 h 332"/>
                <a:gd name="T82" fmla="*/ 74 w 170"/>
                <a:gd name="T83" fmla="*/ 175 h 332"/>
                <a:gd name="T84" fmla="*/ 57 w 170"/>
                <a:gd name="T85" fmla="*/ 212 h 332"/>
                <a:gd name="T86" fmla="*/ 66 w 170"/>
                <a:gd name="T87" fmla="*/ 216 h 332"/>
                <a:gd name="T88" fmla="*/ 61 w 170"/>
                <a:gd name="T89" fmla="*/ 225 h 332"/>
                <a:gd name="T90" fmla="*/ 52 w 170"/>
                <a:gd name="T91" fmla="*/ 221 h 332"/>
                <a:gd name="T92" fmla="*/ 57 w 170"/>
                <a:gd name="T93" fmla="*/ 212 h 332"/>
                <a:gd name="T94" fmla="*/ 57 w 170"/>
                <a:gd name="T95" fmla="*/ 212 h 332"/>
                <a:gd name="T96" fmla="*/ 39 w 170"/>
                <a:gd name="T97" fmla="*/ 247 h 332"/>
                <a:gd name="T98" fmla="*/ 48 w 170"/>
                <a:gd name="T99" fmla="*/ 251 h 332"/>
                <a:gd name="T100" fmla="*/ 44 w 170"/>
                <a:gd name="T101" fmla="*/ 260 h 332"/>
                <a:gd name="T102" fmla="*/ 35 w 170"/>
                <a:gd name="T103" fmla="*/ 257 h 332"/>
                <a:gd name="T104" fmla="*/ 39 w 170"/>
                <a:gd name="T105" fmla="*/ 247 h 332"/>
                <a:gd name="T106" fmla="*/ 39 w 170"/>
                <a:gd name="T107" fmla="*/ 247 h 332"/>
                <a:gd name="T108" fmla="*/ 22 w 170"/>
                <a:gd name="T109" fmla="*/ 283 h 332"/>
                <a:gd name="T110" fmla="*/ 31 w 170"/>
                <a:gd name="T111" fmla="*/ 288 h 332"/>
                <a:gd name="T112" fmla="*/ 26 w 170"/>
                <a:gd name="T113" fmla="*/ 297 h 332"/>
                <a:gd name="T114" fmla="*/ 18 w 170"/>
                <a:gd name="T115" fmla="*/ 292 h 332"/>
                <a:gd name="T116" fmla="*/ 22 w 170"/>
                <a:gd name="T117" fmla="*/ 28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332">
                  <a:moveTo>
                    <a:pt x="4" y="319"/>
                  </a:moveTo>
                  <a:lnTo>
                    <a:pt x="13" y="323"/>
                  </a:lnTo>
                  <a:lnTo>
                    <a:pt x="9" y="332"/>
                  </a:lnTo>
                  <a:lnTo>
                    <a:pt x="0" y="328"/>
                  </a:lnTo>
                  <a:lnTo>
                    <a:pt x="4" y="319"/>
                  </a:lnTo>
                  <a:lnTo>
                    <a:pt x="4" y="319"/>
                  </a:lnTo>
                  <a:close/>
                  <a:moveTo>
                    <a:pt x="160" y="0"/>
                  </a:moveTo>
                  <a:lnTo>
                    <a:pt x="158" y="6"/>
                  </a:lnTo>
                  <a:lnTo>
                    <a:pt x="167" y="11"/>
                  </a:lnTo>
                  <a:lnTo>
                    <a:pt x="170" y="4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145" y="33"/>
                  </a:moveTo>
                  <a:lnTo>
                    <a:pt x="154" y="37"/>
                  </a:lnTo>
                  <a:lnTo>
                    <a:pt x="149" y="46"/>
                  </a:lnTo>
                  <a:lnTo>
                    <a:pt x="141" y="42"/>
                  </a:lnTo>
                  <a:lnTo>
                    <a:pt x="145" y="33"/>
                  </a:lnTo>
                  <a:lnTo>
                    <a:pt x="145" y="33"/>
                  </a:lnTo>
                  <a:close/>
                  <a:moveTo>
                    <a:pt x="126" y="68"/>
                  </a:moveTo>
                  <a:lnTo>
                    <a:pt x="136" y="74"/>
                  </a:lnTo>
                  <a:lnTo>
                    <a:pt x="132" y="81"/>
                  </a:lnTo>
                  <a:lnTo>
                    <a:pt x="123" y="77"/>
                  </a:lnTo>
                  <a:lnTo>
                    <a:pt x="126" y="68"/>
                  </a:lnTo>
                  <a:lnTo>
                    <a:pt x="126" y="68"/>
                  </a:lnTo>
                  <a:close/>
                  <a:moveTo>
                    <a:pt x="109" y="105"/>
                  </a:moveTo>
                  <a:lnTo>
                    <a:pt x="119" y="109"/>
                  </a:lnTo>
                  <a:lnTo>
                    <a:pt x="115" y="118"/>
                  </a:lnTo>
                  <a:lnTo>
                    <a:pt x="106" y="114"/>
                  </a:lnTo>
                  <a:lnTo>
                    <a:pt x="109" y="105"/>
                  </a:lnTo>
                  <a:lnTo>
                    <a:pt x="109" y="105"/>
                  </a:lnTo>
                  <a:close/>
                  <a:moveTo>
                    <a:pt x="93" y="140"/>
                  </a:moveTo>
                  <a:lnTo>
                    <a:pt x="100" y="144"/>
                  </a:lnTo>
                  <a:lnTo>
                    <a:pt x="96" y="153"/>
                  </a:lnTo>
                  <a:lnTo>
                    <a:pt x="87" y="149"/>
                  </a:lnTo>
                  <a:lnTo>
                    <a:pt x="93" y="140"/>
                  </a:lnTo>
                  <a:lnTo>
                    <a:pt x="93" y="140"/>
                  </a:lnTo>
                  <a:close/>
                  <a:moveTo>
                    <a:pt x="74" y="175"/>
                  </a:moveTo>
                  <a:lnTo>
                    <a:pt x="83" y="181"/>
                  </a:lnTo>
                  <a:lnTo>
                    <a:pt x="79" y="190"/>
                  </a:lnTo>
                  <a:lnTo>
                    <a:pt x="70" y="185"/>
                  </a:lnTo>
                  <a:lnTo>
                    <a:pt x="74" y="175"/>
                  </a:lnTo>
                  <a:lnTo>
                    <a:pt x="74" y="175"/>
                  </a:lnTo>
                  <a:close/>
                  <a:moveTo>
                    <a:pt x="57" y="212"/>
                  </a:moveTo>
                  <a:lnTo>
                    <a:pt x="66" y="216"/>
                  </a:lnTo>
                  <a:lnTo>
                    <a:pt x="61" y="225"/>
                  </a:lnTo>
                  <a:lnTo>
                    <a:pt x="52" y="221"/>
                  </a:lnTo>
                  <a:lnTo>
                    <a:pt x="57" y="212"/>
                  </a:lnTo>
                  <a:lnTo>
                    <a:pt x="57" y="212"/>
                  </a:lnTo>
                  <a:close/>
                  <a:moveTo>
                    <a:pt x="39" y="247"/>
                  </a:moveTo>
                  <a:lnTo>
                    <a:pt x="48" y="251"/>
                  </a:lnTo>
                  <a:lnTo>
                    <a:pt x="44" y="260"/>
                  </a:lnTo>
                  <a:lnTo>
                    <a:pt x="35" y="257"/>
                  </a:lnTo>
                  <a:lnTo>
                    <a:pt x="39" y="247"/>
                  </a:lnTo>
                  <a:lnTo>
                    <a:pt x="39" y="247"/>
                  </a:lnTo>
                  <a:close/>
                  <a:moveTo>
                    <a:pt x="22" y="283"/>
                  </a:moveTo>
                  <a:lnTo>
                    <a:pt x="31" y="288"/>
                  </a:lnTo>
                  <a:lnTo>
                    <a:pt x="26" y="297"/>
                  </a:lnTo>
                  <a:lnTo>
                    <a:pt x="18" y="292"/>
                  </a:lnTo>
                  <a:lnTo>
                    <a:pt x="22" y="28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" name="Freeform 279"/>
            <p:cNvSpPr>
              <a:spLocks noEditPoints="1"/>
            </p:cNvSpPr>
            <p:nvPr/>
          </p:nvSpPr>
          <p:spPr bwMode="auto">
            <a:xfrm>
              <a:off x="3894705" y="4362442"/>
              <a:ext cx="1598701" cy="566035"/>
            </a:xfrm>
            <a:custGeom>
              <a:avLst/>
              <a:gdLst>
                <a:gd name="T0" fmla="*/ 570 w 579"/>
                <a:gd name="T1" fmla="*/ 192 h 205"/>
                <a:gd name="T2" fmla="*/ 575 w 579"/>
                <a:gd name="T3" fmla="*/ 205 h 205"/>
                <a:gd name="T4" fmla="*/ 566 w 579"/>
                <a:gd name="T5" fmla="*/ 202 h 205"/>
                <a:gd name="T6" fmla="*/ 4 w 579"/>
                <a:gd name="T7" fmla="*/ 0 h 205"/>
                <a:gd name="T8" fmla="*/ 10 w 579"/>
                <a:gd name="T9" fmla="*/ 13 h 205"/>
                <a:gd name="T10" fmla="*/ 0 w 579"/>
                <a:gd name="T11" fmla="*/ 10 h 205"/>
                <a:gd name="T12" fmla="*/ 42 w 579"/>
                <a:gd name="T13" fmla="*/ 13 h 205"/>
                <a:gd name="T14" fmla="*/ 47 w 579"/>
                <a:gd name="T15" fmla="*/ 26 h 205"/>
                <a:gd name="T16" fmla="*/ 38 w 579"/>
                <a:gd name="T17" fmla="*/ 22 h 205"/>
                <a:gd name="T18" fmla="*/ 79 w 579"/>
                <a:gd name="T19" fmla="*/ 26 h 205"/>
                <a:gd name="T20" fmla="*/ 85 w 579"/>
                <a:gd name="T21" fmla="*/ 39 h 205"/>
                <a:gd name="T22" fmla="*/ 76 w 579"/>
                <a:gd name="T23" fmla="*/ 35 h 205"/>
                <a:gd name="T24" fmla="*/ 117 w 579"/>
                <a:gd name="T25" fmla="*/ 39 h 205"/>
                <a:gd name="T26" fmla="*/ 123 w 579"/>
                <a:gd name="T27" fmla="*/ 51 h 205"/>
                <a:gd name="T28" fmla="*/ 114 w 579"/>
                <a:gd name="T29" fmla="*/ 48 h 205"/>
                <a:gd name="T30" fmla="*/ 155 w 579"/>
                <a:gd name="T31" fmla="*/ 52 h 205"/>
                <a:gd name="T32" fmla="*/ 161 w 579"/>
                <a:gd name="T33" fmla="*/ 64 h 205"/>
                <a:gd name="T34" fmla="*/ 152 w 579"/>
                <a:gd name="T35" fmla="*/ 61 h 205"/>
                <a:gd name="T36" fmla="*/ 192 w 579"/>
                <a:gd name="T37" fmla="*/ 64 h 205"/>
                <a:gd name="T38" fmla="*/ 199 w 579"/>
                <a:gd name="T39" fmla="*/ 77 h 205"/>
                <a:gd name="T40" fmla="*/ 190 w 579"/>
                <a:gd name="T41" fmla="*/ 74 h 205"/>
                <a:gd name="T42" fmla="*/ 230 w 579"/>
                <a:gd name="T43" fmla="*/ 77 h 205"/>
                <a:gd name="T44" fmla="*/ 237 w 579"/>
                <a:gd name="T45" fmla="*/ 90 h 205"/>
                <a:gd name="T46" fmla="*/ 226 w 579"/>
                <a:gd name="T47" fmla="*/ 86 h 205"/>
                <a:gd name="T48" fmla="*/ 268 w 579"/>
                <a:gd name="T49" fmla="*/ 90 h 205"/>
                <a:gd name="T50" fmla="*/ 273 w 579"/>
                <a:gd name="T51" fmla="*/ 103 h 205"/>
                <a:gd name="T52" fmla="*/ 264 w 579"/>
                <a:gd name="T53" fmla="*/ 99 h 205"/>
                <a:gd name="T54" fmla="*/ 306 w 579"/>
                <a:gd name="T55" fmla="*/ 103 h 205"/>
                <a:gd name="T56" fmla="*/ 311 w 579"/>
                <a:gd name="T57" fmla="*/ 115 h 205"/>
                <a:gd name="T58" fmla="*/ 302 w 579"/>
                <a:gd name="T59" fmla="*/ 112 h 205"/>
                <a:gd name="T60" fmla="*/ 343 w 579"/>
                <a:gd name="T61" fmla="*/ 116 h 205"/>
                <a:gd name="T62" fmla="*/ 349 w 579"/>
                <a:gd name="T63" fmla="*/ 128 h 205"/>
                <a:gd name="T64" fmla="*/ 340 w 579"/>
                <a:gd name="T65" fmla="*/ 125 h 205"/>
                <a:gd name="T66" fmla="*/ 381 w 579"/>
                <a:gd name="T67" fmla="*/ 128 h 205"/>
                <a:gd name="T68" fmla="*/ 387 w 579"/>
                <a:gd name="T69" fmla="*/ 141 h 205"/>
                <a:gd name="T70" fmla="*/ 378 w 579"/>
                <a:gd name="T71" fmla="*/ 138 h 205"/>
                <a:gd name="T72" fmla="*/ 419 w 579"/>
                <a:gd name="T73" fmla="*/ 141 h 205"/>
                <a:gd name="T74" fmla="*/ 425 w 579"/>
                <a:gd name="T75" fmla="*/ 154 h 205"/>
                <a:gd name="T76" fmla="*/ 416 w 579"/>
                <a:gd name="T77" fmla="*/ 150 h 205"/>
                <a:gd name="T78" fmla="*/ 456 w 579"/>
                <a:gd name="T79" fmla="*/ 154 h 205"/>
                <a:gd name="T80" fmla="*/ 463 w 579"/>
                <a:gd name="T81" fmla="*/ 167 h 205"/>
                <a:gd name="T82" fmla="*/ 454 w 579"/>
                <a:gd name="T83" fmla="*/ 163 h 205"/>
                <a:gd name="T84" fmla="*/ 494 w 579"/>
                <a:gd name="T85" fmla="*/ 167 h 205"/>
                <a:gd name="T86" fmla="*/ 501 w 579"/>
                <a:gd name="T87" fmla="*/ 179 h 205"/>
                <a:gd name="T88" fmla="*/ 490 w 579"/>
                <a:gd name="T89" fmla="*/ 176 h 205"/>
                <a:gd name="T90" fmla="*/ 532 w 579"/>
                <a:gd name="T91" fmla="*/ 180 h 205"/>
                <a:gd name="T92" fmla="*/ 537 w 579"/>
                <a:gd name="T93" fmla="*/ 19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205">
                  <a:moveTo>
                    <a:pt x="566" y="202"/>
                  </a:moveTo>
                  <a:lnTo>
                    <a:pt x="570" y="192"/>
                  </a:lnTo>
                  <a:lnTo>
                    <a:pt x="579" y="196"/>
                  </a:lnTo>
                  <a:lnTo>
                    <a:pt x="575" y="205"/>
                  </a:lnTo>
                  <a:lnTo>
                    <a:pt x="566" y="202"/>
                  </a:lnTo>
                  <a:lnTo>
                    <a:pt x="566" y="202"/>
                  </a:lnTo>
                  <a:close/>
                  <a:moveTo>
                    <a:pt x="0" y="10"/>
                  </a:moveTo>
                  <a:lnTo>
                    <a:pt x="4" y="0"/>
                  </a:lnTo>
                  <a:lnTo>
                    <a:pt x="13" y="4"/>
                  </a:lnTo>
                  <a:lnTo>
                    <a:pt x="10" y="13"/>
                  </a:lnTo>
                  <a:lnTo>
                    <a:pt x="0" y="10"/>
                  </a:lnTo>
                  <a:lnTo>
                    <a:pt x="0" y="10"/>
                  </a:lnTo>
                  <a:close/>
                  <a:moveTo>
                    <a:pt x="38" y="22"/>
                  </a:moveTo>
                  <a:lnTo>
                    <a:pt x="42" y="13"/>
                  </a:lnTo>
                  <a:lnTo>
                    <a:pt x="51" y="17"/>
                  </a:lnTo>
                  <a:lnTo>
                    <a:pt x="47" y="26"/>
                  </a:lnTo>
                  <a:lnTo>
                    <a:pt x="38" y="22"/>
                  </a:lnTo>
                  <a:lnTo>
                    <a:pt x="38" y="22"/>
                  </a:lnTo>
                  <a:close/>
                  <a:moveTo>
                    <a:pt x="76" y="35"/>
                  </a:moveTo>
                  <a:lnTo>
                    <a:pt x="79" y="26"/>
                  </a:lnTo>
                  <a:lnTo>
                    <a:pt x="89" y="28"/>
                  </a:lnTo>
                  <a:lnTo>
                    <a:pt x="85" y="39"/>
                  </a:lnTo>
                  <a:lnTo>
                    <a:pt x="76" y="35"/>
                  </a:lnTo>
                  <a:lnTo>
                    <a:pt x="76" y="35"/>
                  </a:lnTo>
                  <a:close/>
                  <a:moveTo>
                    <a:pt x="114" y="48"/>
                  </a:moveTo>
                  <a:lnTo>
                    <a:pt x="117" y="39"/>
                  </a:lnTo>
                  <a:lnTo>
                    <a:pt x="126" y="42"/>
                  </a:lnTo>
                  <a:lnTo>
                    <a:pt x="123" y="51"/>
                  </a:lnTo>
                  <a:lnTo>
                    <a:pt x="114" y="48"/>
                  </a:lnTo>
                  <a:lnTo>
                    <a:pt x="114" y="48"/>
                  </a:lnTo>
                  <a:close/>
                  <a:moveTo>
                    <a:pt x="152" y="61"/>
                  </a:moveTo>
                  <a:lnTo>
                    <a:pt x="155" y="52"/>
                  </a:lnTo>
                  <a:lnTo>
                    <a:pt x="164" y="55"/>
                  </a:lnTo>
                  <a:lnTo>
                    <a:pt x="161" y="64"/>
                  </a:lnTo>
                  <a:lnTo>
                    <a:pt x="152" y="61"/>
                  </a:lnTo>
                  <a:lnTo>
                    <a:pt x="152" y="61"/>
                  </a:lnTo>
                  <a:close/>
                  <a:moveTo>
                    <a:pt x="190" y="74"/>
                  </a:moveTo>
                  <a:lnTo>
                    <a:pt x="192" y="64"/>
                  </a:lnTo>
                  <a:lnTo>
                    <a:pt x="202" y="68"/>
                  </a:lnTo>
                  <a:lnTo>
                    <a:pt x="199" y="77"/>
                  </a:lnTo>
                  <a:lnTo>
                    <a:pt x="190" y="74"/>
                  </a:lnTo>
                  <a:lnTo>
                    <a:pt x="190" y="74"/>
                  </a:lnTo>
                  <a:close/>
                  <a:moveTo>
                    <a:pt x="226" y="86"/>
                  </a:moveTo>
                  <a:lnTo>
                    <a:pt x="230" y="77"/>
                  </a:lnTo>
                  <a:lnTo>
                    <a:pt x="239" y="81"/>
                  </a:lnTo>
                  <a:lnTo>
                    <a:pt x="237" y="90"/>
                  </a:lnTo>
                  <a:lnTo>
                    <a:pt x="226" y="86"/>
                  </a:lnTo>
                  <a:lnTo>
                    <a:pt x="226" y="86"/>
                  </a:lnTo>
                  <a:close/>
                  <a:moveTo>
                    <a:pt x="264" y="99"/>
                  </a:moveTo>
                  <a:lnTo>
                    <a:pt x="268" y="90"/>
                  </a:lnTo>
                  <a:lnTo>
                    <a:pt x="277" y="93"/>
                  </a:lnTo>
                  <a:lnTo>
                    <a:pt x="273" y="103"/>
                  </a:lnTo>
                  <a:lnTo>
                    <a:pt x="264" y="99"/>
                  </a:lnTo>
                  <a:lnTo>
                    <a:pt x="264" y="99"/>
                  </a:lnTo>
                  <a:close/>
                  <a:moveTo>
                    <a:pt x="302" y="112"/>
                  </a:moveTo>
                  <a:lnTo>
                    <a:pt x="306" y="103"/>
                  </a:lnTo>
                  <a:lnTo>
                    <a:pt x="315" y="106"/>
                  </a:lnTo>
                  <a:lnTo>
                    <a:pt x="311" y="115"/>
                  </a:lnTo>
                  <a:lnTo>
                    <a:pt x="302" y="112"/>
                  </a:lnTo>
                  <a:lnTo>
                    <a:pt x="302" y="112"/>
                  </a:lnTo>
                  <a:close/>
                  <a:moveTo>
                    <a:pt x="340" y="125"/>
                  </a:moveTo>
                  <a:lnTo>
                    <a:pt x="343" y="116"/>
                  </a:lnTo>
                  <a:lnTo>
                    <a:pt x="353" y="119"/>
                  </a:lnTo>
                  <a:lnTo>
                    <a:pt x="349" y="128"/>
                  </a:lnTo>
                  <a:lnTo>
                    <a:pt x="340" y="125"/>
                  </a:lnTo>
                  <a:lnTo>
                    <a:pt x="340" y="125"/>
                  </a:lnTo>
                  <a:close/>
                  <a:moveTo>
                    <a:pt x="378" y="138"/>
                  </a:moveTo>
                  <a:lnTo>
                    <a:pt x="381" y="128"/>
                  </a:lnTo>
                  <a:lnTo>
                    <a:pt x="390" y="132"/>
                  </a:lnTo>
                  <a:lnTo>
                    <a:pt x="387" y="141"/>
                  </a:lnTo>
                  <a:lnTo>
                    <a:pt x="378" y="138"/>
                  </a:lnTo>
                  <a:lnTo>
                    <a:pt x="378" y="138"/>
                  </a:lnTo>
                  <a:close/>
                  <a:moveTo>
                    <a:pt x="416" y="150"/>
                  </a:moveTo>
                  <a:lnTo>
                    <a:pt x="419" y="141"/>
                  </a:lnTo>
                  <a:lnTo>
                    <a:pt x="428" y="145"/>
                  </a:lnTo>
                  <a:lnTo>
                    <a:pt x="425" y="154"/>
                  </a:lnTo>
                  <a:lnTo>
                    <a:pt x="416" y="150"/>
                  </a:lnTo>
                  <a:lnTo>
                    <a:pt x="416" y="150"/>
                  </a:lnTo>
                  <a:close/>
                  <a:moveTo>
                    <a:pt x="454" y="163"/>
                  </a:moveTo>
                  <a:lnTo>
                    <a:pt x="456" y="154"/>
                  </a:lnTo>
                  <a:lnTo>
                    <a:pt x="466" y="157"/>
                  </a:lnTo>
                  <a:lnTo>
                    <a:pt x="463" y="167"/>
                  </a:lnTo>
                  <a:lnTo>
                    <a:pt x="454" y="163"/>
                  </a:lnTo>
                  <a:lnTo>
                    <a:pt x="454" y="163"/>
                  </a:lnTo>
                  <a:close/>
                  <a:moveTo>
                    <a:pt x="490" y="176"/>
                  </a:moveTo>
                  <a:lnTo>
                    <a:pt x="494" y="167"/>
                  </a:lnTo>
                  <a:lnTo>
                    <a:pt x="503" y="170"/>
                  </a:lnTo>
                  <a:lnTo>
                    <a:pt x="501" y="179"/>
                  </a:lnTo>
                  <a:lnTo>
                    <a:pt x="490" y="176"/>
                  </a:lnTo>
                  <a:lnTo>
                    <a:pt x="490" y="176"/>
                  </a:lnTo>
                  <a:close/>
                  <a:moveTo>
                    <a:pt x="528" y="189"/>
                  </a:moveTo>
                  <a:lnTo>
                    <a:pt x="532" y="180"/>
                  </a:lnTo>
                  <a:lnTo>
                    <a:pt x="541" y="183"/>
                  </a:lnTo>
                  <a:lnTo>
                    <a:pt x="537" y="192"/>
                  </a:lnTo>
                  <a:lnTo>
                    <a:pt x="528" y="18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" name="Freeform 280"/>
            <p:cNvSpPr>
              <a:spLocks noEditPoints="1"/>
            </p:cNvSpPr>
            <p:nvPr/>
          </p:nvSpPr>
          <p:spPr bwMode="auto">
            <a:xfrm>
              <a:off x="4593274" y="5356452"/>
              <a:ext cx="77312" cy="466634"/>
            </a:xfrm>
            <a:custGeom>
              <a:avLst/>
              <a:gdLst>
                <a:gd name="T0" fmla="*/ 27 w 28"/>
                <a:gd name="T1" fmla="*/ 11 h 169"/>
                <a:gd name="T2" fmla="*/ 18 w 28"/>
                <a:gd name="T3" fmla="*/ 10 h 169"/>
                <a:gd name="T4" fmla="*/ 19 w 28"/>
                <a:gd name="T5" fmla="*/ 0 h 169"/>
                <a:gd name="T6" fmla="*/ 28 w 28"/>
                <a:gd name="T7" fmla="*/ 2 h 169"/>
                <a:gd name="T8" fmla="*/ 27 w 28"/>
                <a:gd name="T9" fmla="*/ 11 h 169"/>
                <a:gd name="T10" fmla="*/ 27 w 28"/>
                <a:gd name="T11" fmla="*/ 11 h 169"/>
                <a:gd name="T12" fmla="*/ 9 w 28"/>
                <a:gd name="T13" fmla="*/ 169 h 169"/>
                <a:gd name="T14" fmla="*/ 0 w 28"/>
                <a:gd name="T15" fmla="*/ 168 h 169"/>
                <a:gd name="T16" fmla="*/ 0 w 28"/>
                <a:gd name="T17" fmla="*/ 159 h 169"/>
                <a:gd name="T18" fmla="*/ 10 w 28"/>
                <a:gd name="T19" fmla="*/ 160 h 169"/>
                <a:gd name="T20" fmla="*/ 9 w 28"/>
                <a:gd name="T21" fmla="*/ 169 h 169"/>
                <a:gd name="T22" fmla="*/ 9 w 28"/>
                <a:gd name="T23" fmla="*/ 169 h 169"/>
                <a:gd name="T24" fmla="*/ 14 w 28"/>
                <a:gd name="T25" fmla="*/ 130 h 169"/>
                <a:gd name="T26" fmla="*/ 3 w 28"/>
                <a:gd name="T27" fmla="*/ 129 h 169"/>
                <a:gd name="T28" fmla="*/ 5 w 28"/>
                <a:gd name="T29" fmla="*/ 118 h 169"/>
                <a:gd name="T30" fmla="*/ 15 w 28"/>
                <a:gd name="T31" fmla="*/ 119 h 169"/>
                <a:gd name="T32" fmla="*/ 14 w 28"/>
                <a:gd name="T33" fmla="*/ 130 h 169"/>
                <a:gd name="T34" fmla="*/ 14 w 28"/>
                <a:gd name="T35" fmla="*/ 130 h 169"/>
                <a:gd name="T36" fmla="*/ 18 w 28"/>
                <a:gd name="T37" fmla="*/ 91 h 169"/>
                <a:gd name="T38" fmla="*/ 9 w 28"/>
                <a:gd name="T39" fmla="*/ 89 h 169"/>
                <a:gd name="T40" fmla="*/ 10 w 28"/>
                <a:gd name="T41" fmla="*/ 79 h 169"/>
                <a:gd name="T42" fmla="*/ 19 w 28"/>
                <a:gd name="T43" fmla="*/ 80 h 169"/>
                <a:gd name="T44" fmla="*/ 18 w 28"/>
                <a:gd name="T45" fmla="*/ 91 h 169"/>
                <a:gd name="T46" fmla="*/ 18 w 28"/>
                <a:gd name="T47" fmla="*/ 91 h 169"/>
                <a:gd name="T48" fmla="*/ 23 w 28"/>
                <a:gd name="T49" fmla="*/ 50 h 169"/>
                <a:gd name="T50" fmla="*/ 13 w 28"/>
                <a:gd name="T51" fmla="*/ 49 h 169"/>
                <a:gd name="T52" fmla="*/ 14 w 28"/>
                <a:gd name="T53" fmla="*/ 40 h 169"/>
                <a:gd name="T54" fmla="*/ 24 w 28"/>
                <a:gd name="T55" fmla="*/ 41 h 169"/>
                <a:gd name="T56" fmla="*/ 23 w 28"/>
                <a:gd name="T57" fmla="*/ 5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169">
                  <a:moveTo>
                    <a:pt x="27" y="11"/>
                  </a:moveTo>
                  <a:lnTo>
                    <a:pt x="18" y="10"/>
                  </a:lnTo>
                  <a:lnTo>
                    <a:pt x="19" y="0"/>
                  </a:lnTo>
                  <a:lnTo>
                    <a:pt x="28" y="2"/>
                  </a:lnTo>
                  <a:lnTo>
                    <a:pt x="27" y="11"/>
                  </a:lnTo>
                  <a:lnTo>
                    <a:pt x="27" y="11"/>
                  </a:lnTo>
                  <a:close/>
                  <a:moveTo>
                    <a:pt x="9" y="169"/>
                  </a:moveTo>
                  <a:lnTo>
                    <a:pt x="0" y="168"/>
                  </a:lnTo>
                  <a:lnTo>
                    <a:pt x="0" y="159"/>
                  </a:lnTo>
                  <a:lnTo>
                    <a:pt x="10" y="160"/>
                  </a:lnTo>
                  <a:lnTo>
                    <a:pt x="9" y="169"/>
                  </a:lnTo>
                  <a:lnTo>
                    <a:pt x="9" y="169"/>
                  </a:lnTo>
                  <a:close/>
                  <a:moveTo>
                    <a:pt x="14" y="130"/>
                  </a:moveTo>
                  <a:lnTo>
                    <a:pt x="3" y="129"/>
                  </a:lnTo>
                  <a:lnTo>
                    <a:pt x="5" y="118"/>
                  </a:lnTo>
                  <a:lnTo>
                    <a:pt x="15" y="119"/>
                  </a:lnTo>
                  <a:lnTo>
                    <a:pt x="14" y="130"/>
                  </a:lnTo>
                  <a:lnTo>
                    <a:pt x="14" y="130"/>
                  </a:lnTo>
                  <a:close/>
                  <a:moveTo>
                    <a:pt x="18" y="91"/>
                  </a:moveTo>
                  <a:lnTo>
                    <a:pt x="9" y="89"/>
                  </a:lnTo>
                  <a:lnTo>
                    <a:pt x="10" y="79"/>
                  </a:lnTo>
                  <a:lnTo>
                    <a:pt x="19" y="80"/>
                  </a:lnTo>
                  <a:lnTo>
                    <a:pt x="18" y="91"/>
                  </a:lnTo>
                  <a:lnTo>
                    <a:pt x="18" y="91"/>
                  </a:lnTo>
                  <a:close/>
                  <a:moveTo>
                    <a:pt x="23" y="50"/>
                  </a:moveTo>
                  <a:lnTo>
                    <a:pt x="13" y="49"/>
                  </a:lnTo>
                  <a:lnTo>
                    <a:pt x="14" y="40"/>
                  </a:lnTo>
                  <a:lnTo>
                    <a:pt x="24" y="41"/>
                  </a:lnTo>
                  <a:lnTo>
                    <a:pt x="23" y="5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" name="Freeform 281"/>
            <p:cNvSpPr>
              <a:spLocks noEditPoints="1"/>
            </p:cNvSpPr>
            <p:nvPr/>
          </p:nvSpPr>
          <p:spPr bwMode="auto">
            <a:xfrm>
              <a:off x="3334194" y="5102427"/>
              <a:ext cx="1325347" cy="270592"/>
            </a:xfrm>
            <a:custGeom>
              <a:avLst/>
              <a:gdLst>
                <a:gd name="T0" fmla="*/ 471 w 480"/>
                <a:gd name="T1" fmla="*/ 86 h 98"/>
                <a:gd name="T2" fmla="*/ 479 w 480"/>
                <a:gd name="T3" fmla="*/ 98 h 98"/>
                <a:gd name="T4" fmla="*/ 469 w 480"/>
                <a:gd name="T5" fmla="*/ 95 h 98"/>
                <a:gd name="T6" fmla="*/ 1 w 480"/>
                <a:gd name="T7" fmla="*/ 0 h 98"/>
                <a:gd name="T8" fmla="*/ 9 w 480"/>
                <a:gd name="T9" fmla="*/ 11 h 98"/>
                <a:gd name="T10" fmla="*/ 0 w 480"/>
                <a:gd name="T11" fmla="*/ 10 h 98"/>
                <a:gd name="T12" fmla="*/ 40 w 480"/>
                <a:gd name="T13" fmla="*/ 8 h 98"/>
                <a:gd name="T14" fmla="*/ 48 w 480"/>
                <a:gd name="T15" fmla="*/ 19 h 98"/>
                <a:gd name="T16" fmla="*/ 39 w 480"/>
                <a:gd name="T17" fmla="*/ 17 h 98"/>
                <a:gd name="T18" fmla="*/ 79 w 480"/>
                <a:gd name="T19" fmla="*/ 14 h 98"/>
                <a:gd name="T20" fmla="*/ 87 w 480"/>
                <a:gd name="T21" fmla="*/ 26 h 98"/>
                <a:gd name="T22" fmla="*/ 78 w 480"/>
                <a:gd name="T23" fmla="*/ 25 h 98"/>
                <a:gd name="T24" fmla="*/ 118 w 480"/>
                <a:gd name="T25" fmla="*/ 22 h 98"/>
                <a:gd name="T26" fmla="*/ 126 w 480"/>
                <a:gd name="T27" fmla="*/ 34 h 98"/>
                <a:gd name="T28" fmla="*/ 117 w 480"/>
                <a:gd name="T29" fmla="*/ 31 h 98"/>
                <a:gd name="T30" fmla="*/ 158 w 480"/>
                <a:gd name="T31" fmla="*/ 28 h 98"/>
                <a:gd name="T32" fmla="*/ 165 w 480"/>
                <a:gd name="T33" fmla="*/ 40 h 98"/>
                <a:gd name="T34" fmla="*/ 156 w 480"/>
                <a:gd name="T35" fmla="*/ 39 h 98"/>
                <a:gd name="T36" fmla="*/ 197 w 480"/>
                <a:gd name="T37" fmla="*/ 36 h 98"/>
                <a:gd name="T38" fmla="*/ 205 w 480"/>
                <a:gd name="T39" fmla="*/ 48 h 98"/>
                <a:gd name="T40" fmla="*/ 194 w 480"/>
                <a:gd name="T41" fmla="*/ 45 h 98"/>
                <a:gd name="T42" fmla="*/ 236 w 480"/>
                <a:gd name="T43" fmla="*/ 43 h 98"/>
                <a:gd name="T44" fmla="*/ 244 w 480"/>
                <a:gd name="T45" fmla="*/ 55 h 98"/>
                <a:gd name="T46" fmla="*/ 233 w 480"/>
                <a:gd name="T47" fmla="*/ 53 h 98"/>
                <a:gd name="T48" fmla="*/ 275 w 480"/>
                <a:gd name="T49" fmla="*/ 51 h 98"/>
                <a:gd name="T50" fmla="*/ 283 w 480"/>
                <a:gd name="T51" fmla="*/ 62 h 98"/>
                <a:gd name="T52" fmla="*/ 273 w 480"/>
                <a:gd name="T53" fmla="*/ 60 h 98"/>
                <a:gd name="T54" fmla="*/ 314 w 480"/>
                <a:gd name="T55" fmla="*/ 57 h 98"/>
                <a:gd name="T56" fmla="*/ 322 w 480"/>
                <a:gd name="T57" fmla="*/ 69 h 98"/>
                <a:gd name="T58" fmla="*/ 312 w 480"/>
                <a:gd name="T59" fmla="*/ 68 h 98"/>
                <a:gd name="T60" fmla="*/ 354 w 480"/>
                <a:gd name="T61" fmla="*/ 65 h 98"/>
                <a:gd name="T62" fmla="*/ 361 w 480"/>
                <a:gd name="T63" fmla="*/ 75 h 98"/>
                <a:gd name="T64" fmla="*/ 351 w 480"/>
                <a:gd name="T65" fmla="*/ 74 h 98"/>
                <a:gd name="T66" fmla="*/ 393 w 480"/>
                <a:gd name="T67" fmla="*/ 72 h 98"/>
                <a:gd name="T68" fmla="*/ 401 w 480"/>
                <a:gd name="T69" fmla="*/ 83 h 98"/>
                <a:gd name="T70" fmla="*/ 390 w 480"/>
                <a:gd name="T71" fmla="*/ 82 h 98"/>
                <a:gd name="T72" fmla="*/ 432 w 480"/>
                <a:gd name="T73" fmla="*/ 79 h 98"/>
                <a:gd name="T74" fmla="*/ 440 w 480"/>
                <a:gd name="T75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0" h="98">
                  <a:moveTo>
                    <a:pt x="469" y="95"/>
                  </a:moveTo>
                  <a:lnTo>
                    <a:pt x="471" y="86"/>
                  </a:lnTo>
                  <a:lnTo>
                    <a:pt x="480" y="87"/>
                  </a:lnTo>
                  <a:lnTo>
                    <a:pt x="479" y="98"/>
                  </a:lnTo>
                  <a:lnTo>
                    <a:pt x="469" y="95"/>
                  </a:lnTo>
                  <a:lnTo>
                    <a:pt x="469" y="95"/>
                  </a:lnTo>
                  <a:close/>
                  <a:moveTo>
                    <a:pt x="0" y="10"/>
                  </a:moveTo>
                  <a:lnTo>
                    <a:pt x="1" y="0"/>
                  </a:lnTo>
                  <a:lnTo>
                    <a:pt x="10" y="2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10"/>
                  </a:lnTo>
                  <a:close/>
                  <a:moveTo>
                    <a:pt x="39" y="17"/>
                  </a:moveTo>
                  <a:lnTo>
                    <a:pt x="40" y="8"/>
                  </a:lnTo>
                  <a:lnTo>
                    <a:pt x="49" y="9"/>
                  </a:lnTo>
                  <a:lnTo>
                    <a:pt x="48" y="19"/>
                  </a:lnTo>
                  <a:lnTo>
                    <a:pt x="39" y="17"/>
                  </a:lnTo>
                  <a:lnTo>
                    <a:pt x="39" y="17"/>
                  </a:lnTo>
                  <a:close/>
                  <a:moveTo>
                    <a:pt x="78" y="25"/>
                  </a:moveTo>
                  <a:lnTo>
                    <a:pt x="79" y="14"/>
                  </a:lnTo>
                  <a:lnTo>
                    <a:pt x="88" y="17"/>
                  </a:lnTo>
                  <a:lnTo>
                    <a:pt x="87" y="26"/>
                  </a:lnTo>
                  <a:lnTo>
                    <a:pt x="78" y="25"/>
                  </a:lnTo>
                  <a:lnTo>
                    <a:pt x="78" y="25"/>
                  </a:lnTo>
                  <a:close/>
                  <a:moveTo>
                    <a:pt x="117" y="31"/>
                  </a:moveTo>
                  <a:lnTo>
                    <a:pt x="118" y="22"/>
                  </a:lnTo>
                  <a:lnTo>
                    <a:pt x="128" y="23"/>
                  </a:lnTo>
                  <a:lnTo>
                    <a:pt x="126" y="34"/>
                  </a:lnTo>
                  <a:lnTo>
                    <a:pt x="117" y="31"/>
                  </a:lnTo>
                  <a:lnTo>
                    <a:pt x="117" y="31"/>
                  </a:lnTo>
                  <a:close/>
                  <a:moveTo>
                    <a:pt x="156" y="39"/>
                  </a:moveTo>
                  <a:lnTo>
                    <a:pt x="158" y="28"/>
                  </a:lnTo>
                  <a:lnTo>
                    <a:pt x="167" y="31"/>
                  </a:lnTo>
                  <a:lnTo>
                    <a:pt x="165" y="40"/>
                  </a:lnTo>
                  <a:lnTo>
                    <a:pt x="156" y="39"/>
                  </a:lnTo>
                  <a:lnTo>
                    <a:pt x="156" y="39"/>
                  </a:lnTo>
                  <a:close/>
                  <a:moveTo>
                    <a:pt x="194" y="45"/>
                  </a:moveTo>
                  <a:lnTo>
                    <a:pt x="197" y="36"/>
                  </a:lnTo>
                  <a:lnTo>
                    <a:pt x="206" y="38"/>
                  </a:lnTo>
                  <a:lnTo>
                    <a:pt x="205" y="48"/>
                  </a:lnTo>
                  <a:lnTo>
                    <a:pt x="194" y="45"/>
                  </a:lnTo>
                  <a:lnTo>
                    <a:pt x="194" y="45"/>
                  </a:lnTo>
                  <a:close/>
                  <a:moveTo>
                    <a:pt x="233" y="53"/>
                  </a:moveTo>
                  <a:lnTo>
                    <a:pt x="236" y="43"/>
                  </a:lnTo>
                  <a:lnTo>
                    <a:pt x="245" y="45"/>
                  </a:lnTo>
                  <a:lnTo>
                    <a:pt x="244" y="55"/>
                  </a:lnTo>
                  <a:lnTo>
                    <a:pt x="233" y="53"/>
                  </a:lnTo>
                  <a:lnTo>
                    <a:pt x="233" y="53"/>
                  </a:lnTo>
                  <a:close/>
                  <a:moveTo>
                    <a:pt x="273" y="60"/>
                  </a:moveTo>
                  <a:lnTo>
                    <a:pt x="275" y="51"/>
                  </a:lnTo>
                  <a:lnTo>
                    <a:pt x="284" y="52"/>
                  </a:lnTo>
                  <a:lnTo>
                    <a:pt x="283" y="62"/>
                  </a:lnTo>
                  <a:lnTo>
                    <a:pt x="273" y="60"/>
                  </a:lnTo>
                  <a:lnTo>
                    <a:pt x="273" y="60"/>
                  </a:lnTo>
                  <a:close/>
                  <a:moveTo>
                    <a:pt x="312" y="68"/>
                  </a:moveTo>
                  <a:lnTo>
                    <a:pt x="314" y="57"/>
                  </a:lnTo>
                  <a:lnTo>
                    <a:pt x="324" y="59"/>
                  </a:lnTo>
                  <a:lnTo>
                    <a:pt x="322" y="69"/>
                  </a:lnTo>
                  <a:lnTo>
                    <a:pt x="312" y="68"/>
                  </a:lnTo>
                  <a:lnTo>
                    <a:pt x="312" y="68"/>
                  </a:lnTo>
                  <a:close/>
                  <a:moveTo>
                    <a:pt x="351" y="74"/>
                  </a:moveTo>
                  <a:lnTo>
                    <a:pt x="354" y="65"/>
                  </a:lnTo>
                  <a:lnTo>
                    <a:pt x="363" y="66"/>
                  </a:lnTo>
                  <a:lnTo>
                    <a:pt x="361" y="75"/>
                  </a:lnTo>
                  <a:lnTo>
                    <a:pt x="351" y="74"/>
                  </a:lnTo>
                  <a:lnTo>
                    <a:pt x="351" y="74"/>
                  </a:lnTo>
                  <a:close/>
                  <a:moveTo>
                    <a:pt x="390" y="82"/>
                  </a:moveTo>
                  <a:lnTo>
                    <a:pt x="393" y="72"/>
                  </a:lnTo>
                  <a:lnTo>
                    <a:pt x="402" y="73"/>
                  </a:lnTo>
                  <a:lnTo>
                    <a:pt x="401" y="83"/>
                  </a:lnTo>
                  <a:lnTo>
                    <a:pt x="390" y="82"/>
                  </a:lnTo>
                  <a:lnTo>
                    <a:pt x="390" y="82"/>
                  </a:lnTo>
                  <a:close/>
                  <a:moveTo>
                    <a:pt x="429" y="89"/>
                  </a:moveTo>
                  <a:lnTo>
                    <a:pt x="432" y="79"/>
                  </a:lnTo>
                  <a:lnTo>
                    <a:pt x="441" y="81"/>
                  </a:lnTo>
                  <a:lnTo>
                    <a:pt x="440" y="90"/>
                  </a:lnTo>
                  <a:lnTo>
                    <a:pt x="429" y="8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" name="Freeform 282"/>
            <p:cNvSpPr>
              <a:spLocks noEditPoints="1"/>
            </p:cNvSpPr>
            <p:nvPr/>
          </p:nvSpPr>
          <p:spPr bwMode="auto">
            <a:xfrm>
              <a:off x="3869856" y="4387293"/>
              <a:ext cx="800731" cy="977444"/>
            </a:xfrm>
            <a:custGeom>
              <a:avLst/>
              <a:gdLst>
                <a:gd name="T0" fmla="*/ 284 w 290"/>
                <a:gd name="T1" fmla="*/ 341 h 354"/>
                <a:gd name="T2" fmla="*/ 282 w 290"/>
                <a:gd name="T3" fmla="*/ 354 h 354"/>
                <a:gd name="T4" fmla="*/ 276 w 290"/>
                <a:gd name="T5" fmla="*/ 348 h 354"/>
                <a:gd name="T6" fmla="*/ 8 w 290"/>
                <a:gd name="T7" fmla="*/ 0 h 354"/>
                <a:gd name="T8" fmla="*/ 7 w 290"/>
                <a:gd name="T9" fmla="*/ 14 h 354"/>
                <a:gd name="T10" fmla="*/ 0 w 290"/>
                <a:gd name="T11" fmla="*/ 6 h 354"/>
                <a:gd name="T12" fmla="*/ 33 w 290"/>
                <a:gd name="T13" fmla="*/ 31 h 354"/>
                <a:gd name="T14" fmla="*/ 32 w 290"/>
                <a:gd name="T15" fmla="*/ 46 h 354"/>
                <a:gd name="T16" fmla="*/ 25 w 290"/>
                <a:gd name="T17" fmla="*/ 38 h 354"/>
                <a:gd name="T18" fmla="*/ 58 w 290"/>
                <a:gd name="T19" fmla="*/ 63 h 354"/>
                <a:gd name="T20" fmla="*/ 56 w 290"/>
                <a:gd name="T21" fmla="*/ 76 h 354"/>
                <a:gd name="T22" fmla="*/ 50 w 290"/>
                <a:gd name="T23" fmla="*/ 68 h 354"/>
                <a:gd name="T24" fmla="*/ 83 w 290"/>
                <a:gd name="T25" fmla="*/ 93 h 354"/>
                <a:gd name="T26" fmla="*/ 81 w 290"/>
                <a:gd name="T27" fmla="*/ 107 h 354"/>
                <a:gd name="T28" fmla="*/ 75 w 290"/>
                <a:gd name="T29" fmla="*/ 99 h 354"/>
                <a:gd name="T30" fmla="*/ 107 w 290"/>
                <a:gd name="T31" fmla="*/ 124 h 354"/>
                <a:gd name="T32" fmla="*/ 106 w 290"/>
                <a:gd name="T33" fmla="*/ 138 h 354"/>
                <a:gd name="T34" fmla="*/ 101 w 290"/>
                <a:gd name="T35" fmla="*/ 131 h 354"/>
                <a:gd name="T36" fmla="*/ 134 w 290"/>
                <a:gd name="T37" fmla="*/ 155 h 354"/>
                <a:gd name="T38" fmla="*/ 131 w 290"/>
                <a:gd name="T39" fmla="*/ 168 h 354"/>
                <a:gd name="T40" fmla="*/ 126 w 290"/>
                <a:gd name="T41" fmla="*/ 161 h 354"/>
                <a:gd name="T42" fmla="*/ 158 w 290"/>
                <a:gd name="T43" fmla="*/ 185 h 354"/>
                <a:gd name="T44" fmla="*/ 157 w 290"/>
                <a:gd name="T45" fmla="*/ 200 h 354"/>
                <a:gd name="T46" fmla="*/ 150 w 290"/>
                <a:gd name="T47" fmla="*/ 192 h 354"/>
                <a:gd name="T48" fmla="*/ 183 w 290"/>
                <a:gd name="T49" fmla="*/ 217 h 354"/>
                <a:gd name="T50" fmla="*/ 182 w 290"/>
                <a:gd name="T51" fmla="*/ 231 h 354"/>
                <a:gd name="T52" fmla="*/ 175 w 290"/>
                <a:gd name="T53" fmla="*/ 223 h 354"/>
                <a:gd name="T54" fmla="*/ 208 w 290"/>
                <a:gd name="T55" fmla="*/ 248 h 354"/>
                <a:gd name="T56" fmla="*/ 207 w 290"/>
                <a:gd name="T57" fmla="*/ 261 h 354"/>
                <a:gd name="T58" fmla="*/ 200 w 290"/>
                <a:gd name="T59" fmla="*/ 255 h 354"/>
                <a:gd name="T60" fmla="*/ 233 w 290"/>
                <a:gd name="T61" fmla="*/ 278 h 354"/>
                <a:gd name="T62" fmla="*/ 232 w 290"/>
                <a:gd name="T63" fmla="*/ 293 h 354"/>
                <a:gd name="T64" fmla="*/ 225 w 290"/>
                <a:gd name="T65" fmla="*/ 285 h 354"/>
                <a:gd name="T66" fmla="*/ 259 w 290"/>
                <a:gd name="T67" fmla="*/ 310 h 354"/>
                <a:gd name="T68" fmla="*/ 256 w 290"/>
                <a:gd name="T69" fmla="*/ 32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0" h="354">
                  <a:moveTo>
                    <a:pt x="276" y="348"/>
                  </a:moveTo>
                  <a:lnTo>
                    <a:pt x="284" y="341"/>
                  </a:lnTo>
                  <a:lnTo>
                    <a:pt x="290" y="349"/>
                  </a:lnTo>
                  <a:lnTo>
                    <a:pt x="282" y="354"/>
                  </a:lnTo>
                  <a:lnTo>
                    <a:pt x="276" y="348"/>
                  </a:lnTo>
                  <a:lnTo>
                    <a:pt x="276" y="348"/>
                  </a:lnTo>
                  <a:close/>
                  <a:moveTo>
                    <a:pt x="0" y="6"/>
                  </a:moveTo>
                  <a:lnTo>
                    <a:pt x="8" y="0"/>
                  </a:lnTo>
                  <a:lnTo>
                    <a:pt x="13" y="8"/>
                  </a:lnTo>
                  <a:lnTo>
                    <a:pt x="7" y="14"/>
                  </a:lnTo>
                  <a:lnTo>
                    <a:pt x="0" y="6"/>
                  </a:lnTo>
                  <a:lnTo>
                    <a:pt x="0" y="6"/>
                  </a:lnTo>
                  <a:close/>
                  <a:moveTo>
                    <a:pt x="25" y="38"/>
                  </a:moveTo>
                  <a:lnTo>
                    <a:pt x="33" y="31"/>
                  </a:lnTo>
                  <a:lnTo>
                    <a:pt x="39" y="39"/>
                  </a:lnTo>
                  <a:lnTo>
                    <a:pt x="32" y="46"/>
                  </a:lnTo>
                  <a:lnTo>
                    <a:pt x="25" y="38"/>
                  </a:lnTo>
                  <a:lnTo>
                    <a:pt x="25" y="38"/>
                  </a:lnTo>
                  <a:close/>
                  <a:moveTo>
                    <a:pt x="50" y="68"/>
                  </a:moveTo>
                  <a:lnTo>
                    <a:pt x="58" y="63"/>
                  </a:lnTo>
                  <a:lnTo>
                    <a:pt x="64" y="70"/>
                  </a:lnTo>
                  <a:lnTo>
                    <a:pt x="56" y="76"/>
                  </a:lnTo>
                  <a:lnTo>
                    <a:pt x="50" y="68"/>
                  </a:lnTo>
                  <a:lnTo>
                    <a:pt x="50" y="68"/>
                  </a:lnTo>
                  <a:close/>
                  <a:moveTo>
                    <a:pt x="75" y="99"/>
                  </a:moveTo>
                  <a:lnTo>
                    <a:pt x="83" y="93"/>
                  </a:lnTo>
                  <a:lnTo>
                    <a:pt x="89" y="101"/>
                  </a:lnTo>
                  <a:lnTo>
                    <a:pt x="81" y="107"/>
                  </a:lnTo>
                  <a:lnTo>
                    <a:pt x="75" y="99"/>
                  </a:lnTo>
                  <a:lnTo>
                    <a:pt x="75" y="99"/>
                  </a:lnTo>
                  <a:close/>
                  <a:moveTo>
                    <a:pt x="101" y="131"/>
                  </a:moveTo>
                  <a:lnTo>
                    <a:pt x="107" y="124"/>
                  </a:lnTo>
                  <a:lnTo>
                    <a:pt x="114" y="132"/>
                  </a:lnTo>
                  <a:lnTo>
                    <a:pt x="106" y="138"/>
                  </a:lnTo>
                  <a:lnTo>
                    <a:pt x="101" y="131"/>
                  </a:lnTo>
                  <a:lnTo>
                    <a:pt x="101" y="131"/>
                  </a:lnTo>
                  <a:close/>
                  <a:moveTo>
                    <a:pt x="126" y="161"/>
                  </a:moveTo>
                  <a:lnTo>
                    <a:pt x="134" y="155"/>
                  </a:lnTo>
                  <a:lnTo>
                    <a:pt x="139" y="163"/>
                  </a:lnTo>
                  <a:lnTo>
                    <a:pt x="131" y="168"/>
                  </a:lnTo>
                  <a:lnTo>
                    <a:pt x="126" y="161"/>
                  </a:lnTo>
                  <a:lnTo>
                    <a:pt x="126" y="161"/>
                  </a:lnTo>
                  <a:close/>
                  <a:moveTo>
                    <a:pt x="150" y="192"/>
                  </a:moveTo>
                  <a:lnTo>
                    <a:pt x="158" y="185"/>
                  </a:lnTo>
                  <a:lnTo>
                    <a:pt x="165" y="193"/>
                  </a:lnTo>
                  <a:lnTo>
                    <a:pt x="157" y="200"/>
                  </a:lnTo>
                  <a:lnTo>
                    <a:pt x="150" y="192"/>
                  </a:lnTo>
                  <a:lnTo>
                    <a:pt x="150" y="192"/>
                  </a:lnTo>
                  <a:close/>
                  <a:moveTo>
                    <a:pt x="175" y="223"/>
                  </a:moveTo>
                  <a:lnTo>
                    <a:pt x="183" y="217"/>
                  </a:lnTo>
                  <a:lnTo>
                    <a:pt x="190" y="225"/>
                  </a:lnTo>
                  <a:lnTo>
                    <a:pt x="182" y="231"/>
                  </a:lnTo>
                  <a:lnTo>
                    <a:pt x="175" y="223"/>
                  </a:lnTo>
                  <a:lnTo>
                    <a:pt x="175" y="223"/>
                  </a:lnTo>
                  <a:close/>
                  <a:moveTo>
                    <a:pt x="200" y="255"/>
                  </a:moveTo>
                  <a:lnTo>
                    <a:pt x="208" y="248"/>
                  </a:lnTo>
                  <a:lnTo>
                    <a:pt x="215" y="256"/>
                  </a:lnTo>
                  <a:lnTo>
                    <a:pt x="207" y="261"/>
                  </a:lnTo>
                  <a:lnTo>
                    <a:pt x="200" y="255"/>
                  </a:lnTo>
                  <a:lnTo>
                    <a:pt x="200" y="255"/>
                  </a:lnTo>
                  <a:close/>
                  <a:moveTo>
                    <a:pt x="225" y="285"/>
                  </a:moveTo>
                  <a:lnTo>
                    <a:pt x="233" y="278"/>
                  </a:lnTo>
                  <a:lnTo>
                    <a:pt x="239" y="286"/>
                  </a:lnTo>
                  <a:lnTo>
                    <a:pt x="232" y="293"/>
                  </a:lnTo>
                  <a:lnTo>
                    <a:pt x="225" y="285"/>
                  </a:lnTo>
                  <a:lnTo>
                    <a:pt x="225" y="285"/>
                  </a:lnTo>
                  <a:close/>
                  <a:moveTo>
                    <a:pt x="251" y="316"/>
                  </a:moveTo>
                  <a:lnTo>
                    <a:pt x="259" y="310"/>
                  </a:lnTo>
                  <a:lnTo>
                    <a:pt x="264" y="318"/>
                  </a:lnTo>
                  <a:lnTo>
                    <a:pt x="256" y="324"/>
                  </a:lnTo>
                  <a:lnTo>
                    <a:pt x="251" y="31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" name="Freeform 283"/>
            <p:cNvSpPr>
              <a:spLocks noEditPoints="1"/>
            </p:cNvSpPr>
            <p:nvPr/>
          </p:nvSpPr>
          <p:spPr bwMode="auto">
            <a:xfrm>
              <a:off x="4654020" y="4920192"/>
              <a:ext cx="814537" cy="447305"/>
            </a:xfrm>
            <a:custGeom>
              <a:avLst/>
              <a:gdLst>
                <a:gd name="T0" fmla="*/ 9 w 295"/>
                <a:gd name="T1" fmla="*/ 149 h 162"/>
                <a:gd name="T2" fmla="*/ 13 w 295"/>
                <a:gd name="T3" fmla="*/ 158 h 162"/>
                <a:gd name="T4" fmla="*/ 4 w 295"/>
                <a:gd name="T5" fmla="*/ 162 h 162"/>
                <a:gd name="T6" fmla="*/ 0 w 295"/>
                <a:gd name="T7" fmla="*/ 155 h 162"/>
                <a:gd name="T8" fmla="*/ 9 w 295"/>
                <a:gd name="T9" fmla="*/ 149 h 162"/>
                <a:gd name="T10" fmla="*/ 9 w 295"/>
                <a:gd name="T11" fmla="*/ 149 h 162"/>
                <a:gd name="T12" fmla="*/ 290 w 295"/>
                <a:gd name="T13" fmla="*/ 0 h 162"/>
                <a:gd name="T14" fmla="*/ 295 w 295"/>
                <a:gd name="T15" fmla="*/ 9 h 162"/>
                <a:gd name="T16" fmla="*/ 286 w 295"/>
                <a:gd name="T17" fmla="*/ 15 h 162"/>
                <a:gd name="T18" fmla="*/ 281 w 295"/>
                <a:gd name="T19" fmla="*/ 6 h 162"/>
                <a:gd name="T20" fmla="*/ 290 w 295"/>
                <a:gd name="T21" fmla="*/ 0 h 162"/>
                <a:gd name="T22" fmla="*/ 290 w 295"/>
                <a:gd name="T23" fmla="*/ 0 h 162"/>
                <a:gd name="T24" fmla="*/ 255 w 295"/>
                <a:gd name="T25" fmla="*/ 20 h 162"/>
                <a:gd name="T26" fmla="*/ 260 w 295"/>
                <a:gd name="T27" fmla="*/ 28 h 162"/>
                <a:gd name="T28" fmla="*/ 251 w 295"/>
                <a:gd name="T29" fmla="*/ 33 h 162"/>
                <a:gd name="T30" fmla="*/ 245 w 295"/>
                <a:gd name="T31" fmla="*/ 24 h 162"/>
                <a:gd name="T32" fmla="*/ 255 w 295"/>
                <a:gd name="T33" fmla="*/ 20 h 162"/>
                <a:gd name="T34" fmla="*/ 255 w 295"/>
                <a:gd name="T35" fmla="*/ 20 h 162"/>
                <a:gd name="T36" fmla="*/ 219 w 295"/>
                <a:gd name="T37" fmla="*/ 38 h 162"/>
                <a:gd name="T38" fmla="*/ 225 w 295"/>
                <a:gd name="T39" fmla="*/ 47 h 162"/>
                <a:gd name="T40" fmla="*/ 215 w 295"/>
                <a:gd name="T41" fmla="*/ 51 h 162"/>
                <a:gd name="T42" fmla="*/ 211 w 295"/>
                <a:gd name="T43" fmla="*/ 42 h 162"/>
                <a:gd name="T44" fmla="*/ 219 w 295"/>
                <a:gd name="T45" fmla="*/ 38 h 162"/>
                <a:gd name="T46" fmla="*/ 219 w 295"/>
                <a:gd name="T47" fmla="*/ 38 h 162"/>
                <a:gd name="T48" fmla="*/ 184 w 295"/>
                <a:gd name="T49" fmla="*/ 57 h 162"/>
                <a:gd name="T50" fmla="*/ 189 w 295"/>
                <a:gd name="T51" fmla="*/ 66 h 162"/>
                <a:gd name="T52" fmla="*/ 180 w 295"/>
                <a:gd name="T53" fmla="*/ 70 h 162"/>
                <a:gd name="T54" fmla="*/ 176 w 295"/>
                <a:gd name="T55" fmla="*/ 62 h 162"/>
                <a:gd name="T56" fmla="*/ 184 w 295"/>
                <a:gd name="T57" fmla="*/ 57 h 162"/>
                <a:gd name="T58" fmla="*/ 184 w 295"/>
                <a:gd name="T59" fmla="*/ 57 h 162"/>
                <a:gd name="T60" fmla="*/ 149 w 295"/>
                <a:gd name="T61" fmla="*/ 75 h 162"/>
                <a:gd name="T62" fmla="*/ 154 w 295"/>
                <a:gd name="T63" fmla="*/ 84 h 162"/>
                <a:gd name="T64" fmla="*/ 145 w 295"/>
                <a:gd name="T65" fmla="*/ 89 h 162"/>
                <a:gd name="T66" fmla="*/ 141 w 295"/>
                <a:gd name="T67" fmla="*/ 80 h 162"/>
                <a:gd name="T68" fmla="*/ 149 w 295"/>
                <a:gd name="T69" fmla="*/ 75 h 162"/>
                <a:gd name="T70" fmla="*/ 149 w 295"/>
                <a:gd name="T71" fmla="*/ 75 h 162"/>
                <a:gd name="T72" fmla="*/ 113 w 295"/>
                <a:gd name="T73" fmla="*/ 94 h 162"/>
                <a:gd name="T74" fmla="*/ 119 w 295"/>
                <a:gd name="T75" fmla="*/ 102 h 162"/>
                <a:gd name="T76" fmla="*/ 110 w 295"/>
                <a:gd name="T77" fmla="*/ 108 h 162"/>
                <a:gd name="T78" fmla="*/ 106 w 295"/>
                <a:gd name="T79" fmla="*/ 98 h 162"/>
                <a:gd name="T80" fmla="*/ 113 w 295"/>
                <a:gd name="T81" fmla="*/ 94 h 162"/>
                <a:gd name="T82" fmla="*/ 113 w 295"/>
                <a:gd name="T83" fmla="*/ 94 h 162"/>
                <a:gd name="T84" fmla="*/ 78 w 295"/>
                <a:gd name="T85" fmla="*/ 113 h 162"/>
                <a:gd name="T86" fmla="*/ 83 w 295"/>
                <a:gd name="T87" fmla="*/ 121 h 162"/>
                <a:gd name="T88" fmla="*/ 74 w 295"/>
                <a:gd name="T89" fmla="*/ 126 h 162"/>
                <a:gd name="T90" fmla="*/ 70 w 295"/>
                <a:gd name="T91" fmla="*/ 117 h 162"/>
                <a:gd name="T92" fmla="*/ 78 w 295"/>
                <a:gd name="T93" fmla="*/ 113 h 162"/>
                <a:gd name="T94" fmla="*/ 78 w 295"/>
                <a:gd name="T95" fmla="*/ 113 h 162"/>
                <a:gd name="T96" fmla="*/ 43 w 295"/>
                <a:gd name="T97" fmla="*/ 131 h 162"/>
                <a:gd name="T98" fmla="*/ 48 w 295"/>
                <a:gd name="T99" fmla="*/ 140 h 162"/>
                <a:gd name="T100" fmla="*/ 39 w 295"/>
                <a:gd name="T101" fmla="*/ 144 h 162"/>
                <a:gd name="T102" fmla="*/ 35 w 295"/>
                <a:gd name="T103" fmla="*/ 136 h 162"/>
                <a:gd name="T104" fmla="*/ 43 w 295"/>
                <a:gd name="T105" fmla="*/ 13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5" h="162">
                  <a:moveTo>
                    <a:pt x="9" y="149"/>
                  </a:moveTo>
                  <a:lnTo>
                    <a:pt x="13" y="158"/>
                  </a:lnTo>
                  <a:lnTo>
                    <a:pt x="4" y="162"/>
                  </a:lnTo>
                  <a:lnTo>
                    <a:pt x="0" y="155"/>
                  </a:lnTo>
                  <a:lnTo>
                    <a:pt x="9" y="149"/>
                  </a:lnTo>
                  <a:lnTo>
                    <a:pt x="9" y="149"/>
                  </a:lnTo>
                  <a:close/>
                  <a:moveTo>
                    <a:pt x="290" y="0"/>
                  </a:moveTo>
                  <a:lnTo>
                    <a:pt x="295" y="9"/>
                  </a:lnTo>
                  <a:lnTo>
                    <a:pt x="286" y="15"/>
                  </a:lnTo>
                  <a:lnTo>
                    <a:pt x="281" y="6"/>
                  </a:lnTo>
                  <a:lnTo>
                    <a:pt x="290" y="0"/>
                  </a:lnTo>
                  <a:lnTo>
                    <a:pt x="290" y="0"/>
                  </a:lnTo>
                  <a:close/>
                  <a:moveTo>
                    <a:pt x="255" y="20"/>
                  </a:moveTo>
                  <a:lnTo>
                    <a:pt x="260" y="28"/>
                  </a:lnTo>
                  <a:lnTo>
                    <a:pt x="251" y="33"/>
                  </a:lnTo>
                  <a:lnTo>
                    <a:pt x="245" y="24"/>
                  </a:lnTo>
                  <a:lnTo>
                    <a:pt x="255" y="20"/>
                  </a:lnTo>
                  <a:lnTo>
                    <a:pt x="255" y="20"/>
                  </a:lnTo>
                  <a:close/>
                  <a:moveTo>
                    <a:pt x="219" y="38"/>
                  </a:moveTo>
                  <a:lnTo>
                    <a:pt x="225" y="47"/>
                  </a:lnTo>
                  <a:lnTo>
                    <a:pt x="215" y="51"/>
                  </a:lnTo>
                  <a:lnTo>
                    <a:pt x="211" y="42"/>
                  </a:lnTo>
                  <a:lnTo>
                    <a:pt x="219" y="38"/>
                  </a:lnTo>
                  <a:lnTo>
                    <a:pt x="219" y="38"/>
                  </a:lnTo>
                  <a:close/>
                  <a:moveTo>
                    <a:pt x="184" y="57"/>
                  </a:moveTo>
                  <a:lnTo>
                    <a:pt x="189" y="66"/>
                  </a:lnTo>
                  <a:lnTo>
                    <a:pt x="180" y="70"/>
                  </a:lnTo>
                  <a:lnTo>
                    <a:pt x="176" y="62"/>
                  </a:lnTo>
                  <a:lnTo>
                    <a:pt x="184" y="57"/>
                  </a:lnTo>
                  <a:lnTo>
                    <a:pt x="184" y="57"/>
                  </a:lnTo>
                  <a:close/>
                  <a:moveTo>
                    <a:pt x="149" y="75"/>
                  </a:moveTo>
                  <a:lnTo>
                    <a:pt x="154" y="84"/>
                  </a:lnTo>
                  <a:lnTo>
                    <a:pt x="145" y="89"/>
                  </a:lnTo>
                  <a:lnTo>
                    <a:pt x="141" y="80"/>
                  </a:lnTo>
                  <a:lnTo>
                    <a:pt x="149" y="75"/>
                  </a:lnTo>
                  <a:lnTo>
                    <a:pt x="149" y="75"/>
                  </a:lnTo>
                  <a:close/>
                  <a:moveTo>
                    <a:pt x="113" y="94"/>
                  </a:moveTo>
                  <a:lnTo>
                    <a:pt x="119" y="102"/>
                  </a:lnTo>
                  <a:lnTo>
                    <a:pt x="110" y="108"/>
                  </a:lnTo>
                  <a:lnTo>
                    <a:pt x="106" y="98"/>
                  </a:lnTo>
                  <a:lnTo>
                    <a:pt x="113" y="94"/>
                  </a:lnTo>
                  <a:lnTo>
                    <a:pt x="113" y="94"/>
                  </a:lnTo>
                  <a:close/>
                  <a:moveTo>
                    <a:pt x="78" y="113"/>
                  </a:moveTo>
                  <a:lnTo>
                    <a:pt x="83" y="121"/>
                  </a:lnTo>
                  <a:lnTo>
                    <a:pt x="74" y="126"/>
                  </a:lnTo>
                  <a:lnTo>
                    <a:pt x="70" y="117"/>
                  </a:lnTo>
                  <a:lnTo>
                    <a:pt x="78" y="113"/>
                  </a:lnTo>
                  <a:lnTo>
                    <a:pt x="78" y="113"/>
                  </a:lnTo>
                  <a:close/>
                  <a:moveTo>
                    <a:pt x="43" y="131"/>
                  </a:moveTo>
                  <a:lnTo>
                    <a:pt x="48" y="140"/>
                  </a:lnTo>
                  <a:lnTo>
                    <a:pt x="39" y="144"/>
                  </a:lnTo>
                  <a:lnTo>
                    <a:pt x="35" y="136"/>
                  </a:lnTo>
                  <a:lnTo>
                    <a:pt x="43" y="13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" name="Freeform 284"/>
            <p:cNvSpPr>
              <a:spLocks noEditPoints="1"/>
            </p:cNvSpPr>
            <p:nvPr/>
          </p:nvSpPr>
          <p:spPr bwMode="auto">
            <a:xfrm>
              <a:off x="3243076" y="4384531"/>
              <a:ext cx="588124" cy="728941"/>
            </a:xfrm>
            <a:custGeom>
              <a:avLst/>
              <a:gdLst>
                <a:gd name="T0" fmla="*/ 6 w 213"/>
                <a:gd name="T1" fmla="*/ 249 h 264"/>
                <a:gd name="T2" fmla="*/ 14 w 213"/>
                <a:gd name="T3" fmla="*/ 256 h 264"/>
                <a:gd name="T4" fmla="*/ 8 w 213"/>
                <a:gd name="T5" fmla="*/ 264 h 264"/>
                <a:gd name="T6" fmla="*/ 0 w 213"/>
                <a:gd name="T7" fmla="*/ 257 h 264"/>
                <a:gd name="T8" fmla="*/ 6 w 213"/>
                <a:gd name="T9" fmla="*/ 249 h 264"/>
                <a:gd name="T10" fmla="*/ 6 w 213"/>
                <a:gd name="T11" fmla="*/ 249 h 264"/>
                <a:gd name="T12" fmla="*/ 206 w 213"/>
                <a:gd name="T13" fmla="*/ 0 h 264"/>
                <a:gd name="T14" fmla="*/ 213 w 213"/>
                <a:gd name="T15" fmla="*/ 6 h 264"/>
                <a:gd name="T16" fmla="*/ 208 w 213"/>
                <a:gd name="T17" fmla="*/ 14 h 264"/>
                <a:gd name="T18" fmla="*/ 200 w 213"/>
                <a:gd name="T19" fmla="*/ 7 h 264"/>
                <a:gd name="T20" fmla="*/ 206 w 213"/>
                <a:gd name="T21" fmla="*/ 0 h 264"/>
                <a:gd name="T22" fmla="*/ 206 w 213"/>
                <a:gd name="T23" fmla="*/ 0 h 264"/>
                <a:gd name="T24" fmla="*/ 180 w 213"/>
                <a:gd name="T25" fmla="*/ 31 h 264"/>
                <a:gd name="T26" fmla="*/ 188 w 213"/>
                <a:gd name="T27" fmla="*/ 37 h 264"/>
                <a:gd name="T28" fmla="*/ 183 w 213"/>
                <a:gd name="T29" fmla="*/ 45 h 264"/>
                <a:gd name="T30" fmla="*/ 175 w 213"/>
                <a:gd name="T31" fmla="*/ 39 h 264"/>
                <a:gd name="T32" fmla="*/ 180 w 213"/>
                <a:gd name="T33" fmla="*/ 31 h 264"/>
                <a:gd name="T34" fmla="*/ 180 w 213"/>
                <a:gd name="T35" fmla="*/ 31 h 264"/>
                <a:gd name="T36" fmla="*/ 155 w 213"/>
                <a:gd name="T37" fmla="*/ 62 h 264"/>
                <a:gd name="T38" fmla="*/ 163 w 213"/>
                <a:gd name="T39" fmla="*/ 69 h 264"/>
                <a:gd name="T40" fmla="*/ 158 w 213"/>
                <a:gd name="T41" fmla="*/ 77 h 264"/>
                <a:gd name="T42" fmla="*/ 150 w 213"/>
                <a:gd name="T43" fmla="*/ 70 h 264"/>
                <a:gd name="T44" fmla="*/ 155 w 213"/>
                <a:gd name="T45" fmla="*/ 62 h 264"/>
                <a:gd name="T46" fmla="*/ 155 w 213"/>
                <a:gd name="T47" fmla="*/ 62 h 264"/>
                <a:gd name="T48" fmla="*/ 131 w 213"/>
                <a:gd name="T49" fmla="*/ 94 h 264"/>
                <a:gd name="T50" fmla="*/ 138 w 213"/>
                <a:gd name="T51" fmla="*/ 100 h 264"/>
                <a:gd name="T52" fmla="*/ 133 w 213"/>
                <a:gd name="T53" fmla="*/ 108 h 264"/>
                <a:gd name="T54" fmla="*/ 125 w 213"/>
                <a:gd name="T55" fmla="*/ 102 h 264"/>
                <a:gd name="T56" fmla="*/ 131 w 213"/>
                <a:gd name="T57" fmla="*/ 94 h 264"/>
                <a:gd name="T58" fmla="*/ 131 w 213"/>
                <a:gd name="T59" fmla="*/ 94 h 264"/>
                <a:gd name="T60" fmla="*/ 106 w 213"/>
                <a:gd name="T61" fmla="*/ 125 h 264"/>
                <a:gd name="T62" fmla="*/ 114 w 213"/>
                <a:gd name="T63" fmla="*/ 130 h 264"/>
                <a:gd name="T64" fmla="*/ 108 w 213"/>
                <a:gd name="T65" fmla="*/ 138 h 264"/>
                <a:gd name="T66" fmla="*/ 100 w 213"/>
                <a:gd name="T67" fmla="*/ 133 h 264"/>
                <a:gd name="T68" fmla="*/ 106 w 213"/>
                <a:gd name="T69" fmla="*/ 125 h 264"/>
                <a:gd name="T70" fmla="*/ 106 w 213"/>
                <a:gd name="T71" fmla="*/ 125 h 264"/>
                <a:gd name="T72" fmla="*/ 81 w 213"/>
                <a:gd name="T73" fmla="*/ 155 h 264"/>
                <a:gd name="T74" fmla="*/ 89 w 213"/>
                <a:gd name="T75" fmla="*/ 162 h 264"/>
                <a:gd name="T76" fmla="*/ 82 w 213"/>
                <a:gd name="T77" fmla="*/ 169 h 264"/>
                <a:gd name="T78" fmla="*/ 76 w 213"/>
                <a:gd name="T79" fmla="*/ 163 h 264"/>
                <a:gd name="T80" fmla="*/ 81 w 213"/>
                <a:gd name="T81" fmla="*/ 155 h 264"/>
                <a:gd name="T82" fmla="*/ 81 w 213"/>
                <a:gd name="T83" fmla="*/ 155 h 264"/>
                <a:gd name="T84" fmla="*/ 56 w 213"/>
                <a:gd name="T85" fmla="*/ 186 h 264"/>
                <a:gd name="T86" fmla="*/ 64 w 213"/>
                <a:gd name="T87" fmla="*/ 193 h 264"/>
                <a:gd name="T88" fmla="*/ 57 w 213"/>
                <a:gd name="T89" fmla="*/ 201 h 264"/>
                <a:gd name="T90" fmla="*/ 49 w 213"/>
                <a:gd name="T91" fmla="*/ 194 h 264"/>
                <a:gd name="T92" fmla="*/ 56 w 213"/>
                <a:gd name="T93" fmla="*/ 186 h 264"/>
                <a:gd name="T94" fmla="*/ 56 w 213"/>
                <a:gd name="T95" fmla="*/ 186 h 264"/>
                <a:gd name="T96" fmla="*/ 31 w 213"/>
                <a:gd name="T97" fmla="*/ 218 h 264"/>
                <a:gd name="T98" fmla="*/ 39 w 213"/>
                <a:gd name="T99" fmla="*/ 224 h 264"/>
                <a:gd name="T100" fmla="*/ 33 w 213"/>
                <a:gd name="T101" fmla="*/ 232 h 264"/>
                <a:gd name="T102" fmla="*/ 25 w 213"/>
                <a:gd name="T103" fmla="*/ 226 h 264"/>
                <a:gd name="T104" fmla="*/ 31 w 213"/>
                <a:gd name="T105" fmla="*/ 21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3" h="264">
                  <a:moveTo>
                    <a:pt x="6" y="249"/>
                  </a:moveTo>
                  <a:lnTo>
                    <a:pt x="14" y="256"/>
                  </a:lnTo>
                  <a:lnTo>
                    <a:pt x="8" y="264"/>
                  </a:lnTo>
                  <a:lnTo>
                    <a:pt x="0" y="257"/>
                  </a:lnTo>
                  <a:lnTo>
                    <a:pt x="6" y="249"/>
                  </a:lnTo>
                  <a:lnTo>
                    <a:pt x="6" y="249"/>
                  </a:lnTo>
                  <a:close/>
                  <a:moveTo>
                    <a:pt x="206" y="0"/>
                  </a:moveTo>
                  <a:lnTo>
                    <a:pt x="213" y="6"/>
                  </a:lnTo>
                  <a:lnTo>
                    <a:pt x="208" y="14"/>
                  </a:lnTo>
                  <a:lnTo>
                    <a:pt x="200" y="7"/>
                  </a:ln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180" y="31"/>
                  </a:moveTo>
                  <a:lnTo>
                    <a:pt x="188" y="37"/>
                  </a:lnTo>
                  <a:lnTo>
                    <a:pt x="183" y="45"/>
                  </a:lnTo>
                  <a:lnTo>
                    <a:pt x="175" y="39"/>
                  </a:lnTo>
                  <a:lnTo>
                    <a:pt x="180" y="31"/>
                  </a:lnTo>
                  <a:lnTo>
                    <a:pt x="180" y="31"/>
                  </a:lnTo>
                  <a:close/>
                  <a:moveTo>
                    <a:pt x="155" y="62"/>
                  </a:moveTo>
                  <a:lnTo>
                    <a:pt x="163" y="69"/>
                  </a:lnTo>
                  <a:lnTo>
                    <a:pt x="158" y="77"/>
                  </a:lnTo>
                  <a:lnTo>
                    <a:pt x="150" y="70"/>
                  </a:lnTo>
                  <a:lnTo>
                    <a:pt x="155" y="62"/>
                  </a:lnTo>
                  <a:lnTo>
                    <a:pt x="155" y="62"/>
                  </a:lnTo>
                  <a:close/>
                  <a:moveTo>
                    <a:pt x="131" y="94"/>
                  </a:moveTo>
                  <a:lnTo>
                    <a:pt x="138" y="100"/>
                  </a:lnTo>
                  <a:lnTo>
                    <a:pt x="133" y="108"/>
                  </a:lnTo>
                  <a:lnTo>
                    <a:pt x="125" y="102"/>
                  </a:lnTo>
                  <a:lnTo>
                    <a:pt x="131" y="94"/>
                  </a:lnTo>
                  <a:lnTo>
                    <a:pt x="131" y="94"/>
                  </a:lnTo>
                  <a:close/>
                  <a:moveTo>
                    <a:pt x="106" y="125"/>
                  </a:moveTo>
                  <a:lnTo>
                    <a:pt x="114" y="130"/>
                  </a:lnTo>
                  <a:lnTo>
                    <a:pt x="108" y="138"/>
                  </a:lnTo>
                  <a:lnTo>
                    <a:pt x="100" y="133"/>
                  </a:lnTo>
                  <a:lnTo>
                    <a:pt x="106" y="125"/>
                  </a:lnTo>
                  <a:lnTo>
                    <a:pt x="106" y="125"/>
                  </a:lnTo>
                  <a:close/>
                  <a:moveTo>
                    <a:pt x="81" y="155"/>
                  </a:moveTo>
                  <a:lnTo>
                    <a:pt x="89" y="162"/>
                  </a:lnTo>
                  <a:lnTo>
                    <a:pt x="82" y="169"/>
                  </a:lnTo>
                  <a:lnTo>
                    <a:pt x="76" y="163"/>
                  </a:lnTo>
                  <a:lnTo>
                    <a:pt x="81" y="155"/>
                  </a:lnTo>
                  <a:lnTo>
                    <a:pt x="81" y="155"/>
                  </a:lnTo>
                  <a:close/>
                  <a:moveTo>
                    <a:pt x="56" y="186"/>
                  </a:moveTo>
                  <a:lnTo>
                    <a:pt x="64" y="193"/>
                  </a:lnTo>
                  <a:lnTo>
                    <a:pt x="57" y="201"/>
                  </a:lnTo>
                  <a:lnTo>
                    <a:pt x="49" y="194"/>
                  </a:lnTo>
                  <a:lnTo>
                    <a:pt x="56" y="186"/>
                  </a:lnTo>
                  <a:lnTo>
                    <a:pt x="56" y="186"/>
                  </a:lnTo>
                  <a:close/>
                  <a:moveTo>
                    <a:pt x="31" y="218"/>
                  </a:moveTo>
                  <a:lnTo>
                    <a:pt x="39" y="224"/>
                  </a:lnTo>
                  <a:lnTo>
                    <a:pt x="33" y="232"/>
                  </a:lnTo>
                  <a:lnTo>
                    <a:pt x="25" y="226"/>
                  </a:lnTo>
                  <a:lnTo>
                    <a:pt x="31" y="21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" name="Freeform 285"/>
            <p:cNvSpPr>
              <a:spLocks noEditPoints="1"/>
            </p:cNvSpPr>
            <p:nvPr/>
          </p:nvSpPr>
          <p:spPr bwMode="auto">
            <a:xfrm>
              <a:off x="2605253" y="3710813"/>
              <a:ext cx="1212141" cy="640585"/>
            </a:xfrm>
            <a:custGeom>
              <a:avLst/>
              <a:gdLst>
                <a:gd name="T0" fmla="*/ 9 w 439"/>
                <a:gd name="T1" fmla="*/ 14 h 232"/>
                <a:gd name="T2" fmla="*/ 5 w 439"/>
                <a:gd name="T3" fmla="*/ 0 h 232"/>
                <a:gd name="T4" fmla="*/ 13 w 439"/>
                <a:gd name="T5" fmla="*/ 6 h 232"/>
                <a:gd name="T6" fmla="*/ 433 w 439"/>
                <a:gd name="T7" fmla="*/ 232 h 232"/>
                <a:gd name="T8" fmla="*/ 429 w 439"/>
                <a:gd name="T9" fmla="*/ 219 h 232"/>
                <a:gd name="T10" fmla="*/ 439 w 439"/>
                <a:gd name="T11" fmla="*/ 223 h 232"/>
                <a:gd name="T12" fmla="*/ 398 w 439"/>
                <a:gd name="T13" fmla="*/ 214 h 232"/>
                <a:gd name="T14" fmla="*/ 394 w 439"/>
                <a:gd name="T15" fmla="*/ 200 h 232"/>
                <a:gd name="T16" fmla="*/ 403 w 439"/>
                <a:gd name="T17" fmla="*/ 204 h 232"/>
                <a:gd name="T18" fmla="*/ 363 w 439"/>
                <a:gd name="T19" fmla="*/ 195 h 232"/>
                <a:gd name="T20" fmla="*/ 359 w 439"/>
                <a:gd name="T21" fmla="*/ 182 h 232"/>
                <a:gd name="T22" fmla="*/ 368 w 439"/>
                <a:gd name="T23" fmla="*/ 186 h 232"/>
                <a:gd name="T24" fmla="*/ 328 w 439"/>
                <a:gd name="T25" fmla="*/ 177 h 232"/>
                <a:gd name="T26" fmla="*/ 324 w 439"/>
                <a:gd name="T27" fmla="*/ 164 h 232"/>
                <a:gd name="T28" fmla="*/ 333 w 439"/>
                <a:gd name="T29" fmla="*/ 169 h 232"/>
                <a:gd name="T30" fmla="*/ 292 w 439"/>
                <a:gd name="T31" fmla="*/ 159 h 232"/>
                <a:gd name="T32" fmla="*/ 288 w 439"/>
                <a:gd name="T33" fmla="*/ 146 h 232"/>
                <a:gd name="T34" fmla="*/ 296 w 439"/>
                <a:gd name="T35" fmla="*/ 151 h 232"/>
                <a:gd name="T36" fmla="*/ 257 w 439"/>
                <a:gd name="T37" fmla="*/ 142 h 232"/>
                <a:gd name="T38" fmla="*/ 253 w 439"/>
                <a:gd name="T39" fmla="*/ 127 h 232"/>
                <a:gd name="T40" fmla="*/ 261 w 439"/>
                <a:gd name="T41" fmla="*/ 132 h 232"/>
                <a:gd name="T42" fmla="*/ 222 w 439"/>
                <a:gd name="T43" fmla="*/ 123 h 232"/>
                <a:gd name="T44" fmla="*/ 216 w 439"/>
                <a:gd name="T45" fmla="*/ 109 h 232"/>
                <a:gd name="T46" fmla="*/ 226 w 439"/>
                <a:gd name="T47" fmla="*/ 114 h 232"/>
                <a:gd name="T48" fmla="*/ 186 w 439"/>
                <a:gd name="T49" fmla="*/ 105 h 232"/>
                <a:gd name="T50" fmla="*/ 181 w 439"/>
                <a:gd name="T51" fmla="*/ 91 h 232"/>
                <a:gd name="T52" fmla="*/ 190 w 439"/>
                <a:gd name="T53" fmla="*/ 96 h 232"/>
                <a:gd name="T54" fmla="*/ 150 w 439"/>
                <a:gd name="T55" fmla="*/ 87 h 232"/>
                <a:gd name="T56" fmla="*/ 146 w 439"/>
                <a:gd name="T57" fmla="*/ 74 h 232"/>
                <a:gd name="T58" fmla="*/ 155 w 439"/>
                <a:gd name="T59" fmla="*/ 78 h 232"/>
                <a:gd name="T60" fmla="*/ 115 w 439"/>
                <a:gd name="T61" fmla="*/ 68 h 232"/>
                <a:gd name="T62" fmla="*/ 111 w 439"/>
                <a:gd name="T63" fmla="*/ 55 h 232"/>
                <a:gd name="T64" fmla="*/ 120 w 439"/>
                <a:gd name="T65" fmla="*/ 59 h 232"/>
                <a:gd name="T66" fmla="*/ 79 w 439"/>
                <a:gd name="T67" fmla="*/ 50 h 232"/>
                <a:gd name="T68" fmla="*/ 75 w 439"/>
                <a:gd name="T69" fmla="*/ 37 h 232"/>
                <a:gd name="T70" fmla="*/ 84 w 439"/>
                <a:gd name="T71" fmla="*/ 41 h 232"/>
                <a:gd name="T72" fmla="*/ 44 w 439"/>
                <a:gd name="T73" fmla="*/ 32 h 232"/>
                <a:gd name="T74" fmla="*/ 40 w 439"/>
                <a:gd name="T75" fmla="*/ 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9" h="232">
                  <a:moveTo>
                    <a:pt x="13" y="6"/>
                  </a:moveTo>
                  <a:lnTo>
                    <a:pt x="9" y="14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3" y="6"/>
                  </a:lnTo>
                  <a:lnTo>
                    <a:pt x="13" y="6"/>
                  </a:lnTo>
                  <a:close/>
                  <a:moveTo>
                    <a:pt x="439" y="223"/>
                  </a:moveTo>
                  <a:lnTo>
                    <a:pt x="433" y="232"/>
                  </a:lnTo>
                  <a:lnTo>
                    <a:pt x="426" y="227"/>
                  </a:lnTo>
                  <a:lnTo>
                    <a:pt x="429" y="219"/>
                  </a:lnTo>
                  <a:lnTo>
                    <a:pt x="439" y="223"/>
                  </a:lnTo>
                  <a:lnTo>
                    <a:pt x="439" y="223"/>
                  </a:lnTo>
                  <a:close/>
                  <a:moveTo>
                    <a:pt x="403" y="204"/>
                  </a:moveTo>
                  <a:lnTo>
                    <a:pt x="398" y="214"/>
                  </a:lnTo>
                  <a:lnTo>
                    <a:pt x="390" y="210"/>
                  </a:lnTo>
                  <a:lnTo>
                    <a:pt x="394" y="200"/>
                  </a:lnTo>
                  <a:lnTo>
                    <a:pt x="403" y="204"/>
                  </a:lnTo>
                  <a:lnTo>
                    <a:pt x="403" y="204"/>
                  </a:lnTo>
                  <a:close/>
                  <a:moveTo>
                    <a:pt x="368" y="186"/>
                  </a:moveTo>
                  <a:lnTo>
                    <a:pt x="363" y="195"/>
                  </a:lnTo>
                  <a:lnTo>
                    <a:pt x="354" y="191"/>
                  </a:lnTo>
                  <a:lnTo>
                    <a:pt x="359" y="182"/>
                  </a:lnTo>
                  <a:lnTo>
                    <a:pt x="368" y="186"/>
                  </a:lnTo>
                  <a:lnTo>
                    <a:pt x="368" y="186"/>
                  </a:lnTo>
                  <a:close/>
                  <a:moveTo>
                    <a:pt x="333" y="169"/>
                  </a:moveTo>
                  <a:lnTo>
                    <a:pt x="328" y="177"/>
                  </a:lnTo>
                  <a:lnTo>
                    <a:pt x="318" y="173"/>
                  </a:lnTo>
                  <a:lnTo>
                    <a:pt x="324" y="164"/>
                  </a:lnTo>
                  <a:lnTo>
                    <a:pt x="333" y="169"/>
                  </a:lnTo>
                  <a:lnTo>
                    <a:pt x="333" y="169"/>
                  </a:lnTo>
                  <a:close/>
                  <a:moveTo>
                    <a:pt x="296" y="151"/>
                  </a:moveTo>
                  <a:lnTo>
                    <a:pt x="292" y="159"/>
                  </a:lnTo>
                  <a:lnTo>
                    <a:pt x="283" y="155"/>
                  </a:lnTo>
                  <a:lnTo>
                    <a:pt x="288" y="146"/>
                  </a:lnTo>
                  <a:lnTo>
                    <a:pt x="296" y="151"/>
                  </a:lnTo>
                  <a:lnTo>
                    <a:pt x="296" y="151"/>
                  </a:lnTo>
                  <a:close/>
                  <a:moveTo>
                    <a:pt x="261" y="132"/>
                  </a:moveTo>
                  <a:lnTo>
                    <a:pt x="257" y="142"/>
                  </a:lnTo>
                  <a:lnTo>
                    <a:pt x="248" y="136"/>
                  </a:lnTo>
                  <a:lnTo>
                    <a:pt x="253" y="127"/>
                  </a:lnTo>
                  <a:lnTo>
                    <a:pt x="261" y="132"/>
                  </a:lnTo>
                  <a:lnTo>
                    <a:pt x="261" y="132"/>
                  </a:lnTo>
                  <a:close/>
                  <a:moveTo>
                    <a:pt x="226" y="114"/>
                  </a:moveTo>
                  <a:lnTo>
                    <a:pt x="222" y="123"/>
                  </a:lnTo>
                  <a:lnTo>
                    <a:pt x="213" y="118"/>
                  </a:lnTo>
                  <a:lnTo>
                    <a:pt x="216" y="109"/>
                  </a:lnTo>
                  <a:lnTo>
                    <a:pt x="226" y="114"/>
                  </a:lnTo>
                  <a:lnTo>
                    <a:pt x="226" y="114"/>
                  </a:lnTo>
                  <a:close/>
                  <a:moveTo>
                    <a:pt x="190" y="96"/>
                  </a:moveTo>
                  <a:lnTo>
                    <a:pt x="186" y="105"/>
                  </a:lnTo>
                  <a:lnTo>
                    <a:pt x="177" y="100"/>
                  </a:lnTo>
                  <a:lnTo>
                    <a:pt x="181" y="91"/>
                  </a:lnTo>
                  <a:lnTo>
                    <a:pt x="190" y="96"/>
                  </a:lnTo>
                  <a:lnTo>
                    <a:pt x="190" y="96"/>
                  </a:lnTo>
                  <a:close/>
                  <a:moveTo>
                    <a:pt x="155" y="78"/>
                  </a:moveTo>
                  <a:lnTo>
                    <a:pt x="150" y="87"/>
                  </a:lnTo>
                  <a:lnTo>
                    <a:pt x="142" y="81"/>
                  </a:lnTo>
                  <a:lnTo>
                    <a:pt x="146" y="74"/>
                  </a:lnTo>
                  <a:lnTo>
                    <a:pt x="155" y="78"/>
                  </a:lnTo>
                  <a:lnTo>
                    <a:pt x="155" y="78"/>
                  </a:lnTo>
                  <a:close/>
                  <a:moveTo>
                    <a:pt x="120" y="59"/>
                  </a:moveTo>
                  <a:lnTo>
                    <a:pt x="115" y="68"/>
                  </a:lnTo>
                  <a:lnTo>
                    <a:pt x="107" y="65"/>
                  </a:lnTo>
                  <a:lnTo>
                    <a:pt x="111" y="55"/>
                  </a:lnTo>
                  <a:lnTo>
                    <a:pt x="120" y="59"/>
                  </a:lnTo>
                  <a:lnTo>
                    <a:pt x="120" y="59"/>
                  </a:lnTo>
                  <a:close/>
                  <a:moveTo>
                    <a:pt x="84" y="41"/>
                  </a:moveTo>
                  <a:lnTo>
                    <a:pt x="79" y="50"/>
                  </a:lnTo>
                  <a:lnTo>
                    <a:pt x="70" y="46"/>
                  </a:lnTo>
                  <a:lnTo>
                    <a:pt x="75" y="37"/>
                  </a:lnTo>
                  <a:lnTo>
                    <a:pt x="84" y="41"/>
                  </a:lnTo>
                  <a:lnTo>
                    <a:pt x="84" y="41"/>
                  </a:lnTo>
                  <a:close/>
                  <a:moveTo>
                    <a:pt x="49" y="23"/>
                  </a:moveTo>
                  <a:lnTo>
                    <a:pt x="44" y="32"/>
                  </a:lnTo>
                  <a:lnTo>
                    <a:pt x="35" y="28"/>
                  </a:lnTo>
                  <a:lnTo>
                    <a:pt x="40" y="19"/>
                  </a:lnTo>
                  <a:lnTo>
                    <a:pt x="49" y="2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" name="Freeform 286"/>
            <p:cNvSpPr>
              <a:spLocks noEditPoints="1"/>
            </p:cNvSpPr>
            <p:nvPr/>
          </p:nvSpPr>
          <p:spPr bwMode="auto">
            <a:xfrm>
              <a:off x="3436356" y="3017767"/>
              <a:ext cx="411411" cy="1300498"/>
            </a:xfrm>
            <a:custGeom>
              <a:avLst/>
              <a:gdLst>
                <a:gd name="T0" fmla="*/ 4 w 149"/>
                <a:gd name="T1" fmla="*/ 14 h 471"/>
                <a:gd name="T2" fmla="*/ 11 w 149"/>
                <a:gd name="T3" fmla="*/ 0 h 471"/>
                <a:gd name="T4" fmla="*/ 13 w 149"/>
                <a:gd name="T5" fmla="*/ 11 h 471"/>
                <a:gd name="T6" fmla="*/ 140 w 149"/>
                <a:gd name="T7" fmla="*/ 471 h 471"/>
                <a:gd name="T8" fmla="*/ 147 w 149"/>
                <a:gd name="T9" fmla="*/ 459 h 471"/>
                <a:gd name="T10" fmla="*/ 149 w 149"/>
                <a:gd name="T11" fmla="*/ 468 h 471"/>
                <a:gd name="T12" fmla="*/ 128 w 149"/>
                <a:gd name="T13" fmla="*/ 433 h 471"/>
                <a:gd name="T14" fmla="*/ 135 w 149"/>
                <a:gd name="T15" fmla="*/ 421 h 471"/>
                <a:gd name="T16" fmla="*/ 139 w 149"/>
                <a:gd name="T17" fmla="*/ 431 h 471"/>
                <a:gd name="T18" fmla="*/ 118 w 149"/>
                <a:gd name="T19" fmla="*/ 395 h 471"/>
                <a:gd name="T20" fmla="*/ 125 w 149"/>
                <a:gd name="T21" fmla="*/ 383 h 471"/>
                <a:gd name="T22" fmla="*/ 127 w 149"/>
                <a:gd name="T23" fmla="*/ 393 h 471"/>
                <a:gd name="T24" fmla="*/ 106 w 149"/>
                <a:gd name="T25" fmla="*/ 357 h 471"/>
                <a:gd name="T26" fmla="*/ 113 w 149"/>
                <a:gd name="T27" fmla="*/ 344 h 471"/>
                <a:gd name="T28" fmla="*/ 115 w 149"/>
                <a:gd name="T29" fmla="*/ 355 h 471"/>
                <a:gd name="T30" fmla="*/ 94 w 149"/>
                <a:gd name="T31" fmla="*/ 319 h 471"/>
                <a:gd name="T32" fmla="*/ 101 w 149"/>
                <a:gd name="T33" fmla="*/ 306 h 471"/>
                <a:gd name="T34" fmla="*/ 105 w 149"/>
                <a:gd name="T35" fmla="*/ 316 h 471"/>
                <a:gd name="T36" fmla="*/ 84 w 149"/>
                <a:gd name="T37" fmla="*/ 280 h 471"/>
                <a:gd name="T38" fmla="*/ 91 w 149"/>
                <a:gd name="T39" fmla="*/ 268 h 471"/>
                <a:gd name="T40" fmla="*/ 93 w 149"/>
                <a:gd name="T41" fmla="*/ 278 h 471"/>
                <a:gd name="T42" fmla="*/ 72 w 149"/>
                <a:gd name="T43" fmla="*/ 242 h 471"/>
                <a:gd name="T44" fmla="*/ 79 w 149"/>
                <a:gd name="T45" fmla="*/ 231 h 471"/>
                <a:gd name="T46" fmla="*/ 81 w 149"/>
                <a:gd name="T47" fmla="*/ 240 h 471"/>
                <a:gd name="T48" fmla="*/ 61 w 149"/>
                <a:gd name="T49" fmla="*/ 204 h 471"/>
                <a:gd name="T50" fmla="*/ 67 w 149"/>
                <a:gd name="T51" fmla="*/ 193 h 471"/>
                <a:gd name="T52" fmla="*/ 70 w 149"/>
                <a:gd name="T53" fmla="*/ 202 h 471"/>
                <a:gd name="T54" fmla="*/ 49 w 149"/>
                <a:gd name="T55" fmla="*/ 166 h 471"/>
                <a:gd name="T56" fmla="*/ 57 w 149"/>
                <a:gd name="T57" fmla="*/ 153 h 471"/>
                <a:gd name="T58" fmla="*/ 59 w 149"/>
                <a:gd name="T59" fmla="*/ 164 h 471"/>
                <a:gd name="T60" fmla="*/ 38 w 149"/>
                <a:gd name="T61" fmla="*/ 129 h 471"/>
                <a:gd name="T62" fmla="*/ 45 w 149"/>
                <a:gd name="T63" fmla="*/ 116 h 471"/>
                <a:gd name="T64" fmla="*/ 47 w 149"/>
                <a:gd name="T65" fmla="*/ 125 h 471"/>
                <a:gd name="T66" fmla="*/ 27 w 149"/>
                <a:gd name="T67" fmla="*/ 89 h 471"/>
                <a:gd name="T68" fmla="*/ 33 w 149"/>
                <a:gd name="T69" fmla="*/ 78 h 471"/>
                <a:gd name="T70" fmla="*/ 36 w 149"/>
                <a:gd name="T71" fmla="*/ 87 h 471"/>
                <a:gd name="T72" fmla="*/ 15 w 149"/>
                <a:gd name="T73" fmla="*/ 51 h 471"/>
                <a:gd name="T74" fmla="*/ 21 w 149"/>
                <a:gd name="T75" fmla="*/ 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" h="471">
                  <a:moveTo>
                    <a:pt x="13" y="11"/>
                  </a:moveTo>
                  <a:lnTo>
                    <a:pt x="4" y="14"/>
                  </a:lnTo>
                  <a:lnTo>
                    <a:pt x="0" y="4"/>
                  </a:lnTo>
                  <a:lnTo>
                    <a:pt x="11" y="0"/>
                  </a:lnTo>
                  <a:lnTo>
                    <a:pt x="13" y="11"/>
                  </a:lnTo>
                  <a:lnTo>
                    <a:pt x="13" y="11"/>
                  </a:lnTo>
                  <a:close/>
                  <a:moveTo>
                    <a:pt x="149" y="468"/>
                  </a:moveTo>
                  <a:lnTo>
                    <a:pt x="140" y="471"/>
                  </a:lnTo>
                  <a:lnTo>
                    <a:pt x="138" y="462"/>
                  </a:lnTo>
                  <a:lnTo>
                    <a:pt x="147" y="459"/>
                  </a:lnTo>
                  <a:lnTo>
                    <a:pt x="149" y="468"/>
                  </a:lnTo>
                  <a:lnTo>
                    <a:pt x="149" y="468"/>
                  </a:lnTo>
                  <a:close/>
                  <a:moveTo>
                    <a:pt x="139" y="431"/>
                  </a:moveTo>
                  <a:lnTo>
                    <a:pt x="128" y="433"/>
                  </a:lnTo>
                  <a:lnTo>
                    <a:pt x="126" y="424"/>
                  </a:lnTo>
                  <a:lnTo>
                    <a:pt x="135" y="421"/>
                  </a:lnTo>
                  <a:lnTo>
                    <a:pt x="139" y="431"/>
                  </a:lnTo>
                  <a:lnTo>
                    <a:pt x="139" y="431"/>
                  </a:lnTo>
                  <a:close/>
                  <a:moveTo>
                    <a:pt x="127" y="393"/>
                  </a:moveTo>
                  <a:lnTo>
                    <a:pt x="118" y="395"/>
                  </a:lnTo>
                  <a:lnTo>
                    <a:pt x="114" y="386"/>
                  </a:lnTo>
                  <a:lnTo>
                    <a:pt x="125" y="383"/>
                  </a:lnTo>
                  <a:lnTo>
                    <a:pt x="127" y="393"/>
                  </a:lnTo>
                  <a:lnTo>
                    <a:pt x="127" y="393"/>
                  </a:lnTo>
                  <a:close/>
                  <a:moveTo>
                    <a:pt x="115" y="355"/>
                  </a:moveTo>
                  <a:lnTo>
                    <a:pt x="106" y="357"/>
                  </a:lnTo>
                  <a:lnTo>
                    <a:pt x="104" y="348"/>
                  </a:lnTo>
                  <a:lnTo>
                    <a:pt x="113" y="344"/>
                  </a:lnTo>
                  <a:lnTo>
                    <a:pt x="115" y="355"/>
                  </a:lnTo>
                  <a:lnTo>
                    <a:pt x="115" y="355"/>
                  </a:lnTo>
                  <a:close/>
                  <a:moveTo>
                    <a:pt x="105" y="316"/>
                  </a:moveTo>
                  <a:lnTo>
                    <a:pt x="94" y="319"/>
                  </a:lnTo>
                  <a:lnTo>
                    <a:pt x="92" y="309"/>
                  </a:lnTo>
                  <a:lnTo>
                    <a:pt x="101" y="306"/>
                  </a:lnTo>
                  <a:lnTo>
                    <a:pt x="105" y="316"/>
                  </a:lnTo>
                  <a:lnTo>
                    <a:pt x="105" y="316"/>
                  </a:lnTo>
                  <a:close/>
                  <a:moveTo>
                    <a:pt x="93" y="278"/>
                  </a:moveTo>
                  <a:lnTo>
                    <a:pt x="84" y="280"/>
                  </a:lnTo>
                  <a:lnTo>
                    <a:pt x="80" y="271"/>
                  </a:lnTo>
                  <a:lnTo>
                    <a:pt x="91" y="268"/>
                  </a:lnTo>
                  <a:lnTo>
                    <a:pt x="93" y="278"/>
                  </a:lnTo>
                  <a:lnTo>
                    <a:pt x="93" y="278"/>
                  </a:lnTo>
                  <a:close/>
                  <a:moveTo>
                    <a:pt x="81" y="240"/>
                  </a:moveTo>
                  <a:lnTo>
                    <a:pt x="72" y="242"/>
                  </a:lnTo>
                  <a:lnTo>
                    <a:pt x="70" y="233"/>
                  </a:lnTo>
                  <a:lnTo>
                    <a:pt x="79" y="231"/>
                  </a:lnTo>
                  <a:lnTo>
                    <a:pt x="81" y="240"/>
                  </a:lnTo>
                  <a:lnTo>
                    <a:pt x="81" y="240"/>
                  </a:lnTo>
                  <a:close/>
                  <a:moveTo>
                    <a:pt x="70" y="202"/>
                  </a:moveTo>
                  <a:lnTo>
                    <a:pt x="61" y="204"/>
                  </a:lnTo>
                  <a:lnTo>
                    <a:pt x="58" y="195"/>
                  </a:lnTo>
                  <a:lnTo>
                    <a:pt x="67" y="193"/>
                  </a:lnTo>
                  <a:lnTo>
                    <a:pt x="70" y="202"/>
                  </a:lnTo>
                  <a:lnTo>
                    <a:pt x="70" y="202"/>
                  </a:lnTo>
                  <a:close/>
                  <a:moveTo>
                    <a:pt x="59" y="164"/>
                  </a:moveTo>
                  <a:lnTo>
                    <a:pt x="49" y="166"/>
                  </a:lnTo>
                  <a:lnTo>
                    <a:pt x="46" y="156"/>
                  </a:lnTo>
                  <a:lnTo>
                    <a:pt x="57" y="153"/>
                  </a:lnTo>
                  <a:lnTo>
                    <a:pt x="59" y="164"/>
                  </a:lnTo>
                  <a:lnTo>
                    <a:pt x="59" y="164"/>
                  </a:lnTo>
                  <a:close/>
                  <a:moveTo>
                    <a:pt x="47" y="125"/>
                  </a:moveTo>
                  <a:lnTo>
                    <a:pt x="38" y="129"/>
                  </a:lnTo>
                  <a:lnTo>
                    <a:pt x="36" y="118"/>
                  </a:lnTo>
                  <a:lnTo>
                    <a:pt x="45" y="116"/>
                  </a:lnTo>
                  <a:lnTo>
                    <a:pt x="47" y="125"/>
                  </a:lnTo>
                  <a:lnTo>
                    <a:pt x="47" y="125"/>
                  </a:lnTo>
                  <a:close/>
                  <a:moveTo>
                    <a:pt x="36" y="87"/>
                  </a:moveTo>
                  <a:lnTo>
                    <a:pt x="27" y="89"/>
                  </a:lnTo>
                  <a:lnTo>
                    <a:pt x="24" y="80"/>
                  </a:lnTo>
                  <a:lnTo>
                    <a:pt x="33" y="78"/>
                  </a:lnTo>
                  <a:lnTo>
                    <a:pt x="36" y="87"/>
                  </a:lnTo>
                  <a:lnTo>
                    <a:pt x="36" y="87"/>
                  </a:lnTo>
                  <a:close/>
                  <a:moveTo>
                    <a:pt x="25" y="49"/>
                  </a:moveTo>
                  <a:lnTo>
                    <a:pt x="15" y="51"/>
                  </a:lnTo>
                  <a:lnTo>
                    <a:pt x="12" y="42"/>
                  </a:lnTo>
                  <a:lnTo>
                    <a:pt x="21" y="40"/>
                  </a:lnTo>
                  <a:lnTo>
                    <a:pt x="25" y="4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7" name="Freeform 287"/>
            <p:cNvSpPr>
              <a:spLocks noEditPoints="1"/>
            </p:cNvSpPr>
            <p:nvPr/>
          </p:nvSpPr>
          <p:spPr bwMode="auto">
            <a:xfrm>
              <a:off x="3245838" y="2363376"/>
              <a:ext cx="220891" cy="665436"/>
            </a:xfrm>
            <a:custGeom>
              <a:avLst/>
              <a:gdLst>
                <a:gd name="T0" fmla="*/ 67 w 80"/>
                <a:gd name="T1" fmla="*/ 231 h 241"/>
                <a:gd name="T2" fmla="*/ 77 w 80"/>
                <a:gd name="T3" fmla="*/ 228 h 241"/>
                <a:gd name="T4" fmla="*/ 80 w 80"/>
                <a:gd name="T5" fmla="*/ 239 h 241"/>
                <a:gd name="T6" fmla="*/ 69 w 80"/>
                <a:gd name="T7" fmla="*/ 241 h 241"/>
                <a:gd name="T8" fmla="*/ 67 w 80"/>
                <a:gd name="T9" fmla="*/ 231 h 241"/>
                <a:gd name="T10" fmla="*/ 67 w 80"/>
                <a:gd name="T11" fmla="*/ 231 h 241"/>
                <a:gd name="T12" fmla="*/ 0 w 80"/>
                <a:gd name="T13" fmla="*/ 2 h 241"/>
                <a:gd name="T14" fmla="*/ 9 w 80"/>
                <a:gd name="T15" fmla="*/ 0 h 241"/>
                <a:gd name="T16" fmla="*/ 13 w 80"/>
                <a:gd name="T17" fmla="*/ 9 h 241"/>
                <a:gd name="T18" fmla="*/ 3 w 80"/>
                <a:gd name="T19" fmla="*/ 11 h 241"/>
                <a:gd name="T20" fmla="*/ 0 w 80"/>
                <a:gd name="T21" fmla="*/ 2 h 241"/>
                <a:gd name="T22" fmla="*/ 0 w 80"/>
                <a:gd name="T23" fmla="*/ 2 h 241"/>
                <a:gd name="T24" fmla="*/ 12 w 80"/>
                <a:gd name="T25" fmla="*/ 40 h 241"/>
                <a:gd name="T26" fmla="*/ 21 w 80"/>
                <a:gd name="T27" fmla="*/ 38 h 241"/>
                <a:gd name="T28" fmla="*/ 24 w 80"/>
                <a:gd name="T29" fmla="*/ 47 h 241"/>
                <a:gd name="T30" fmla="*/ 15 w 80"/>
                <a:gd name="T31" fmla="*/ 49 h 241"/>
                <a:gd name="T32" fmla="*/ 12 w 80"/>
                <a:gd name="T33" fmla="*/ 40 h 241"/>
                <a:gd name="T34" fmla="*/ 12 w 80"/>
                <a:gd name="T35" fmla="*/ 40 h 241"/>
                <a:gd name="T36" fmla="*/ 22 w 80"/>
                <a:gd name="T37" fmla="*/ 78 h 241"/>
                <a:gd name="T38" fmla="*/ 33 w 80"/>
                <a:gd name="T39" fmla="*/ 75 h 241"/>
                <a:gd name="T40" fmla="*/ 35 w 80"/>
                <a:gd name="T41" fmla="*/ 85 h 241"/>
                <a:gd name="T42" fmla="*/ 25 w 80"/>
                <a:gd name="T43" fmla="*/ 88 h 241"/>
                <a:gd name="T44" fmla="*/ 22 w 80"/>
                <a:gd name="T45" fmla="*/ 78 h 241"/>
                <a:gd name="T46" fmla="*/ 22 w 80"/>
                <a:gd name="T47" fmla="*/ 78 h 241"/>
                <a:gd name="T48" fmla="*/ 34 w 80"/>
                <a:gd name="T49" fmla="*/ 117 h 241"/>
                <a:gd name="T50" fmla="*/ 43 w 80"/>
                <a:gd name="T51" fmla="*/ 113 h 241"/>
                <a:gd name="T52" fmla="*/ 46 w 80"/>
                <a:gd name="T53" fmla="*/ 124 h 241"/>
                <a:gd name="T54" fmla="*/ 37 w 80"/>
                <a:gd name="T55" fmla="*/ 126 h 241"/>
                <a:gd name="T56" fmla="*/ 34 w 80"/>
                <a:gd name="T57" fmla="*/ 117 h 241"/>
                <a:gd name="T58" fmla="*/ 34 w 80"/>
                <a:gd name="T59" fmla="*/ 117 h 241"/>
                <a:gd name="T60" fmla="*/ 45 w 80"/>
                <a:gd name="T61" fmla="*/ 155 h 241"/>
                <a:gd name="T62" fmla="*/ 55 w 80"/>
                <a:gd name="T63" fmla="*/ 153 h 241"/>
                <a:gd name="T64" fmla="*/ 58 w 80"/>
                <a:gd name="T65" fmla="*/ 162 h 241"/>
                <a:gd name="T66" fmla="*/ 47 w 80"/>
                <a:gd name="T67" fmla="*/ 164 h 241"/>
                <a:gd name="T68" fmla="*/ 45 w 80"/>
                <a:gd name="T69" fmla="*/ 155 h 241"/>
                <a:gd name="T70" fmla="*/ 45 w 80"/>
                <a:gd name="T71" fmla="*/ 155 h 241"/>
                <a:gd name="T72" fmla="*/ 56 w 80"/>
                <a:gd name="T73" fmla="*/ 193 h 241"/>
                <a:gd name="T74" fmla="*/ 65 w 80"/>
                <a:gd name="T75" fmla="*/ 190 h 241"/>
                <a:gd name="T76" fmla="*/ 68 w 80"/>
                <a:gd name="T77" fmla="*/ 200 h 241"/>
                <a:gd name="T78" fmla="*/ 59 w 80"/>
                <a:gd name="T79" fmla="*/ 202 h 241"/>
                <a:gd name="T80" fmla="*/ 56 w 80"/>
                <a:gd name="T81" fmla="*/ 19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241">
                  <a:moveTo>
                    <a:pt x="67" y="231"/>
                  </a:moveTo>
                  <a:lnTo>
                    <a:pt x="77" y="228"/>
                  </a:lnTo>
                  <a:lnTo>
                    <a:pt x="80" y="239"/>
                  </a:lnTo>
                  <a:lnTo>
                    <a:pt x="69" y="241"/>
                  </a:lnTo>
                  <a:lnTo>
                    <a:pt x="67" y="231"/>
                  </a:lnTo>
                  <a:lnTo>
                    <a:pt x="67" y="231"/>
                  </a:lnTo>
                  <a:close/>
                  <a:moveTo>
                    <a:pt x="0" y="2"/>
                  </a:moveTo>
                  <a:lnTo>
                    <a:pt x="9" y="0"/>
                  </a:lnTo>
                  <a:lnTo>
                    <a:pt x="13" y="9"/>
                  </a:lnTo>
                  <a:lnTo>
                    <a:pt x="3" y="11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2" y="40"/>
                  </a:moveTo>
                  <a:lnTo>
                    <a:pt x="21" y="38"/>
                  </a:lnTo>
                  <a:lnTo>
                    <a:pt x="24" y="47"/>
                  </a:lnTo>
                  <a:lnTo>
                    <a:pt x="15" y="49"/>
                  </a:lnTo>
                  <a:lnTo>
                    <a:pt x="12" y="40"/>
                  </a:lnTo>
                  <a:lnTo>
                    <a:pt x="12" y="40"/>
                  </a:lnTo>
                  <a:close/>
                  <a:moveTo>
                    <a:pt x="22" y="78"/>
                  </a:moveTo>
                  <a:lnTo>
                    <a:pt x="33" y="75"/>
                  </a:lnTo>
                  <a:lnTo>
                    <a:pt x="35" y="85"/>
                  </a:lnTo>
                  <a:lnTo>
                    <a:pt x="25" y="88"/>
                  </a:lnTo>
                  <a:lnTo>
                    <a:pt x="22" y="78"/>
                  </a:lnTo>
                  <a:lnTo>
                    <a:pt x="22" y="78"/>
                  </a:lnTo>
                  <a:close/>
                  <a:moveTo>
                    <a:pt x="34" y="117"/>
                  </a:moveTo>
                  <a:lnTo>
                    <a:pt x="43" y="113"/>
                  </a:lnTo>
                  <a:lnTo>
                    <a:pt x="46" y="124"/>
                  </a:lnTo>
                  <a:lnTo>
                    <a:pt x="37" y="126"/>
                  </a:lnTo>
                  <a:lnTo>
                    <a:pt x="34" y="117"/>
                  </a:lnTo>
                  <a:lnTo>
                    <a:pt x="34" y="117"/>
                  </a:lnTo>
                  <a:close/>
                  <a:moveTo>
                    <a:pt x="45" y="155"/>
                  </a:moveTo>
                  <a:lnTo>
                    <a:pt x="55" y="153"/>
                  </a:lnTo>
                  <a:lnTo>
                    <a:pt x="58" y="162"/>
                  </a:lnTo>
                  <a:lnTo>
                    <a:pt x="47" y="164"/>
                  </a:lnTo>
                  <a:lnTo>
                    <a:pt x="45" y="155"/>
                  </a:lnTo>
                  <a:lnTo>
                    <a:pt x="45" y="155"/>
                  </a:lnTo>
                  <a:close/>
                  <a:moveTo>
                    <a:pt x="56" y="193"/>
                  </a:moveTo>
                  <a:lnTo>
                    <a:pt x="65" y="190"/>
                  </a:lnTo>
                  <a:lnTo>
                    <a:pt x="68" y="200"/>
                  </a:lnTo>
                  <a:lnTo>
                    <a:pt x="59" y="202"/>
                  </a:lnTo>
                  <a:lnTo>
                    <a:pt x="56" y="19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8" name="Freeform 288"/>
            <p:cNvSpPr>
              <a:spLocks noEditPoints="1"/>
            </p:cNvSpPr>
            <p:nvPr/>
          </p:nvSpPr>
          <p:spPr bwMode="auto">
            <a:xfrm>
              <a:off x="3444640" y="2399272"/>
              <a:ext cx="1212141" cy="637824"/>
            </a:xfrm>
            <a:custGeom>
              <a:avLst/>
              <a:gdLst>
                <a:gd name="T0" fmla="*/ 14 w 439"/>
                <a:gd name="T1" fmla="*/ 226 h 231"/>
                <a:gd name="T2" fmla="*/ 0 w 439"/>
                <a:gd name="T3" fmla="*/ 222 h 231"/>
                <a:gd name="T4" fmla="*/ 9 w 439"/>
                <a:gd name="T5" fmla="*/ 218 h 231"/>
                <a:gd name="T6" fmla="*/ 439 w 439"/>
                <a:gd name="T7" fmla="*/ 9 h 231"/>
                <a:gd name="T8" fmla="*/ 426 w 439"/>
                <a:gd name="T9" fmla="*/ 5 h 231"/>
                <a:gd name="T10" fmla="*/ 435 w 439"/>
                <a:gd name="T11" fmla="*/ 0 h 231"/>
                <a:gd name="T12" fmla="*/ 404 w 439"/>
                <a:gd name="T13" fmla="*/ 27 h 231"/>
                <a:gd name="T14" fmla="*/ 391 w 439"/>
                <a:gd name="T15" fmla="*/ 22 h 231"/>
                <a:gd name="T16" fmla="*/ 400 w 439"/>
                <a:gd name="T17" fmla="*/ 18 h 231"/>
                <a:gd name="T18" fmla="*/ 369 w 439"/>
                <a:gd name="T19" fmla="*/ 45 h 231"/>
                <a:gd name="T20" fmla="*/ 355 w 439"/>
                <a:gd name="T21" fmla="*/ 40 h 231"/>
                <a:gd name="T22" fmla="*/ 363 w 439"/>
                <a:gd name="T23" fmla="*/ 36 h 231"/>
                <a:gd name="T24" fmla="*/ 333 w 439"/>
                <a:gd name="T25" fmla="*/ 64 h 231"/>
                <a:gd name="T26" fmla="*/ 320 w 439"/>
                <a:gd name="T27" fmla="*/ 59 h 231"/>
                <a:gd name="T28" fmla="*/ 328 w 439"/>
                <a:gd name="T29" fmla="*/ 55 h 231"/>
                <a:gd name="T30" fmla="*/ 298 w 439"/>
                <a:gd name="T31" fmla="*/ 81 h 231"/>
                <a:gd name="T32" fmla="*/ 284 w 439"/>
                <a:gd name="T33" fmla="*/ 77 h 231"/>
                <a:gd name="T34" fmla="*/ 293 w 439"/>
                <a:gd name="T35" fmla="*/ 73 h 231"/>
                <a:gd name="T36" fmla="*/ 261 w 439"/>
                <a:gd name="T37" fmla="*/ 99 h 231"/>
                <a:gd name="T38" fmla="*/ 248 w 439"/>
                <a:gd name="T39" fmla="*/ 95 h 231"/>
                <a:gd name="T40" fmla="*/ 257 w 439"/>
                <a:gd name="T41" fmla="*/ 91 h 231"/>
                <a:gd name="T42" fmla="*/ 226 w 439"/>
                <a:gd name="T43" fmla="*/ 117 h 231"/>
                <a:gd name="T44" fmla="*/ 213 w 439"/>
                <a:gd name="T45" fmla="*/ 113 h 231"/>
                <a:gd name="T46" fmla="*/ 222 w 439"/>
                <a:gd name="T47" fmla="*/ 108 h 231"/>
                <a:gd name="T48" fmla="*/ 191 w 439"/>
                <a:gd name="T49" fmla="*/ 136 h 231"/>
                <a:gd name="T50" fmla="*/ 178 w 439"/>
                <a:gd name="T51" fmla="*/ 132 h 231"/>
                <a:gd name="T52" fmla="*/ 187 w 439"/>
                <a:gd name="T53" fmla="*/ 126 h 231"/>
                <a:gd name="T54" fmla="*/ 156 w 439"/>
                <a:gd name="T55" fmla="*/ 154 h 231"/>
                <a:gd name="T56" fmla="*/ 142 w 439"/>
                <a:gd name="T57" fmla="*/ 150 h 231"/>
                <a:gd name="T58" fmla="*/ 152 w 439"/>
                <a:gd name="T59" fmla="*/ 145 h 231"/>
                <a:gd name="T60" fmla="*/ 120 w 439"/>
                <a:gd name="T61" fmla="*/ 172 h 231"/>
                <a:gd name="T62" fmla="*/ 107 w 439"/>
                <a:gd name="T63" fmla="*/ 168 h 231"/>
                <a:gd name="T64" fmla="*/ 116 w 439"/>
                <a:gd name="T65" fmla="*/ 163 h 231"/>
                <a:gd name="T66" fmla="*/ 85 w 439"/>
                <a:gd name="T67" fmla="*/ 191 h 231"/>
                <a:gd name="T68" fmla="*/ 72 w 439"/>
                <a:gd name="T69" fmla="*/ 185 h 231"/>
                <a:gd name="T70" fmla="*/ 80 w 439"/>
                <a:gd name="T71" fmla="*/ 181 h 231"/>
                <a:gd name="T72" fmla="*/ 50 w 439"/>
                <a:gd name="T73" fmla="*/ 209 h 231"/>
                <a:gd name="T74" fmla="*/ 35 w 439"/>
                <a:gd name="T75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9" h="231">
                  <a:moveTo>
                    <a:pt x="9" y="218"/>
                  </a:moveTo>
                  <a:lnTo>
                    <a:pt x="14" y="226"/>
                  </a:lnTo>
                  <a:lnTo>
                    <a:pt x="5" y="231"/>
                  </a:lnTo>
                  <a:lnTo>
                    <a:pt x="0" y="222"/>
                  </a:lnTo>
                  <a:lnTo>
                    <a:pt x="9" y="218"/>
                  </a:lnTo>
                  <a:lnTo>
                    <a:pt x="9" y="218"/>
                  </a:lnTo>
                  <a:close/>
                  <a:moveTo>
                    <a:pt x="435" y="0"/>
                  </a:moveTo>
                  <a:lnTo>
                    <a:pt x="439" y="9"/>
                  </a:lnTo>
                  <a:lnTo>
                    <a:pt x="430" y="13"/>
                  </a:lnTo>
                  <a:lnTo>
                    <a:pt x="426" y="5"/>
                  </a:lnTo>
                  <a:lnTo>
                    <a:pt x="435" y="0"/>
                  </a:lnTo>
                  <a:lnTo>
                    <a:pt x="435" y="0"/>
                  </a:lnTo>
                  <a:close/>
                  <a:moveTo>
                    <a:pt x="400" y="18"/>
                  </a:moveTo>
                  <a:lnTo>
                    <a:pt x="404" y="27"/>
                  </a:lnTo>
                  <a:lnTo>
                    <a:pt x="395" y="31"/>
                  </a:lnTo>
                  <a:lnTo>
                    <a:pt x="391" y="22"/>
                  </a:lnTo>
                  <a:lnTo>
                    <a:pt x="400" y="18"/>
                  </a:lnTo>
                  <a:lnTo>
                    <a:pt x="400" y="18"/>
                  </a:lnTo>
                  <a:close/>
                  <a:moveTo>
                    <a:pt x="363" y="36"/>
                  </a:moveTo>
                  <a:lnTo>
                    <a:pt x="369" y="45"/>
                  </a:lnTo>
                  <a:lnTo>
                    <a:pt x="359" y="49"/>
                  </a:lnTo>
                  <a:lnTo>
                    <a:pt x="355" y="40"/>
                  </a:lnTo>
                  <a:lnTo>
                    <a:pt x="363" y="36"/>
                  </a:lnTo>
                  <a:lnTo>
                    <a:pt x="363" y="36"/>
                  </a:lnTo>
                  <a:close/>
                  <a:moveTo>
                    <a:pt x="328" y="55"/>
                  </a:moveTo>
                  <a:lnTo>
                    <a:pt x="333" y="64"/>
                  </a:lnTo>
                  <a:lnTo>
                    <a:pt x="324" y="68"/>
                  </a:lnTo>
                  <a:lnTo>
                    <a:pt x="320" y="59"/>
                  </a:lnTo>
                  <a:lnTo>
                    <a:pt x="328" y="55"/>
                  </a:lnTo>
                  <a:lnTo>
                    <a:pt x="328" y="55"/>
                  </a:lnTo>
                  <a:close/>
                  <a:moveTo>
                    <a:pt x="293" y="73"/>
                  </a:moveTo>
                  <a:lnTo>
                    <a:pt x="298" y="81"/>
                  </a:lnTo>
                  <a:lnTo>
                    <a:pt x="289" y="86"/>
                  </a:lnTo>
                  <a:lnTo>
                    <a:pt x="284" y="77"/>
                  </a:lnTo>
                  <a:lnTo>
                    <a:pt x="293" y="73"/>
                  </a:lnTo>
                  <a:lnTo>
                    <a:pt x="293" y="73"/>
                  </a:lnTo>
                  <a:close/>
                  <a:moveTo>
                    <a:pt x="257" y="91"/>
                  </a:moveTo>
                  <a:lnTo>
                    <a:pt x="261" y="99"/>
                  </a:lnTo>
                  <a:lnTo>
                    <a:pt x="254" y="104"/>
                  </a:lnTo>
                  <a:lnTo>
                    <a:pt x="248" y="95"/>
                  </a:lnTo>
                  <a:lnTo>
                    <a:pt x="257" y="91"/>
                  </a:lnTo>
                  <a:lnTo>
                    <a:pt x="257" y="91"/>
                  </a:lnTo>
                  <a:close/>
                  <a:moveTo>
                    <a:pt x="222" y="108"/>
                  </a:moveTo>
                  <a:lnTo>
                    <a:pt x="226" y="117"/>
                  </a:lnTo>
                  <a:lnTo>
                    <a:pt x="218" y="123"/>
                  </a:lnTo>
                  <a:lnTo>
                    <a:pt x="213" y="113"/>
                  </a:lnTo>
                  <a:lnTo>
                    <a:pt x="222" y="108"/>
                  </a:lnTo>
                  <a:lnTo>
                    <a:pt x="222" y="108"/>
                  </a:lnTo>
                  <a:close/>
                  <a:moveTo>
                    <a:pt x="187" y="126"/>
                  </a:moveTo>
                  <a:lnTo>
                    <a:pt x="191" y="136"/>
                  </a:lnTo>
                  <a:lnTo>
                    <a:pt x="182" y="141"/>
                  </a:lnTo>
                  <a:lnTo>
                    <a:pt x="178" y="132"/>
                  </a:lnTo>
                  <a:lnTo>
                    <a:pt x="187" y="126"/>
                  </a:lnTo>
                  <a:lnTo>
                    <a:pt x="187" y="126"/>
                  </a:lnTo>
                  <a:close/>
                  <a:moveTo>
                    <a:pt x="152" y="145"/>
                  </a:moveTo>
                  <a:lnTo>
                    <a:pt x="156" y="154"/>
                  </a:lnTo>
                  <a:lnTo>
                    <a:pt x="146" y="158"/>
                  </a:lnTo>
                  <a:lnTo>
                    <a:pt x="142" y="150"/>
                  </a:lnTo>
                  <a:lnTo>
                    <a:pt x="152" y="145"/>
                  </a:lnTo>
                  <a:lnTo>
                    <a:pt x="152" y="145"/>
                  </a:lnTo>
                  <a:close/>
                  <a:moveTo>
                    <a:pt x="116" y="163"/>
                  </a:moveTo>
                  <a:lnTo>
                    <a:pt x="120" y="172"/>
                  </a:lnTo>
                  <a:lnTo>
                    <a:pt x="111" y="176"/>
                  </a:lnTo>
                  <a:lnTo>
                    <a:pt x="107" y="168"/>
                  </a:lnTo>
                  <a:lnTo>
                    <a:pt x="116" y="163"/>
                  </a:lnTo>
                  <a:lnTo>
                    <a:pt x="116" y="163"/>
                  </a:lnTo>
                  <a:close/>
                  <a:moveTo>
                    <a:pt x="80" y="181"/>
                  </a:moveTo>
                  <a:lnTo>
                    <a:pt x="85" y="191"/>
                  </a:lnTo>
                  <a:lnTo>
                    <a:pt x="76" y="194"/>
                  </a:lnTo>
                  <a:lnTo>
                    <a:pt x="72" y="185"/>
                  </a:lnTo>
                  <a:lnTo>
                    <a:pt x="80" y="181"/>
                  </a:lnTo>
                  <a:lnTo>
                    <a:pt x="80" y="181"/>
                  </a:lnTo>
                  <a:close/>
                  <a:moveTo>
                    <a:pt x="44" y="200"/>
                  </a:moveTo>
                  <a:lnTo>
                    <a:pt x="50" y="209"/>
                  </a:lnTo>
                  <a:lnTo>
                    <a:pt x="41" y="213"/>
                  </a:lnTo>
                  <a:lnTo>
                    <a:pt x="35" y="204"/>
                  </a:lnTo>
                  <a:lnTo>
                    <a:pt x="44" y="20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9" name="Freeform 289"/>
            <p:cNvSpPr>
              <a:spLocks noEditPoints="1"/>
            </p:cNvSpPr>
            <p:nvPr/>
          </p:nvSpPr>
          <p:spPr bwMode="auto">
            <a:xfrm>
              <a:off x="4601557" y="2520762"/>
              <a:ext cx="218131" cy="1336392"/>
            </a:xfrm>
            <a:custGeom>
              <a:avLst/>
              <a:gdLst>
                <a:gd name="T0" fmla="*/ 12 w 79"/>
                <a:gd name="T1" fmla="*/ 475 h 484"/>
                <a:gd name="T2" fmla="*/ 0 w 79"/>
                <a:gd name="T3" fmla="*/ 482 h 484"/>
                <a:gd name="T4" fmla="*/ 2 w 79"/>
                <a:gd name="T5" fmla="*/ 473 h 484"/>
                <a:gd name="T6" fmla="*/ 79 w 79"/>
                <a:gd name="T7" fmla="*/ 1 h 484"/>
                <a:gd name="T8" fmla="*/ 68 w 79"/>
                <a:gd name="T9" fmla="*/ 9 h 484"/>
                <a:gd name="T10" fmla="*/ 70 w 79"/>
                <a:gd name="T11" fmla="*/ 0 h 484"/>
                <a:gd name="T12" fmla="*/ 74 w 79"/>
                <a:gd name="T13" fmla="*/ 41 h 484"/>
                <a:gd name="T14" fmla="*/ 62 w 79"/>
                <a:gd name="T15" fmla="*/ 48 h 484"/>
                <a:gd name="T16" fmla="*/ 63 w 79"/>
                <a:gd name="T17" fmla="*/ 39 h 484"/>
                <a:gd name="T18" fmla="*/ 68 w 79"/>
                <a:gd name="T19" fmla="*/ 80 h 484"/>
                <a:gd name="T20" fmla="*/ 57 w 79"/>
                <a:gd name="T21" fmla="*/ 88 h 484"/>
                <a:gd name="T22" fmla="*/ 58 w 79"/>
                <a:gd name="T23" fmla="*/ 79 h 484"/>
                <a:gd name="T24" fmla="*/ 62 w 79"/>
                <a:gd name="T25" fmla="*/ 119 h 484"/>
                <a:gd name="T26" fmla="*/ 51 w 79"/>
                <a:gd name="T27" fmla="*/ 128 h 484"/>
                <a:gd name="T28" fmla="*/ 53 w 79"/>
                <a:gd name="T29" fmla="*/ 118 h 484"/>
                <a:gd name="T30" fmla="*/ 57 w 79"/>
                <a:gd name="T31" fmla="*/ 158 h 484"/>
                <a:gd name="T32" fmla="*/ 46 w 79"/>
                <a:gd name="T33" fmla="*/ 167 h 484"/>
                <a:gd name="T34" fmla="*/ 48 w 79"/>
                <a:gd name="T35" fmla="*/ 157 h 484"/>
                <a:gd name="T36" fmla="*/ 51 w 79"/>
                <a:gd name="T37" fmla="*/ 199 h 484"/>
                <a:gd name="T38" fmla="*/ 40 w 79"/>
                <a:gd name="T39" fmla="*/ 207 h 484"/>
                <a:gd name="T40" fmla="*/ 41 w 79"/>
                <a:gd name="T41" fmla="*/ 196 h 484"/>
                <a:gd name="T42" fmla="*/ 46 w 79"/>
                <a:gd name="T43" fmla="*/ 238 h 484"/>
                <a:gd name="T44" fmla="*/ 34 w 79"/>
                <a:gd name="T45" fmla="*/ 246 h 484"/>
                <a:gd name="T46" fmla="*/ 36 w 79"/>
                <a:gd name="T47" fmla="*/ 237 h 484"/>
                <a:gd name="T48" fmla="*/ 40 w 79"/>
                <a:gd name="T49" fmla="*/ 277 h 484"/>
                <a:gd name="T50" fmla="*/ 29 w 79"/>
                <a:gd name="T51" fmla="*/ 285 h 484"/>
                <a:gd name="T52" fmla="*/ 31 w 79"/>
                <a:gd name="T53" fmla="*/ 276 h 484"/>
                <a:gd name="T54" fmla="*/ 34 w 79"/>
                <a:gd name="T55" fmla="*/ 316 h 484"/>
                <a:gd name="T56" fmla="*/ 23 w 79"/>
                <a:gd name="T57" fmla="*/ 326 h 484"/>
                <a:gd name="T58" fmla="*/ 25 w 79"/>
                <a:gd name="T59" fmla="*/ 315 h 484"/>
                <a:gd name="T60" fmla="*/ 29 w 79"/>
                <a:gd name="T61" fmla="*/ 356 h 484"/>
                <a:gd name="T62" fmla="*/ 17 w 79"/>
                <a:gd name="T63" fmla="*/ 365 h 484"/>
                <a:gd name="T64" fmla="*/ 19 w 79"/>
                <a:gd name="T65" fmla="*/ 354 h 484"/>
                <a:gd name="T66" fmla="*/ 24 w 79"/>
                <a:gd name="T67" fmla="*/ 395 h 484"/>
                <a:gd name="T68" fmla="*/ 12 w 79"/>
                <a:gd name="T69" fmla="*/ 404 h 484"/>
                <a:gd name="T70" fmla="*/ 14 w 79"/>
                <a:gd name="T71" fmla="*/ 394 h 484"/>
                <a:gd name="T72" fmla="*/ 17 w 79"/>
                <a:gd name="T73" fmla="*/ 435 h 484"/>
                <a:gd name="T74" fmla="*/ 7 w 79"/>
                <a:gd name="T75" fmla="*/ 4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484">
                  <a:moveTo>
                    <a:pt x="2" y="473"/>
                  </a:moveTo>
                  <a:lnTo>
                    <a:pt x="12" y="475"/>
                  </a:lnTo>
                  <a:lnTo>
                    <a:pt x="11" y="484"/>
                  </a:lnTo>
                  <a:lnTo>
                    <a:pt x="0" y="482"/>
                  </a:lnTo>
                  <a:lnTo>
                    <a:pt x="2" y="473"/>
                  </a:lnTo>
                  <a:lnTo>
                    <a:pt x="2" y="473"/>
                  </a:lnTo>
                  <a:close/>
                  <a:moveTo>
                    <a:pt x="70" y="0"/>
                  </a:moveTo>
                  <a:lnTo>
                    <a:pt x="79" y="1"/>
                  </a:lnTo>
                  <a:lnTo>
                    <a:pt x="78" y="11"/>
                  </a:lnTo>
                  <a:lnTo>
                    <a:pt x="68" y="9"/>
                  </a:lnTo>
                  <a:lnTo>
                    <a:pt x="70" y="0"/>
                  </a:lnTo>
                  <a:lnTo>
                    <a:pt x="70" y="0"/>
                  </a:lnTo>
                  <a:close/>
                  <a:moveTo>
                    <a:pt x="63" y="39"/>
                  </a:moveTo>
                  <a:lnTo>
                    <a:pt x="74" y="41"/>
                  </a:lnTo>
                  <a:lnTo>
                    <a:pt x="72" y="50"/>
                  </a:lnTo>
                  <a:lnTo>
                    <a:pt x="62" y="48"/>
                  </a:lnTo>
                  <a:lnTo>
                    <a:pt x="63" y="39"/>
                  </a:lnTo>
                  <a:lnTo>
                    <a:pt x="63" y="39"/>
                  </a:lnTo>
                  <a:close/>
                  <a:moveTo>
                    <a:pt x="58" y="79"/>
                  </a:moveTo>
                  <a:lnTo>
                    <a:pt x="68" y="80"/>
                  </a:lnTo>
                  <a:lnTo>
                    <a:pt x="67" y="90"/>
                  </a:lnTo>
                  <a:lnTo>
                    <a:pt x="57" y="88"/>
                  </a:lnTo>
                  <a:lnTo>
                    <a:pt x="58" y="79"/>
                  </a:lnTo>
                  <a:lnTo>
                    <a:pt x="58" y="79"/>
                  </a:lnTo>
                  <a:close/>
                  <a:moveTo>
                    <a:pt x="53" y="118"/>
                  </a:moveTo>
                  <a:lnTo>
                    <a:pt x="62" y="119"/>
                  </a:lnTo>
                  <a:lnTo>
                    <a:pt x="61" y="130"/>
                  </a:lnTo>
                  <a:lnTo>
                    <a:pt x="51" y="128"/>
                  </a:lnTo>
                  <a:lnTo>
                    <a:pt x="53" y="118"/>
                  </a:lnTo>
                  <a:lnTo>
                    <a:pt x="53" y="118"/>
                  </a:lnTo>
                  <a:close/>
                  <a:moveTo>
                    <a:pt x="48" y="157"/>
                  </a:moveTo>
                  <a:lnTo>
                    <a:pt x="57" y="158"/>
                  </a:lnTo>
                  <a:lnTo>
                    <a:pt x="55" y="169"/>
                  </a:lnTo>
                  <a:lnTo>
                    <a:pt x="46" y="167"/>
                  </a:lnTo>
                  <a:lnTo>
                    <a:pt x="48" y="157"/>
                  </a:lnTo>
                  <a:lnTo>
                    <a:pt x="48" y="157"/>
                  </a:lnTo>
                  <a:close/>
                  <a:moveTo>
                    <a:pt x="41" y="196"/>
                  </a:moveTo>
                  <a:lnTo>
                    <a:pt x="51" y="199"/>
                  </a:lnTo>
                  <a:lnTo>
                    <a:pt x="50" y="208"/>
                  </a:lnTo>
                  <a:lnTo>
                    <a:pt x="40" y="207"/>
                  </a:lnTo>
                  <a:lnTo>
                    <a:pt x="41" y="196"/>
                  </a:lnTo>
                  <a:lnTo>
                    <a:pt x="41" y="196"/>
                  </a:lnTo>
                  <a:close/>
                  <a:moveTo>
                    <a:pt x="36" y="237"/>
                  </a:moveTo>
                  <a:lnTo>
                    <a:pt x="46" y="238"/>
                  </a:lnTo>
                  <a:lnTo>
                    <a:pt x="45" y="247"/>
                  </a:lnTo>
                  <a:lnTo>
                    <a:pt x="34" y="246"/>
                  </a:lnTo>
                  <a:lnTo>
                    <a:pt x="36" y="237"/>
                  </a:lnTo>
                  <a:lnTo>
                    <a:pt x="36" y="237"/>
                  </a:lnTo>
                  <a:close/>
                  <a:moveTo>
                    <a:pt x="31" y="276"/>
                  </a:moveTo>
                  <a:lnTo>
                    <a:pt x="40" y="277"/>
                  </a:lnTo>
                  <a:lnTo>
                    <a:pt x="38" y="286"/>
                  </a:lnTo>
                  <a:lnTo>
                    <a:pt x="29" y="285"/>
                  </a:lnTo>
                  <a:lnTo>
                    <a:pt x="31" y="276"/>
                  </a:lnTo>
                  <a:lnTo>
                    <a:pt x="31" y="276"/>
                  </a:lnTo>
                  <a:close/>
                  <a:moveTo>
                    <a:pt x="25" y="315"/>
                  </a:moveTo>
                  <a:lnTo>
                    <a:pt x="34" y="316"/>
                  </a:lnTo>
                  <a:lnTo>
                    <a:pt x="33" y="327"/>
                  </a:lnTo>
                  <a:lnTo>
                    <a:pt x="23" y="326"/>
                  </a:lnTo>
                  <a:lnTo>
                    <a:pt x="25" y="315"/>
                  </a:lnTo>
                  <a:lnTo>
                    <a:pt x="25" y="315"/>
                  </a:lnTo>
                  <a:close/>
                  <a:moveTo>
                    <a:pt x="19" y="354"/>
                  </a:moveTo>
                  <a:lnTo>
                    <a:pt x="29" y="356"/>
                  </a:lnTo>
                  <a:lnTo>
                    <a:pt x="28" y="366"/>
                  </a:lnTo>
                  <a:lnTo>
                    <a:pt x="17" y="365"/>
                  </a:lnTo>
                  <a:lnTo>
                    <a:pt x="19" y="354"/>
                  </a:lnTo>
                  <a:lnTo>
                    <a:pt x="19" y="354"/>
                  </a:lnTo>
                  <a:close/>
                  <a:moveTo>
                    <a:pt x="14" y="394"/>
                  </a:moveTo>
                  <a:lnTo>
                    <a:pt x="24" y="395"/>
                  </a:lnTo>
                  <a:lnTo>
                    <a:pt x="21" y="405"/>
                  </a:lnTo>
                  <a:lnTo>
                    <a:pt x="12" y="404"/>
                  </a:lnTo>
                  <a:lnTo>
                    <a:pt x="14" y="394"/>
                  </a:lnTo>
                  <a:lnTo>
                    <a:pt x="14" y="394"/>
                  </a:lnTo>
                  <a:close/>
                  <a:moveTo>
                    <a:pt x="8" y="434"/>
                  </a:moveTo>
                  <a:lnTo>
                    <a:pt x="17" y="435"/>
                  </a:lnTo>
                  <a:lnTo>
                    <a:pt x="16" y="445"/>
                  </a:lnTo>
                  <a:lnTo>
                    <a:pt x="7" y="443"/>
                  </a:lnTo>
                  <a:lnTo>
                    <a:pt x="8" y="43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0" name="Freeform 290"/>
            <p:cNvSpPr>
              <a:spLocks noEditPoints="1"/>
            </p:cNvSpPr>
            <p:nvPr/>
          </p:nvSpPr>
          <p:spPr bwMode="auto">
            <a:xfrm>
              <a:off x="4584990" y="1568168"/>
              <a:ext cx="201564" cy="554990"/>
            </a:xfrm>
            <a:custGeom>
              <a:avLst/>
              <a:gdLst>
                <a:gd name="T0" fmla="*/ 12 w 73"/>
                <a:gd name="T1" fmla="*/ 9 h 201"/>
                <a:gd name="T2" fmla="*/ 3 w 73"/>
                <a:gd name="T3" fmla="*/ 12 h 201"/>
                <a:gd name="T4" fmla="*/ 0 w 73"/>
                <a:gd name="T5" fmla="*/ 3 h 201"/>
                <a:gd name="T6" fmla="*/ 9 w 73"/>
                <a:gd name="T7" fmla="*/ 0 h 201"/>
                <a:gd name="T8" fmla="*/ 12 w 73"/>
                <a:gd name="T9" fmla="*/ 9 h 201"/>
                <a:gd name="T10" fmla="*/ 12 w 73"/>
                <a:gd name="T11" fmla="*/ 9 h 201"/>
                <a:gd name="T12" fmla="*/ 73 w 73"/>
                <a:gd name="T13" fmla="*/ 199 h 201"/>
                <a:gd name="T14" fmla="*/ 64 w 73"/>
                <a:gd name="T15" fmla="*/ 201 h 201"/>
                <a:gd name="T16" fmla="*/ 60 w 73"/>
                <a:gd name="T17" fmla="*/ 192 h 201"/>
                <a:gd name="T18" fmla="*/ 71 w 73"/>
                <a:gd name="T19" fmla="*/ 190 h 201"/>
                <a:gd name="T20" fmla="*/ 73 w 73"/>
                <a:gd name="T21" fmla="*/ 199 h 201"/>
                <a:gd name="T22" fmla="*/ 73 w 73"/>
                <a:gd name="T23" fmla="*/ 199 h 201"/>
                <a:gd name="T24" fmla="*/ 61 w 73"/>
                <a:gd name="T25" fmla="*/ 161 h 201"/>
                <a:gd name="T26" fmla="*/ 51 w 73"/>
                <a:gd name="T27" fmla="*/ 163 h 201"/>
                <a:gd name="T28" fmla="*/ 48 w 73"/>
                <a:gd name="T29" fmla="*/ 154 h 201"/>
                <a:gd name="T30" fmla="*/ 57 w 73"/>
                <a:gd name="T31" fmla="*/ 152 h 201"/>
                <a:gd name="T32" fmla="*/ 61 w 73"/>
                <a:gd name="T33" fmla="*/ 161 h 201"/>
                <a:gd name="T34" fmla="*/ 61 w 73"/>
                <a:gd name="T35" fmla="*/ 161 h 201"/>
                <a:gd name="T36" fmla="*/ 48 w 73"/>
                <a:gd name="T37" fmla="*/ 123 h 201"/>
                <a:gd name="T38" fmla="*/ 39 w 73"/>
                <a:gd name="T39" fmla="*/ 126 h 201"/>
                <a:gd name="T40" fmla="*/ 37 w 73"/>
                <a:gd name="T41" fmla="*/ 116 h 201"/>
                <a:gd name="T42" fmla="*/ 46 w 73"/>
                <a:gd name="T43" fmla="*/ 114 h 201"/>
                <a:gd name="T44" fmla="*/ 48 w 73"/>
                <a:gd name="T45" fmla="*/ 123 h 201"/>
                <a:gd name="T46" fmla="*/ 48 w 73"/>
                <a:gd name="T47" fmla="*/ 123 h 201"/>
                <a:gd name="T48" fmla="*/ 37 w 73"/>
                <a:gd name="T49" fmla="*/ 85 h 201"/>
                <a:gd name="T50" fmla="*/ 27 w 73"/>
                <a:gd name="T51" fmla="*/ 88 h 201"/>
                <a:gd name="T52" fmla="*/ 23 w 73"/>
                <a:gd name="T53" fmla="*/ 78 h 201"/>
                <a:gd name="T54" fmla="*/ 34 w 73"/>
                <a:gd name="T55" fmla="*/ 76 h 201"/>
                <a:gd name="T56" fmla="*/ 37 w 73"/>
                <a:gd name="T57" fmla="*/ 85 h 201"/>
                <a:gd name="T58" fmla="*/ 37 w 73"/>
                <a:gd name="T59" fmla="*/ 85 h 201"/>
                <a:gd name="T60" fmla="*/ 25 w 73"/>
                <a:gd name="T61" fmla="*/ 47 h 201"/>
                <a:gd name="T62" fmla="*/ 14 w 73"/>
                <a:gd name="T63" fmla="*/ 50 h 201"/>
                <a:gd name="T64" fmla="*/ 12 w 73"/>
                <a:gd name="T65" fmla="*/ 41 h 201"/>
                <a:gd name="T66" fmla="*/ 21 w 73"/>
                <a:gd name="T67" fmla="*/ 38 h 201"/>
                <a:gd name="T68" fmla="*/ 25 w 73"/>
                <a:gd name="T69" fmla="*/ 4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201">
                  <a:moveTo>
                    <a:pt x="12" y="9"/>
                  </a:moveTo>
                  <a:lnTo>
                    <a:pt x="3" y="12"/>
                  </a:lnTo>
                  <a:lnTo>
                    <a:pt x="0" y="3"/>
                  </a:lnTo>
                  <a:lnTo>
                    <a:pt x="9" y="0"/>
                  </a:lnTo>
                  <a:lnTo>
                    <a:pt x="12" y="9"/>
                  </a:lnTo>
                  <a:lnTo>
                    <a:pt x="12" y="9"/>
                  </a:lnTo>
                  <a:close/>
                  <a:moveTo>
                    <a:pt x="73" y="199"/>
                  </a:moveTo>
                  <a:lnTo>
                    <a:pt x="64" y="201"/>
                  </a:lnTo>
                  <a:lnTo>
                    <a:pt x="60" y="192"/>
                  </a:lnTo>
                  <a:lnTo>
                    <a:pt x="71" y="190"/>
                  </a:lnTo>
                  <a:lnTo>
                    <a:pt x="73" y="199"/>
                  </a:lnTo>
                  <a:lnTo>
                    <a:pt x="73" y="199"/>
                  </a:lnTo>
                  <a:close/>
                  <a:moveTo>
                    <a:pt x="61" y="161"/>
                  </a:moveTo>
                  <a:lnTo>
                    <a:pt x="51" y="163"/>
                  </a:lnTo>
                  <a:lnTo>
                    <a:pt x="48" y="154"/>
                  </a:lnTo>
                  <a:lnTo>
                    <a:pt x="57" y="152"/>
                  </a:lnTo>
                  <a:lnTo>
                    <a:pt x="61" y="161"/>
                  </a:lnTo>
                  <a:lnTo>
                    <a:pt x="61" y="161"/>
                  </a:lnTo>
                  <a:close/>
                  <a:moveTo>
                    <a:pt x="48" y="123"/>
                  </a:moveTo>
                  <a:lnTo>
                    <a:pt x="39" y="126"/>
                  </a:lnTo>
                  <a:lnTo>
                    <a:pt x="37" y="116"/>
                  </a:lnTo>
                  <a:lnTo>
                    <a:pt x="46" y="114"/>
                  </a:lnTo>
                  <a:lnTo>
                    <a:pt x="48" y="123"/>
                  </a:lnTo>
                  <a:lnTo>
                    <a:pt x="48" y="123"/>
                  </a:lnTo>
                  <a:close/>
                  <a:moveTo>
                    <a:pt x="37" y="85"/>
                  </a:moveTo>
                  <a:lnTo>
                    <a:pt x="27" y="88"/>
                  </a:lnTo>
                  <a:lnTo>
                    <a:pt x="23" y="78"/>
                  </a:lnTo>
                  <a:lnTo>
                    <a:pt x="34" y="76"/>
                  </a:lnTo>
                  <a:lnTo>
                    <a:pt x="37" y="85"/>
                  </a:lnTo>
                  <a:lnTo>
                    <a:pt x="37" y="85"/>
                  </a:lnTo>
                  <a:close/>
                  <a:moveTo>
                    <a:pt x="25" y="47"/>
                  </a:moveTo>
                  <a:lnTo>
                    <a:pt x="14" y="50"/>
                  </a:lnTo>
                  <a:lnTo>
                    <a:pt x="12" y="41"/>
                  </a:lnTo>
                  <a:lnTo>
                    <a:pt x="21" y="38"/>
                  </a:lnTo>
                  <a:lnTo>
                    <a:pt x="25" y="4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1" name="Freeform 291"/>
            <p:cNvSpPr>
              <a:spLocks noEditPoints="1"/>
            </p:cNvSpPr>
            <p:nvPr/>
          </p:nvSpPr>
          <p:spPr bwMode="auto">
            <a:xfrm>
              <a:off x="2660476" y="3015005"/>
              <a:ext cx="803493" cy="670958"/>
            </a:xfrm>
            <a:custGeom>
              <a:avLst/>
              <a:gdLst>
                <a:gd name="T0" fmla="*/ 283 w 291"/>
                <a:gd name="T1" fmla="*/ 13 h 243"/>
                <a:gd name="T2" fmla="*/ 276 w 291"/>
                <a:gd name="T3" fmla="*/ 7 h 243"/>
                <a:gd name="T4" fmla="*/ 284 w 291"/>
                <a:gd name="T5" fmla="*/ 0 h 243"/>
                <a:gd name="T6" fmla="*/ 291 w 291"/>
                <a:gd name="T7" fmla="*/ 8 h 243"/>
                <a:gd name="T8" fmla="*/ 283 w 291"/>
                <a:gd name="T9" fmla="*/ 13 h 243"/>
                <a:gd name="T10" fmla="*/ 283 w 291"/>
                <a:gd name="T11" fmla="*/ 13 h 243"/>
                <a:gd name="T12" fmla="*/ 7 w 291"/>
                <a:gd name="T13" fmla="*/ 243 h 243"/>
                <a:gd name="T14" fmla="*/ 0 w 291"/>
                <a:gd name="T15" fmla="*/ 235 h 243"/>
                <a:gd name="T16" fmla="*/ 8 w 291"/>
                <a:gd name="T17" fmla="*/ 229 h 243"/>
                <a:gd name="T18" fmla="*/ 15 w 291"/>
                <a:gd name="T19" fmla="*/ 237 h 243"/>
                <a:gd name="T20" fmla="*/ 7 w 291"/>
                <a:gd name="T21" fmla="*/ 243 h 243"/>
                <a:gd name="T22" fmla="*/ 7 w 291"/>
                <a:gd name="T23" fmla="*/ 243 h 243"/>
                <a:gd name="T24" fmla="*/ 37 w 291"/>
                <a:gd name="T25" fmla="*/ 217 h 243"/>
                <a:gd name="T26" fmla="*/ 30 w 291"/>
                <a:gd name="T27" fmla="*/ 209 h 243"/>
                <a:gd name="T28" fmla="*/ 38 w 291"/>
                <a:gd name="T29" fmla="*/ 204 h 243"/>
                <a:gd name="T30" fmla="*/ 45 w 291"/>
                <a:gd name="T31" fmla="*/ 211 h 243"/>
                <a:gd name="T32" fmla="*/ 37 w 291"/>
                <a:gd name="T33" fmla="*/ 217 h 243"/>
                <a:gd name="T34" fmla="*/ 37 w 291"/>
                <a:gd name="T35" fmla="*/ 217 h 243"/>
                <a:gd name="T36" fmla="*/ 68 w 291"/>
                <a:gd name="T37" fmla="*/ 192 h 243"/>
                <a:gd name="T38" fmla="*/ 62 w 291"/>
                <a:gd name="T39" fmla="*/ 184 h 243"/>
                <a:gd name="T40" fmla="*/ 70 w 291"/>
                <a:gd name="T41" fmla="*/ 178 h 243"/>
                <a:gd name="T42" fmla="*/ 75 w 291"/>
                <a:gd name="T43" fmla="*/ 186 h 243"/>
                <a:gd name="T44" fmla="*/ 68 w 291"/>
                <a:gd name="T45" fmla="*/ 192 h 243"/>
                <a:gd name="T46" fmla="*/ 68 w 291"/>
                <a:gd name="T47" fmla="*/ 192 h 243"/>
                <a:gd name="T48" fmla="*/ 98 w 291"/>
                <a:gd name="T49" fmla="*/ 166 h 243"/>
                <a:gd name="T50" fmla="*/ 92 w 291"/>
                <a:gd name="T51" fmla="*/ 158 h 243"/>
                <a:gd name="T52" fmla="*/ 100 w 291"/>
                <a:gd name="T53" fmla="*/ 153 h 243"/>
                <a:gd name="T54" fmla="*/ 106 w 291"/>
                <a:gd name="T55" fmla="*/ 160 h 243"/>
                <a:gd name="T56" fmla="*/ 98 w 291"/>
                <a:gd name="T57" fmla="*/ 166 h 243"/>
                <a:gd name="T58" fmla="*/ 98 w 291"/>
                <a:gd name="T59" fmla="*/ 166 h 243"/>
                <a:gd name="T60" fmla="*/ 129 w 291"/>
                <a:gd name="T61" fmla="*/ 141 h 243"/>
                <a:gd name="T62" fmla="*/ 123 w 291"/>
                <a:gd name="T63" fmla="*/ 134 h 243"/>
                <a:gd name="T64" fmla="*/ 130 w 291"/>
                <a:gd name="T65" fmla="*/ 127 h 243"/>
                <a:gd name="T66" fmla="*/ 136 w 291"/>
                <a:gd name="T67" fmla="*/ 135 h 243"/>
                <a:gd name="T68" fmla="*/ 129 w 291"/>
                <a:gd name="T69" fmla="*/ 141 h 243"/>
                <a:gd name="T70" fmla="*/ 129 w 291"/>
                <a:gd name="T71" fmla="*/ 141 h 243"/>
                <a:gd name="T72" fmla="*/ 160 w 291"/>
                <a:gd name="T73" fmla="*/ 115 h 243"/>
                <a:gd name="T74" fmla="*/ 153 w 291"/>
                <a:gd name="T75" fmla="*/ 107 h 243"/>
                <a:gd name="T76" fmla="*/ 161 w 291"/>
                <a:gd name="T77" fmla="*/ 102 h 243"/>
                <a:gd name="T78" fmla="*/ 168 w 291"/>
                <a:gd name="T79" fmla="*/ 109 h 243"/>
                <a:gd name="T80" fmla="*/ 160 w 291"/>
                <a:gd name="T81" fmla="*/ 115 h 243"/>
                <a:gd name="T82" fmla="*/ 160 w 291"/>
                <a:gd name="T83" fmla="*/ 115 h 243"/>
                <a:gd name="T84" fmla="*/ 190 w 291"/>
                <a:gd name="T85" fmla="*/ 90 h 243"/>
                <a:gd name="T86" fmla="*/ 183 w 291"/>
                <a:gd name="T87" fmla="*/ 83 h 243"/>
                <a:gd name="T88" fmla="*/ 191 w 291"/>
                <a:gd name="T89" fmla="*/ 76 h 243"/>
                <a:gd name="T90" fmla="*/ 198 w 291"/>
                <a:gd name="T91" fmla="*/ 84 h 243"/>
                <a:gd name="T92" fmla="*/ 190 w 291"/>
                <a:gd name="T93" fmla="*/ 90 h 243"/>
                <a:gd name="T94" fmla="*/ 190 w 291"/>
                <a:gd name="T95" fmla="*/ 90 h 243"/>
                <a:gd name="T96" fmla="*/ 221 w 291"/>
                <a:gd name="T97" fmla="*/ 64 h 243"/>
                <a:gd name="T98" fmla="*/ 215 w 291"/>
                <a:gd name="T99" fmla="*/ 56 h 243"/>
                <a:gd name="T100" fmla="*/ 223 w 291"/>
                <a:gd name="T101" fmla="*/ 51 h 243"/>
                <a:gd name="T102" fmla="*/ 229 w 291"/>
                <a:gd name="T103" fmla="*/ 58 h 243"/>
                <a:gd name="T104" fmla="*/ 221 w 291"/>
                <a:gd name="T105" fmla="*/ 64 h 243"/>
                <a:gd name="T106" fmla="*/ 221 w 291"/>
                <a:gd name="T107" fmla="*/ 64 h 243"/>
                <a:gd name="T108" fmla="*/ 251 w 291"/>
                <a:gd name="T109" fmla="*/ 39 h 243"/>
                <a:gd name="T110" fmla="*/ 245 w 291"/>
                <a:gd name="T111" fmla="*/ 32 h 243"/>
                <a:gd name="T112" fmla="*/ 253 w 291"/>
                <a:gd name="T113" fmla="*/ 25 h 243"/>
                <a:gd name="T114" fmla="*/ 259 w 291"/>
                <a:gd name="T115" fmla="*/ 33 h 243"/>
                <a:gd name="T116" fmla="*/ 251 w 291"/>
                <a:gd name="T117" fmla="*/ 3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1" h="243">
                  <a:moveTo>
                    <a:pt x="283" y="13"/>
                  </a:moveTo>
                  <a:lnTo>
                    <a:pt x="276" y="7"/>
                  </a:lnTo>
                  <a:lnTo>
                    <a:pt x="284" y="0"/>
                  </a:lnTo>
                  <a:lnTo>
                    <a:pt x="291" y="8"/>
                  </a:lnTo>
                  <a:lnTo>
                    <a:pt x="283" y="13"/>
                  </a:lnTo>
                  <a:lnTo>
                    <a:pt x="283" y="13"/>
                  </a:lnTo>
                  <a:close/>
                  <a:moveTo>
                    <a:pt x="7" y="243"/>
                  </a:moveTo>
                  <a:lnTo>
                    <a:pt x="0" y="235"/>
                  </a:lnTo>
                  <a:lnTo>
                    <a:pt x="8" y="229"/>
                  </a:lnTo>
                  <a:lnTo>
                    <a:pt x="15" y="237"/>
                  </a:lnTo>
                  <a:lnTo>
                    <a:pt x="7" y="243"/>
                  </a:lnTo>
                  <a:lnTo>
                    <a:pt x="7" y="243"/>
                  </a:lnTo>
                  <a:close/>
                  <a:moveTo>
                    <a:pt x="37" y="217"/>
                  </a:moveTo>
                  <a:lnTo>
                    <a:pt x="30" y="209"/>
                  </a:lnTo>
                  <a:lnTo>
                    <a:pt x="38" y="204"/>
                  </a:lnTo>
                  <a:lnTo>
                    <a:pt x="45" y="211"/>
                  </a:lnTo>
                  <a:lnTo>
                    <a:pt x="37" y="217"/>
                  </a:lnTo>
                  <a:lnTo>
                    <a:pt x="37" y="217"/>
                  </a:lnTo>
                  <a:close/>
                  <a:moveTo>
                    <a:pt x="68" y="192"/>
                  </a:moveTo>
                  <a:lnTo>
                    <a:pt x="62" y="184"/>
                  </a:lnTo>
                  <a:lnTo>
                    <a:pt x="70" y="178"/>
                  </a:lnTo>
                  <a:lnTo>
                    <a:pt x="75" y="186"/>
                  </a:lnTo>
                  <a:lnTo>
                    <a:pt x="68" y="192"/>
                  </a:lnTo>
                  <a:lnTo>
                    <a:pt x="68" y="192"/>
                  </a:lnTo>
                  <a:close/>
                  <a:moveTo>
                    <a:pt x="98" y="166"/>
                  </a:moveTo>
                  <a:lnTo>
                    <a:pt x="92" y="158"/>
                  </a:lnTo>
                  <a:lnTo>
                    <a:pt x="100" y="153"/>
                  </a:lnTo>
                  <a:lnTo>
                    <a:pt x="106" y="160"/>
                  </a:lnTo>
                  <a:lnTo>
                    <a:pt x="98" y="166"/>
                  </a:lnTo>
                  <a:lnTo>
                    <a:pt x="98" y="166"/>
                  </a:lnTo>
                  <a:close/>
                  <a:moveTo>
                    <a:pt x="129" y="141"/>
                  </a:moveTo>
                  <a:lnTo>
                    <a:pt x="123" y="134"/>
                  </a:lnTo>
                  <a:lnTo>
                    <a:pt x="130" y="127"/>
                  </a:lnTo>
                  <a:lnTo>
                    <a:pt x="136" y="135"/>
                  </a:lnTo>
                  <a:lnTo>
                    <a:pt x="129" y="141"/>
                  </a:lnTo>
                  <a:lnTo>
                    <a:pt x="129" y="141"/>
                  </a:lnTo>
                  <a:close/>
                  <a:moveTo>
                    <a:pt x="160" y="115"/>
                  </a:moveTo>
                  <a:lnTo>
                    <a:pt x="153" y="107"/>
                  </a:lnTo>
                  <a:lnTo>
                    <a:pt x="161" y="102"/>
                  </a:lnTo>
                  <a:lnTo>
                    <a:pt x="168" y="109"/>
                  </a:lnTo>
                  <a:lnTo>
                    <a:pt x="160" y="115"/>
                  </a:lnTo>
                  <a:lnTo>
                    <a:pt x="160" y="115"/>
                  </a:lnTo>
                  <a:close/>
                  <a:moveTo>
                    <a:pt x="190" y="90"/>
                  </a:moveTo>
                  <a:lnTo>
                    <a:pt x="183" y="83"/>
                  </a:lnTo>
                  <a:lnTo>
                    <a:pt x="191" y="76"/>
                  </a:lnTo>
                  <a:lnTo>
                    <a:pt x="198" y="84"/>
                  </a:lnTo>
                  <a:lnTo>
                    <a:pt x="190" y="90"/>
                  </a:lnTo>
                  <a:lnTo>
                    <a:pt x="190" y="90"/>
                  </a:lnTo>
                  <a:close/>
                  <a:moveTo>
                    <a:pt x="221" y="64"/>
                  </a:moveTo>
                  <a:lnTo>
                    <a:pt x="215" y="56"/>
                  </a:lnTo>
                  <a:lnTo>
                    <a:pt x="223" y="51"/>
                  </a:lnTo>
                  <a:lnTo>
                    <a:pt x="229" y="58"/>
                  </a:lnTo>
                  <a:lnTo>
                    <a:pt x="221" y="64"/>
                  </a:lnTo>
                  <a:lnTo>
                    <a:pt x="221" y="64"/>
                  </a:lnTo>
                  <a:close/>
                  <a:moveTo>
                    <a:pt x="251" y="39"/>
                  </a:moveTo>
                  <a:lnTo>
                    <a:pt x="245" y="32"/>
                  </a:lnTo>
                  <a:lnTo>
                    <a:pt x="253" y="25"/>
                  </a:lnTo>
                  <a:lnTo>
                    <a:pt x="259" y="33"/>
                  </a:lnTo>
                  <a:lnTo>
                    <a:pt x="251" y="3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2" name="Freeform 292"/>
            <p:cNvSpPr>
              <a:spLocks noEditPoints="1"/>
            </p:cNvSpPr>
            <p:nvPr/>
          </p:nvSpPr>
          <p:spPr bwMode="auto">
            <a:xfrm>
              <a:off x="7580828" y="3674919"/>
              <a:ext cx="1049233" cy="463872"/>
            </a:xfrm>
            <a:custGeom>
              <a:avLst/>
              <a:gdLst>
                <a:gd name="T0" fmla="*/ 9 w 380"/>
                <a:gd name="T1" fmla="*/ 13 h 168"/>
                <a:gd name="T2" fmla="*/ 3 w 380"/>
                <a:gd name="T3" fmla="*/ 0 h 168"/>
                <a:gd name="T4" fmla="*/ 13 w 380"/>
                <a:gd name="T5" fmla="*/ 4 h 168"/>
                <a:gd name="T6" fmla="*/ 376 w 380"/>
                <a:gd name="T7" fmla="*/ 168 h 168"/>
                <a:gd name="T8" fmla="*/ 371 w 380"/>
                <a:gd name="T9" fmla="*/ 155 h 168"/>
                <a:gd name="T10" fmla="*/ 380 w 380"/>
                <a:gd name="T11" fmla="*/ 159 h 168"/>
                <a:gd name="T12" fmla="*/ 339 w 380"/>
                <a:gd name="T13" fmla="*/ 152 h 168"/>
                <a:gd name="T14" fmla="*/ 334 w 380"/>
                <a:gd name="T15" fmla="*/ 139 h 168"/>
                <a:gd name="T16" fmla="*/ 343 w 380"/>
                <a:gd name="T17" fmla="*/ 143 h 168"/>
                <a:gd name="T18" fmla="*/ 303 w 380"/>
                <a:gd name="T19" fmla="*/ 136 h 168"/>
                <a:gd name="T20" fmla="*/ 298 w 380"/>
                <a:gd name="T21" fmla="*/ 123 h 168"/>
                <a:gd name="T22" fmla="*/ 307 w 380"/>
                <a:gd name="T23" fmla="*/ 127 h 168"/>
                <a:gd name="T24" fmla="*/ 266 w 380"/>
                <a:gd name="T25" fmla="*/ 121 h 168"/>
                <a:gd name="T26" fmla="*/ 261 w 380"/>
                <a:gd name="T27" fmla="*/ 108 h 168"/>
                <a:gd name="T28" fmla="*/ 270 w 380"/>
                <a:gd name="T29" fmla="*/ 111 h 168"/>
                <a:gd name="T30" fmla="*/ 230 w 380"/>
                <a:gd name="T31" fmla="*/ 106 h 168"/>
                <a:gd name="T32" fmla="*/ 224 w 380"/>
                <a:gd name="T33" fmla="*/ 93 h 168"/>
                <a:gd name="T34" fmla="*/ 233 w 380"/>
                <a:gd name="T35" fmla="*/ 97 h 168"/>
                <a:gd name="T36" fmla="*/ 193 w 380"/>
                <a:gd name="T37" fmla="*/ 91 h 168"/>
                <a:gd name="T38" fmla="*/ 188 w 380"/>
                <a:gd name="T39" fmla="*/ 78 h 168"/>
                <a:gd name="T40" fmla="*/ 197 w 380"/>
                <a:gd name="T41" fmla="*/ 81 h 168"/>
                <a:gd name="T42" fmla="*/ 156 w 380"/>
                <a:gd name="T43" fmla="*/ 75 h 168"/>
                <a:gd name="T44" fmla="*/ 151 w 380"/>
                <a:gd name="T45" fmla="*/ 62 h 168"/>
                <a:gd name="T46" fmla="*/ 160 w 380"/>
                <a:gd name="T47" fmla="*/ 66 h 168"/>
                <a:gd name="T48" fmla="*/ 120 w 380"/>
                <a:gd name="T49" fmla="*/ 59 h 168"/>
                <a:gd name="T50" fmla="*/ 115 w 380"/>
                <a:gd name="T51" fmla="*/ 46 h 168"/>
                <a:gd name="T52" fmla="*/ 124 w 380"/>
                <a:gd name="T53" fmla="*/ 50 h 168"/>
                <a:gd name="T54" fmla="*/ 82 w 380"/>
                <a:gd name="T55" fmla="*/ 44 h 168"/>
                <a:gd name="T56" fmla="*/ 77 w 380"/>
                <a:gd name="T57" fmla="*/ 30 h 168"/>
                <a:gd name="T58" fmla="*/ 86 w 380"/>
                <a:gd name="T59" fmla="*/ 34 h 168"/>
                <a:gd name="T60" fmla="*/ 45 w 380"/>
                <a:gd name="T61" fmla="*/ 29 h 168"/>
                <a:gd name="T62" fmla="*/ 40 w 380"/>
                <a:gd name="T63" fmla="*/ 1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0" h="168">
                  <a:moveTo>
                    <a:pt x="13" y="4"/>
                  </a:moveTo>
                  <a:lnTo>
                    <a:pt x="9" y="13"/>
                  </a:lnTo>
                  <a:lnTo>
                    <a:pt x="0" y="10"/>
                  </a:lnTo>
                  <a:lnTo>
                    <a:pt x="3" y="0"/>
                  </a:lnTo>
                  <a:lnTo>
                    <a:pt x="13" y="4"/>
                  </a:lnTo>
                  <a:lnTo>
                    <a:pt x="13" y="4"/>
                  </a:lnTo>
                  <a:close/>
                  <a:moveTo>
                    <a:pt x="380" y="159"/>
                  </a:moveTo>
                  <a:lnTo>
                    <a:pt x="376" y="168"/>
                  </a:lnTo>
                  <a:lnTo>
                    <a:pt x="367" y="164"/>
                  </a:lnTo>
                  <a:lnTo>
                    <a:pt x="371" y="155"/>
                  </a:lnTo>
                  <a:lnTo>
                    <a:pt x="380" y="159"/>
                  </a:lnTo>
                  <a:lnTo>
                    <a:pt x="380" y="159"/>
                  </a:lnTo>
                  <a:close/>
                  <a:moveTo>
                    <a:pt x="343" y="143"/>
                  </a:moveTo>
                  <a:lnTo>
                    <a:pt x="339" y="152"/>
                  </a:lnTo>
                  <a:lnTo>
                    <a:pt x="330" y="148"/>
                  </a:lnTo>
                  <a:lnTo>
                    <a:pt x="334" y="139"/>
                  </a:lnTo>
                  <a:lnTo>
                    <a:pt x="343" y="143"/>
                  </a:lnTo>
                  <a:lnTo>
                    <a:pt x="343" y="143"/>
                  </a:lnTo>
                  <a:close/>
                  <a:moveTo>
                    <a:pt x="307" y="127"/>
                  </a:moveTo>
                  <a:lnTo>
                    <a:pt x="303" y="136"/>
                  </a:lnTo>
                  <a:lnTo>
                    <a:pt x="294" y="132"/>
                  </a:lnTo>
                  <a:lnTo>
                    <a:pt x="298" y="123"/>
                  </a:lnTo>
                  <a:lnTo>
                    <a:pt x="307" y="127"/>
                  </a:lnTo>
                  <a:lnTo>
                    <a:pt x="307" y="127"/>
                  </a:lnTo>
                  <a:close/>
                  <a:moveTo>
                    <a:pt x="270" y="111"/>
                  </a:moveTo>
                  <a:lnTo>
                    <a:pt x="266" y="121"/>
                  </a:lnTo>
                  <a:lnTo>
                    <a:pt x="257" y="118"/>
                  </a:lnTo>
                  <a:lnTo>
                    <a:pt x="261" y="108"/>
                  </a:lnTo>
                  <a:lnTo>
                    <a:pt x="270" y="111"/>
                  </a:lnTo>
                  <a:lnTo>
                    <a:pt x="270" y="111"/>
                  </a:lnTo>
                  <a:close/>
                  <a:moveTo>
                    <a:pt x="233" y="97"/>
                  </a:moveTo>
                  <a:lnTo>
                    <a:pt x="230" y="106"/>
                  </a:lnTo>
                  <a:lnTo>
                    <a:pt x="220" y="102"/>
                  </a:lnTo>
                  <a:lnTo>
                    <a:pt x="224" y="93"/>
                  </a:lnTo>
                  <a:lnTo>
                    <a:pt x="233" y="97"/>
                  </a:lnTo>
                  <a:lnTo>
                    <a:pt x="233" y="97"/>
                  </a:lnTo>
                  <a:close/>
                  <a:moveTo>
                    <a:pt x="197" y="81"/>
                  </a:moveTo>
                  <a:lnTo>
                    <a:pt x="193" y="91"/>
                  </a:lnTo>
                  <a:lnTo>
                    <a:pt x="184" y="87"/>
                  </a:lnTo>
                  <a:lnTo>
                    <a:pt x="188" y="78"/>
                  </a:lnTo>
                  <a:lnTo>
                    <a:pt x="197" y="81"/>
                  </a:lnTo>
                  <a:lnTo>
                    <a:pt x="197" y="81"/>
                  </a:lnTo>
                  <a:close/>
                  <a:moveTo>
                    <a:pt x="160" y="66"/>
                  </a:moveTo>
                  <a:lnTo>
                    <a:pt x="156" y="75"/>
                  </a:lnTo>
                  <a:lnTo>
                    <a:pt x="147" y="71"/>
                  </a:lnTo>
                  <a:lnTo>
                    <a:pt x="151" y="62"/>
                  </a:lnTo>
                  <a:lnTo>
                    <a:pt x="160" y="66"/>
                  </a:lnTo>
                  <a:lnTo>
                    <a:pt x="160" y="66"/>
                  </a:lnTo>
                  <a:close/>
                  <a:moveTo>
                    <a:pt x="124" y="50"/>
                  </a:moveTo>
                  <a:lnTo>
                    <a:pt x="120" y="59"/>
                  </a:lnTo>
                  <a:lnTo>
                    <a:pt x="111" y="55"/>
                  </a:lnTo>
                  <a:lnTo>
                    <a:pt x="115" y="46"/>
                  </a:lnTo>
                  <a:lnTo>
                    <a:pt x="124" y="50"/>
                  </a:lnTo>
                  <a:lnTo>
                    <a:pt x="124" y="50"/>
                  </a:lnTo>
                  <a:close/>
                  <a:moveTo>
                    <a:pt x="86" y="34"/>
                  </a:moveTo>
                  <a:lnTo>
                    <a:pt x="82" y="44"/>
                  </a:lnTo>
                  <a:lnTo>
                    <a:pt x="73" y="41"/>
                  </a:lnTo>
                  <a:lnTo>
                    <a:pt x="77" y="30"/>
                  </a:lnTo>
                  <a:lnTo>
                    <a:pt x="86" y="34"/>
                  </a:lnTo>
                  <a:lnTo>
                    <a:pt x="86" y="34"/>
                  </a:lnTo>
                  <a:close/>
                  <a:moveTo>
                    <a:pt x="49" y="20"/>
                  </a:moveTo>
                  <a:lnTo>
                    <a:pt x="45" y="29"/>
                  </a:lnTo>
                  <a:lnTo>
                    <a:pt x="36" y="25"/>
                  </a:lnTo>
                  <a:lnTo>
                    <a:pt x="40" y="16"/>
                  </a:lnTo>
                  <a:lnTo>
                    <a:pt x="49" y="2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3" name="Freeform 293"/>
            <p:cNvSpPr>
              <a:spLocks noEditPoints="1"/>
            </p:cNvSpPr>
            <p:nvPr/>
          </p:nvSpPr>
          <p:spPr bwMode="auto">
            <a:xfrm>
              <a:off x="8688045" y="3351865"/>
              <a:ext cx="519094" cy="770359"/>
            </a:xfrm>
            <a:custGeom>
              <a:avLst/>
              <a:gdLst>
                <a:gd name="T0" fmla="*/ 183 w 188"/>
                <a:gd name="T1" fmla="*/ 13 h 279"/>
                <a:gd name="T2" fmla="*/ 175 w 188"/>
                <a:gd name="T3" fmla="*/ 8 h 279"/>
                <a:gd name="T4" fmla="*/ 180 w 188"/>
                <a:gd name="T5" fmla="*/ 0 h 279"/>
                <a:gd name="T6" fmla="*/ 188 w 188"/>
                <a:gd name="T7" fmla="*/ 5 h 279"/>
                <a:gd name="T8" fmla="*/ 183 w 188"/>
                <a:gd name="T9" fmla="*/ 13 h 279"/>
                <a:gd name="T10" fmla="*/ 183 w 188"/>
                <a:gd name="T11" fmla="*/ 13 h 279"/>
                <a:gd name="T12" fmla="*/ 8 w 188"/>
                <a:gd name="T13" fmla="*/ 279 h 279"/>
                <a:gd name="T14" fmla="*/ 0 w 188"/>
                <a:gd name="T15" fmla="*/ 274 h 279"/>
                <a:gd name="T16" fmla="*/ 5 w 188"/>
                <a:gd name="T17" fmla="*/ 266 h 279"/>
                <a:gd name="T18" fmla="*/ 13 w 188"/>
                <a:gd name="T19" fmla="*/ 272 h 279"/>
                <a:gd name="T20" fmla="*/ 8 w 188"/>
                <a:gd name="T21" fmla="*/ 279 h 279"/>
                <a:gd name="T22" fmla="*/ 8 w 188"/>
                <a:gd name="T23" fmla="*/ 279 h 279"/>
                <a:gd name="T24" fmla="*/ 30 w 188"/>
                <a:gd name="T25" fmla="*/ 247 h 279"/>
                <a:gd name="T26" fmla="*/ 22 w 188"/>
                <a:gd name="T27" fmla="*/ 240 h 279"/>
                <a:gd name="T28" fmla="*/ 27 w 188"/>
                <a:gd name="T29" fmla="*/ 232 h 279"/>
                <a:gd name="T30" fmla="*/ 35 w 188"/>
                <a:gd name="T31" fmla="*/ 238 h 279"/>
                <a:gd name="T32" fmla="*/ 30 w 188"/>
                <a:gd name="T33" fmla="*/ 247 h 279"/>
                <a:gd name="T34" fmla="*/ 30 w 188"/>
                <a:gd name="T35" fmla="*/ 247 h 279"/>
                <a:gd name="T36" fmla="*/ 52 w 188"/>
                <a:gd name="T37" fmla="*/ 213 h 279"/>
                <a:gd name="T38" fmla="*/ 43 w 188"/>
                <a:gd name="T39" fmla="*/ 208 h 279"/>
                <a:gd name="T40" fmla="*/ 48 w 188"/>
                <a:gd name="T41" fmla="*/ 200 h 279"/>
                <a:gd name="T42" fmla="*/ 57 w 188"/>
                <a:gd name="T43" fmla="*/ 205 h 279"/>
                <a:gd name="T44" fmla="*/ 52 w 188"/>
                <a:gd name="T45" fmla="*/ 213 h 279"/>
                <a:gd name="T46" fmla="*/ 52 w 188"/>
                <a:gd name="T47" fmla="*/ 213 h 279"/>
                <a:gd name="T48" fmla="*/ 73 w 188"/>
                <a:gd name="T49" fmla="*/ 180 h 279"/>
                <a:gd name="T50" fmla="*/ 65 w 188"/>
                <a:gd name="T51" fmla="*/ 174 h 279"/>
                <a:gd name="T52" fmla="*/ 70 w 188"/>
                <a:gd name="T53" fmla="*/ 166 h 279"/>
                <a:gd name="T54" fmla="*/ 79 w 188"/>
                <a:gd name="T55" fmla="*/ 171 h 279"/>
                <a:gd name="T56" fmla="*/ 73 w 188"/>
                <a:gd name="T57" fmla="*/ 180 h 279"/>
                <a:gd name="T58" fmla="*/ 73 w 188"/>
                <a:gd name="T59" fmla="*/ 180 h 279"/>
                <a:gd name="T60" fmla="*/ 95 w 188"/>
                <a:gd name="T61" fmla="*/ 146 h 279"/>
                <a:gd name="T62" fmla="*/ 87 w 188"/>
                <a:gd name="T63" fmla="*/ 141 h 279"/>
                <a:gd name="T64" fmla="*/ 93 w 188"/>
                <a:gd name="T65" fmla="*/ 133 h 279"/>
                <a:gd name="T66" fmla="*/ 100 w 188"/>
                <a:gd name="T67" fmla="*/ 138 h 279"/>
                <a:gd name="T68" fmla="*/ 95 w 188"/>
                <a:gd name="T69" fmla="*/ 146 h 279"/>
                <a:gd name="T70" fmla="*/ 95 w 188"/>
                <a:gd name="T71" fmla="*/ 146 h 279"/>
                <a:gd name="T72" fmla="*/ 117 w 188"/>
                <a:gd name="T73" fmla="*/ 113 h 279"/>
                <a:gd name="T74" fmla="*/ 108 w 188"/>
                <a:gd name="T75" fmla="*/ 108 h 279"/>
                <a:gd name="T76" fmla="*/ 115 w 188"/>
                <a:gd name="T77" fmla="*/ 99 h 279"/>
                <a:gd name="T78" fmla="*/ 123 w 188"/>
                <a:gd name="T79" fmla="*/ 104 h 279"/>
                <a:gd name="T80" fmla="*/ 117 w 188"/>
                <a:gd name="T81" fmla="*/ 113 h 279"/>
                <a:gd name="T82" fmla="*/ 117 w 188"/>
                <a:gd name="T83" fmla="*/ 113 h 279"/>
                <a:gd name="T84" fmla="*/ 140 w 188"/>
                <a:gd name="T85" fmla="*/ 79 h 279"/>
                <a:gd name="T86" fmla="*/ 130 w 188"/>
                <a:gd name="T87" fmla="*/ 74 h 279"/>
                <a:gd name="T88" fmla="*/ 136 w 188"/>
                <a:gd name="T89" fmla="*/ 66 h 279"/>
                <a:gd name="T90" fmla="*/ 145 w 188"/>
                <a:gd name="T91" fmla="*/ 72 h 279"/>
                <a:gd name="T92" fmla="*/ 140 w 188"/>
                <a:gd name="T93" fmla="*/ 79 h 279"/>
                <a:gd name="T94" fmla="*/ 140 w 188"/>
                <a:gd name="T95" fmla="*/ 79 h 279"/>
                <a:gd name="T96" fmla="*/ 160 w 188"/>
                <a:gd name="T97" fmla="*/ 47 h 279"/>
                <a:gd name="T98" fmla="*/ 153 w 188"/>
                <a:gd name="T99" fmla="*/ 42 h 279"/>
                <a:gd name="T100" fmla="*/ 158 w 188"/>
                <a:gd name="T101" fmla="*/ 32 h 279"/>
                <a:gd name="T102" fmla="*/ 166 w 188"/>
                <a:gd name="T103" fmla="*/ 38 h 279"/>
                <a:gd name="T104" fmla="*/ 160 w 188"/>
                <a:gd name="T105" fmla="*/ 4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8" h="279">
                  <a:moveTo>
                    <a:pt x="183" y="13"/>
                  </a:moveTo>
                  <a:lnTo>
                    <a:pt x="175" y="8"/>
                  </a:lnTo>
                  <a:lnTo>
                    <a:pt x="180" y="0"/>
                  </a:lnTo>
                  <a:lnTo>
                    <a:pt x="188" y="5"/>
                  </a:lnTo>
                  <a:lnTo>
                    <a:pt x="183" y="13"/>
                  </a:lnTo>
                  <a:lnTo>
                    <a:pt x="183" y="13"/>
                  </a:lnTo>
                  <a:close/>
                  <a:moveTo>
                    <a:pt x="8" y="279"/>
                  </a:moveTo>
                  <a:lnTo>
                    <a:pt x="0" y="274"/>
                  </a:lnTo>
                  <a:lnTo>
                    <a:pt x="5" y="266"/>
                  </a:lnTo>
                  <a:lnTo>
                    <a:pt x="13" y="272"/>
                  </a:lnTo>
                  <a:lnTo>
                    <a:pt x="8" y="279"/>
                  </a:lnTo>
                  <a:lnTo>
                    <a:pt x="8" y="279"/>
                  </a:lnTo>
                  <a:close/>
                  <a:moveTo>
                    <a:pt x="30" y="247"/>
                  </a:moveTo>
                  <a:lnTo>
                    <a:pt x="22" y="240"/>
                  </a:lnTo>
                  <a:lnTo>
                    <a:pt x="27" y="232"/>
                  </a:lnTo>
                  <a:lnTo>
                    <a:pt x="35" y="238"/>
                  </a:lnTo>
                  <a:lnTo>
                    <a:pt x="30" y="247"/>
                  </a:lnTo>
                  <a:lnTo>
                    <a:pt x="30" y="247"/>
                  </a:lnTo>
                  <a:close/>
                  <a:moveTo>
                    <a:pt x="52" y="213"/>
                  </a:moveTo>
                  <a:lnTo>
                    <a:pt x="43" y="208"/>
                  </a:lnTo>
                  <a:lnTo>
                    <a:pt x="48" y="200"/>
                  </a:lnTo>
                  <a:lnTo>
                    <a:pt x="57" y="205"/>
                  </a:lnTo>
                  <a:lnTo>
                    <a:pt x="52" y="213"/>
                  </a:lnTo>
                  <a:lnTo>
                    <a:pt x="52" y="213"/>
                  </a:lnTo>
                  <a:close/>
                  <a:moveTo>
                    <a:pt x="73" y="180"/>
                  </a:moveTo>
                  <a:lnTo>
                    <a:pt x="65" y="174"/>
                  </a:lnTo>
                  <a:lnTo>
                    <a:pt x="70" y="166"/>
                  </a:lnTo>
                  <a:lnTo>
                    <a:pt x="79" y="171"/>
                  </a:lnTo>
                  <a:lnTo>
                    <a:pt x="73" y="180"/>
                  </a:lnTo>
                  <a:lnTo>
                    <a:pt x="73" y="180"/>
                  </a:lnTo>
                  <a:close/>
                  <a:moveTo>
                    <a:pt x="95" y="146"/>
                  </a:moveTo>
                  <a:lnTo>
                    <a:pt x="87" y="141"/>
                  </a:lnTo>
                  <a:lnTo>
                    <a:pt x="93" y="133"/>
                  </a:lnTo>
                  <a:lnTo>
                    <a:pt x="100" y="138"/>
                  </a:lnTo>
                  <a:lnTo>
                    <a:pt x="95" y="146"/>
                  </a:lnTo>
                  <a:lnTo>
                    <a:pt x="95" y="146"/>
                  </a:lnTo>
                  <a:close/>
                  <a:moveTo>
                    <a:pt x="117" y="113"/>
                  </a:moveTo>
                  <a:lnTo>
                    <a:pt x="108" y="108"/>
                  </a:lnTo>
                  <a:lnTo>
                    <a:pt x="115" y="99"/>
                  </a:lnTo>
                  <a:lnTo>
                    <a:pt x="123" y="104"/>
                  </a:lnTo>
                  <a:lnTo>
                    <a:pt x="117" y="113"/>
                  </a:lnTo>
                  <a:lnTo>
                    <a:pt x="117" y="113"/>
                  </a:lnTo>
                  <a:close/>
                  <a:moveTo>
                    <a:pt x="140" y="79"/>
                  </a:moveTo>
                  <a:lnTo>
                    <a:pt x="130" y="74"/>
                  </a:lnTo>
                  <a:lnTo>
                    <a:pt x="136" y="66"/>
                  </a:lnTo>
                  <a:lnTo>
                    <a:pt x="145" y="72"/>
                  </a:lnTo>
                  <a:lnTo>
                    <a:pt x="140" y="79"/>
                  </a:lnTo>
                  <a:lnTo>
                    <a:pt x="140" y="79"/>
                  </a:lnTo>
                  <a:close/>
                  <a:moveTo>
                    <a:pt x="160" y="47"/>
                  </a:moveTo>
                  <a:lnTo>
                    <a:pt x="153" y="42"/>
                  </a:lnTo>
                  <a:lnTo>
                    <a:pt x="158" y="32"/>
                  </a:lnTo>
                  <a:lnTo>
                    <a:pt x="166" y="38"/>
                  </a:lnTo>
                  <a:lnTo>
                    <a:pt x="160" y="4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4" name="Freeform 294"/>
            <p:cNvSpPr>
              <a:spLocks noEditPoints="1"/>
            </p:cNvSpPr>
            <p:nvPr/>
          </p:nvSpPr>
          <p:spPr bwMode="auto">
            <a:xfrm>
              <a:off x="8467153" y="2758220"/>
              <a:ext cx="709614" cy="607451"/>
            </a:xfrm>
            <a:custGeom>
              <a:avLst/>
              <a:gdLst>
                <a:gd name="T0" fmla="*/ 243 w 257"/>
                <a:gd name="T1" fmla="*/ 213 h 220"/>
                <a:gd name="T2" fmla="*/ 250 w 257"/>
                <a:gd name="T3" fmla="*/ 207 h 220"/>
                <a:gd name="T4" fmla="*/ 257 w 257"/>
                <a:gd name="T5" fmla="*/ 212 h 220"/>
                <a:gd name="T6" fmla="*/ 251 w 257"/>
                <a:gd name="T7" fmla="*/ 220 h 220"/>
                <a:gd name="T8" fmla="*/ 243 w 257"/>
                <a:gd name="T9" fmla="*/ 213 h 220"/>
                <a:gd name="T10" fmla="*/ 243 w 257"/>
                <a:gd name="T11" fmla="*/ 213 h 220"/>
                <a:gd name="T12" fmla="*/ 0 w 257"/>
                <a:gd name="T13" fmla="*/ 8 h 220"/>
                <a:gd name="T14" fmla="*/ 7 w 257"/>
                <a:gd name="T15" fmla="*/ 0 h 220"/>
                <a:gd name="T16" fmla="*/ 14 w 257"/>
                <a:gd name="T17" fmla="*/ 7 h 220"/>
                <a:gd name="T18" fmla="*/ 8 w 257"/>
                <a:gd name="T19" fmla="*/ 15 h 220"/>
                <a:gd name="T20" fmla="*/ 0 w 257"/>
                <a:gd name="T21" fmla="*/ 8 h 220"/>
                <a:gd name="T22" fmla="*/ 0 w 257"/>
                <a:gd name="T23" fmla="*/ 8 h 220"/>
                <a:gd name="T24" fmla="*/ 31 w 257"/>
                <a:gd name="T25" fmla="*/ 33 h 220"/>
                <a:gd name="T26" fmla="*/ 38 w 257"/>
                <a:gd name="T27" fmla="*/ 27 h 220"/>
                <a:gd name="T28" fmla="*/ 44 w 257"/>
                <a:gd name="T29" fmla="*/ 33 h 220"/>
                <a:gd name="T30" fmla="*/ 38 w 257"/>
                <a:gd name="T31" fmla="*/ 40 h 220"/>
                <a:gd name="T32" fmla="*/ 31 w 257"/>
                <a:gd name="T33" fmla="*/ 33 h 220"/>
                <a:gd name="T34" fmla="*/ 31 w 257"/>
                <a:gd name="T35" fmla="*/ 33 h 220"/>
                <a:gd name="T36" fmla="*/ 61 w 257"/>
                <a:gd name="T37" fmla="*/ 59 h 220"/>
                <a:gd name="T38" fmla="*/ 68 w 257"/>
                <a:gd name="T39" fmla="*/ 51 h 220"/>
                <a:gd name="T40" fmla="*/ 76 w 257"/>
                <a:gd name="T41" fmla="*/ 58 h 220"/>
                <a:gd name="T42" fmla="*/ 69 w 257"/>
                <a:gd name="T43" fmla="*/ 66 h 220"/>
                <a:gd name="T44" fmla="*/ 61 w 257"/>
                <a:gd name="T45" fmla="*/ 59 h 220"/>
                <a:gd name="T46" fmla="*/ 61 w 257"/>
                <a:gd name="T47" fmla="*/ 59 h 220"/>
                <a:gd name="T48" fmla="*/ 92 w 257"/>
                <a:gd name="T49" fmla="*/ 85 h 220"/>
                <a:gd name="T50" fmla="*/ 98 w 257"/>
                <a:gd name="T51" fmla="*/ 78 h 220"/>
                <a:gd name="T52" fmla="*/ 106 w 257"/>
                <a:gd name="T53" fmla="*/ 84 h 220"/>
                <a:gd name="T54" fmla="*/ 99 w 257"/>
                <a:gd name="T55" fmla="*/ 92 h 220"/>
                <a:gd name="T56" fmla="*/ 92 w 257"/>
                <a:gd name="T57" fmla="*/ 85 h 220"/>
                <a:gd name="T58" fmla="*/ 92 w 257"/>
                <a:gd name="T59" fmla="*/ 85 h 220"/>
                <a:gd name="T60" fmla="*/ 122 w 257"/>
                <a:gd name="T61" fmla="*/ 111 h 220"/>
                <a:gd name="T62" fmla="*/ 128 w 257"/>
                <a:gd name="T63" fmla="*/ 104 h 220"/>
                <a:gd name="T64" fmla="*/ 136 w 257"/>
                <a:gd name="T65" fmla="*/ 110 h 220"/>
                <a:gd name="T66" fmla="*/ 129 w 257"/>
                <a:gd name="T67" fmla="*/ 117 h 220"/>
                <a:gd name="T68" fmla="*/ 122 w 257"/>
                <a:gd name="T69" fmla="*/ 111 h 220"/>
                <a:gd name="T70" fmla="*/ 122 w 257"/>
                <a:gd name="T71" fmla="*/ 111 h 220"/>
                <a:gd name="T72" fmla="*/ 153 w 257"/>
                <a:gd name="T73" fmla="*/ 136 h 220"/>
                <a:gd name="T74" fmla="*/ 159 w 257"/>
                <a:gd name="T75" fmla="*/ 128 h 220"/>
                <a:gd name="T76" fmla="*/ 166 w 257"/>
                <a:gd name="T77" fmla="*/ 135 h 220"/>
                <a:gd name="T78" fmla="*/ 159 w 257"/>
                <a:gd name="T79" fmla="*/ 143 h 220"/>
                <a:gd name="T80" fmla="*/ 153 w 257"/>
                <a:gd name="T81" fmla="*/ 136 h 220"/>
                <a:gd name="T82" fmla="*/ 153 w 257"/>
                <a:gd name="T83" fmla="*/ 136 h 220"/>
                <a:gd name="T84" fmla="*/ 183 w 257"/>
                <a:gd name="T85" fmla="*/ 162 h 220"/>
                <a:gd name="T86" fmla="*/ 190 w 257"/>
                <a:gd name="T87" fmla="*/ 155 h 220"/>
                <a:gd name="T88" fmla="*/ 197 w 257"/>
                <a:gd name="T89" fmla="*/ 161 h 220"/>
                <a:gd name="T90" fmla="*/ 191 w 257"/>
                <a:gd name="T91" fmla="*/ 169 h 220"/>
                <a:gd name="T92" fmla="*/ 183 w 257"/>
                <a:gd name="T93" fmla="*/ 162 h 220"/>
                <a:gd name="T94" fmla="*/ 183 w 257"/>
                <a:gd name="T95" fmla="*/ 162 h 220"/>
                <a:gd name="T96" fmla="*/ 213 w 257"/>
                <a:gd name="T97" fmla="*/ 189 h 220"/>
                <a:gd name="T98" fmla="*/ 220 w 257"/>
                <a:gd name="T99" fmla="*/ 181 h 220"/>
                <a:gd name="T100" fmla="*/ 227 w 257"/>
                <a:gd name="T101" fmla="*/ 187 h 220"/>
                <a:gd name="T102" fmla="*/ 221 w 257"/>
                <a:gd name="T103" fmla="*/ 195 h 220"/>
                <a:gd name="T104" fmla="*/ 213 w 257"/>
                <a:gd name="T105" fmla="*/ 1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7" h="220">
                  <a:moveTo>
                    <a:pt x="243" y="213"/>
                  </a:moveTo>
                  <a:lnTo>
                    <a:pt x="250" y="207"/>
                  </a:lnTo>
                  <a:lnTo>
                    <a:pt x="257" y="212"/>
                  </a:lnTo>
                  <a:lnTo>
                    <a:pt x="251" y="220"/>
                  </a:lnTo>
                  <a:lnTo>
                    <a:pt x="243" y="213"/>
                  </a:lnTo>
                  <a:lnTo>
                    <a:pt x="243" y="213"/>
                  </a:lnTo>
                  <a:close/>
                  <a:moveTo>
                    <a:pt x="0" y="8"/>
                  </a:moveTo>
                  <a:lnTo>
                    <a:pt x="7" y="0"/>
                  </a:lnTo>
                  <a:lnTo>
                    <a:pt x="14" y="7"/>
                  </a:lnTo>
                  <a:lnTo>
                    <a:pt x="8" y="15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31" y="33"/>
                  </a:moveTo>
                  <a:lnTo>
                    <a:pt x="38" y="27"/>
                  </a:lnTo>
                  <a:lnTo>
                    <a:pt x="44" y="33"/>
                  </a:lnTo>
                  <a:lnTo>
                    <a:pt x="38" y="40"/>
                  </a:lnTo>
                  <a:lnTo>
                    <a:pt x="31" y="33"/>
                  </a:lnTo>
                  <a:lnTo>
                    <a:pt x="31" y="33"/>
                  </a:lnTo>
                  <a:close/>
                  <a:moveTo>
                    <a:pt x="61" y="59"/>
                  </a:moveTo>
                  <a:lnTo>
                    <a:pt x="68" y="51"/>
                  </a:lnTo>
                  <a:lnTo>
                    <a:pt x="76" y="58"/>
                  </a:lnTo>
                  <a:lnTo>
                    <a:pt x="69" y="66"/>
                  </a:lnTo>
                  <a:lnTo>
                    <a:pt x="61" y="59"/>
                  </a:lnTo>
                  <a:lnTo>
                    <a:pt x="61" y="59"/>
                  </a:lnTo>
                  <a:close/>
                  <a:moveTo>
                    <a:pt x="92" y="85"/>
                  </a:moveTo>
                  <a:lnTo>
                    <a:pt x="98" y="78"/>
                  </a:lnTo>
                  <a:lnTo>
                    <a:pt x="106" y="84"/>
                  </a:lnTo>
                  <a:lnTo>
                    <a:pt x="99" y="92"/>
                  </a:lnTo>
                  <a:lnTo>
                    <a:pt x="92" y="85"/>
                  </a:lnTo>
                  <a:lnTo>
                    <a:pt x="92" y="85"/>
                  </a:lnTo>
                  <a:close/>
                  <a:moveTo>
                    <a:pt x="122" y="111"/>
                  </a:moveTo>
                  <a:lnTo>
                    <a:pt x="128" y="104"/>
                  </a:lnTo>
                  <a:lnTo>
                    <a:pt x="136" y="110"/>
                  </a:lnTo>
                  <a:lnTo>
                    <a:pt x="129" y="117"/>
                  </a:lnTo>
                  <a:lnTo>
                    <a:pt x="122" y="111"/>
                  </a:lnTo>
                  <a:lnTo>
                    <a:pt x="122" y="111"/>
                  </a:lnTo>
                  <a:close/>
                  <a:moveTo>
                    <a:pt x="153" y="136"/>
                  </a:moveTo>
                  <a:lnTo>
                    <a:pt x="159" y="128"/>
                  </a:lnTo>
                  <a:lnTo>
                    <a:pt x="166" y="135"/>
                  </a:lnTo>
                  <a:lnTo>
                    <a:pt x="159" y="143"/>
                  </a:lnTo>
                  <a:lnTo>
                    <a:pt x="153" y="136"/>
                  </a:lnTo>
                  <a:lnTo>
                    <a:pt x="153" y="136"/>
                  </a:lnTo>
                  <a:close/>
                  <a:moveTo>
                    <a:pt x="183" y="162"/>
                  </a:moveTo>
                  <a:lnTo>
                    <a:pt x="190" y="155"/>
                  </a:lnTo>
                  <a:lnTo>
                    <a:pt x="197" y="161"/>
                  </a:lnTo>
                  <a:lnTo>
                    <a:pt x="191" y="169"/>
                  </a:lnTo>
                  <a:lnTo>
                    <a:pt x="183" y="162"/>
                  </a:lnTo>
                  <a:lnTo>
                    <a:pt x="183" y="162"/>
                  </a:lnTo>
                  <a:close/>
                  <a:moveTo>
                    <a:pt x="213" y="189"/>
                  </a:moveTo>
                  <a:lnTo>
                    <a:pt x="220" y="181"/>
                  </a:lnTo>
                  <a:lnTo>
                    <a:pt x="227" y="187"/>
                  </a:lnTo>
                  <a:lnTo>
                    <a:pt x="221" y="195"/>
                  </a:lnTo>
                  <a:lnTo>
                    <a:pt x="213" y="18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5" name="Freeform 295"/>
            <p:cNvSpPr>
              <a:spLocks noEditPoints="1"/>
            </p:cNvSpPr>
            <p:nvPr/>
          </p:nvSpPr>
          <p:spPr bwMode="auto">
            <a:xfrm>
              <a:off x="7045167" y="2504195"/>
              <a:ext cx="1339154" cy="190520"/>
            </a:xfrm>
            <a:custGeom>
              <a:avLst/>
              <a:gdLst>
                <a:gd name="T0" fmla="*/ 9 w 485"/>
                <a:gd name="T1" fmla="*/ 10 h 69"/>
                <a:gd name="T2" fmla="*/ 0 w 485"/>
                <a:gd name="T3" fmla="*/ 0 h 69"/>
                <a:gd name="T4" fmla="*/ 11 w 485"/>
                <a:gd name="T5" fmla="*/ 1 h 69"/>
                <a:gd name="T6" fmla="*/ 484 w 485"/>
                <a:gd name="T7" fmla="*/ 69 h 69"/>
                <a:gd name="T8" fmla="*/ 475 w 485"/>
                <a:gd name="T9" fmla="*/ 58 h 69"/>
                <a:gd name="T10" fmla="*/ 485 w 485"/>
                <a:gd name="T11" fmla="*/ 58 h 69"/>
                <a:gd name="T12" fmla="*/ 444 w 485"/>
                <a:gd name="T13" fmla="*/ 64 h 69"/>
                <a:gd name="T14" fmla="*/ 435 w 485"/>
                <a:gd name="T15" fmla="*/ 53 h 69"/>
                <a:gd name="T16" fmla="*/ 446 w 485"/>
                <a:gd name="T17" fmla="*/ 54 h 69"/>
                <a:gd name="T18" fmla="*/ 405 w 485"/>
                <a:gd name="T19" fmla="*/ 60 h 69"/>
                <a:gd name="T20" fmla="*/ 396 w 485"/>
                <a:gd name="T21" fmla="*/ 48 h 69"/>
                <a:gd name="T22" fmla="*/ 407 w 485"/>
                <a:gd name="T23" fmla="*/ 49 h 69"/>
                <a:gd name="T24" fmla="*/ 365 w 485"/>
                <a:gd name="T25" fmla="*/ 54 h 69"/>
                <a:gd name="T26" fmla="*/ 357 w 485"/>
                <a:gd name="T27" fmla="*/ 43 h 69"/>
                <a:gd name="T28" fmla="*/ 366 w 485"/>
                <a:gd name="T29" fmla="*/ 44 h 69"/>
                <a:gd name="T30" fmla="*/ 326 w 485"/>
                <a:gd name="T31" fmla="*/ 49 h 69"/>
                <a:gd name="T32" fmla="*/ 316 w 485"/>
                <a:gd name="T33" fmla="*/ 39 h 69"/>
                <a:gd name="T34" fmla="*/ 327 w 485"/>
                <a:gd name="T35" fmla="*/ 40 h 69"/>
                <a:gd name="T36" fmla="*/ 286 w 485"/>
                <a:gd name="T37" fmla="*/ 44 h 69"/>
                <a:gd name="T38" fmla="*/ 277 w 485"/>
                <a:gd name="T39" fmla="*/ 34 h 69"/>
                <a:gd name="T40" fmla="*/ 288 w 485"/>
                <a:gd name="T41" fmla="*/ 35 h 69"/>
                <a:gd name="T42" fmla="*/ 247 w 485"/>
                <a:gd name="T43" fmla="*/ 40 h 69"/>
                <a:gd name="T44" fmla="*/ 238 w 485"/>
                <a:gd name="T45" fmla="*/ 28 h 69"/>
                <a:gd name="T46" fmla="*/ 248 w 485"/>
                <a:gd name="T47" fmla="*/ 30 h 69"/>
                <a:gd name="T48" fmla="*/ 207 w 485"/>
                <a:gd name="T49" fmla="*/ 35 h 69"/>
                <a:gd name="T50" fmla="*/ 199 w 485"/>
                <a:gd name="T51" fmla="*/ 23 h 69"/>
                <a:gd name="T52" fmla="*/ 208 w 485"/>
                <a:gd name="T53" fmla="*/ 24 h 69"/>
                <a:gd name="T54" fmla="*/ 167 w 485"/>
                <a:gd name="T55" fmla="*/ 30 h 69"/>
                <a:gd name="T56" fmla="*/ 158 w 485"/>
                <a:gd name="T57" fmla="*/ 19 h 69"/>
                <a:gd name="T58" fmla="*/ 169 w 485"/>
                <a:gd name="T59" fmla="*/ 21 h 69"/>
                <a:gd name="T60" fmla="*/ 128 w 485"/>
                <a:gd name="T61" fmla="*/ 26 h 69"/>
                <a:gd name="T62" fmla="*/ 119 w 485"/>
                <a:gd name="T63" fmla="*/ 14 h 69"/>
                <a:gd name="T64" fmla="*/ 130 w 485"/>
                <a:gd name="T65" fmla="*/ 15 h 69"/>
                <a:gd name="T66" fmla="*/ 89 w 485"/>
                <a:gd name="T67" fmla="*/ 21 h 69"/>
                <a:gd name="T68" fmla="*/ 80 w 485"/>
                <a:gd name="T69" fmla="*/ 9 h 69"/>
                <a:gd name="T70" fmla="*/ 90 w 485"/>
                <a:gd name="T71" fmla="*/ 10 h 69"/>
                <a:gd name="T72" fmla="*/ 49 w 485"/>
                <a:gd name="T73" fmla="*/ 15 h 69"/>
                <a:gd name="T74" fmla="*/ 41 w 485"/>
                <a:gd name="T75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5" h="69">
                  <a:moveTo>
                    <a:pt x="11" y="1"/>
                  </a:moveTo>
                  <a:lnTo>
                    <a:pt x="9" y="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485" y="58"/>
                  </a:moveTo>
                  <a:lnTo>
                    <a:pt x="484" y="69"/>
                  </a:lnTo>
                  <a:lnTo>
                    <a:pt x="475" y="68"/>
                  </a:lnTo>
                  <a:lnTo>
                    <a:pt x="475" y="58"/>
                  </a:lnTo>
                  <a:lnTo>
                    <a:pt x="485" y="58"/>
                  </a:lnTo>
                  <a:lnTo>
                    <a:pt x="485" y="58"/>
                  </a:lnTo>
                  <a:close/>
                  <a:moveTo>
                    <a:pt x="446" y="54"/>
                  </a:moveTo>
                  <a:lnTo>
                    <a:pt x="444" y="64"/>
                  </a:lnTo>
                  <a:lnTo>
                    <a:pt x="434" y="62"/>
                  </a:lnTo>
                  <a:lnTo>
                    <a:pt x="435" y="53"/>
                  </a:lnTo>
                  <a:lnTo>
                    <a:pt x="446" y="54"/>
                  </a:lnTo>
                  <a:lnTo>
                    <a:pt x="446" y="54"/>
                  </a:lnTo>
                  <a:close/>
                  <a:moveTo>
                    <a:pt x="407" y="49"/>
                  </a:moveTo>
                  <a:lnTo>
                    <a:pt x="405" y="60"/>
                  </a:lnTo>
                  <a:lnTo>
                    <a:pt x="395" y="58"/>
                  </a:lnTo>
                  <a:lnTo>
                    <a:pt x="396" y="48"/>
                  </a:lnTo>
                  <a:lnTo>
                    <a:pt x="407" y="49"/>
                  </a:lnTo>
                  <a:lnTo>
                    <a:pt x="407" y="49"/>
                  </a:lnTo>
                  <a:close/>
                  <a:moveTo>
                    <a:pt x="366" y="44"/>
                  </a:moveTo>
                  <a:lnTo>
                    <a:pt x="365" y="54"/>
                  </a:lnTo>
                  <a:lnTo>
                    <a:pt x="356" y="53"/>
                  </a:lnTo>
                  <a:lnTo>
                    <a:pt x="357" y="43"/>
                  </a:lnTo>
                  <a:lnTo>
                    <a:pt x="366" y="44"/>
                  </a:lnTo>
                  <a:lnTo>
                    <a:pt x="366" y="44"/>
                  </a:lnTo>
                  <a:close/>
                  <a:moveTo>
                    <a:pt x="327" y="40"/>
                  </a:moveTo>
                  <a:lnTo>
                    <a:pt x="326" y="49"/>
                  </a:lnTo>
                  <a:lnTo>
                    <a:pt x="316" y="48"/>
                  </a:lnTo>
                  <a:lnTo>
                    <a:pt x="316" y="39"/>
                  </a:lnTo>
                  <a:lnTo>
                    <a:pt x="327" y="40"/>
                  </a:lnTo>
                  <a:lnTo>
                    <a:pt x="327" y="40"/>
                  </a:lnTo>
                  <a:close/>
                  <a:moveTo>
                    <a:pt x="288" y="35"/>
                  </a:moveTo>
                  <a:lnTo>
                    <a:pt x="286" y="44"/>
                  </a:lnTo>
                  <a:lnTo>
                    <a:pt x="276" y="43"/>
                  </a:lnTo>
                  <a:lnTo>
                    <a:pt x="277" y="34"/>
                  </a:lnTo>
                  <a:lnTo>
                    <a:pt x="288" y="35"/>
                  </a:lnTo>
                  <a:lnTo>
                    <a:pt x="288" y="35"/>
                  </a:lnTo>
                  <a:close/>
                  <a:moveTo>
                    <a:pt x="248" y="30"/>
                  </a:moveTo>
                  <a:lnTo>
                    <a:pt x="247" y="40"/>
                  </a:lnTo>
                  <a:lnTo>
                    <a:pt x="237" y="39"/>
                  </a:lnTo>
                  <a:lnTo>
                    <a:pt x="238" y="28"/>
                  </a:lnTo>
                  <a:lnTo>
                    <a:pt x="248" y="30"/>
                  </a:lnTo>
                  <a:lnTo>
                    <a:pt x="248" y="30"/>
                  </a:lnTo>
                  <a:close/>
                  <a:moveTo>
                    <a:pt x="208" y="24"/>
                  </a:moveTo>
                  <a:lnTo>
                    <a:pt x="207" y="35"/>
                  </a:lnTo>
                  <a:lnTo>
                    <a:pt x="197" y="34"/>
                  </a:lnTo>
                  <a:lnTo>
                    <a:pt x="199" y="23"/>
                  </a:lnTo>
                  <a:lnTo>
                    <a:pt x="208" y="24"/>
                  </a:lnTo>
                  <a:lnTo>
                    <a:pt x="208" y="24"/>
                  </a:lnTo>
                  <a:close/>
                  <a:moveTo>
                    <a:pt x="169" y="21"/>
                  </a:moveTo>
                  <a:lnTo>
                    <a:pt x="167" y="30"/>
                  </a:lnTo>
                  <a:lnTo>
                    <a:pt x="158" y="28"/>
                  </a:lnTo>
                  <a:lnTo>
                    <a:pt x="158" y="19"/>
                  </a:lnTo>
                  <a:lnTo>
                    <a:pt x="169" y="21"/>
                  </a:lnTo>
                  <a:lnTo>
                    <a:pt x="169" y="21"/>
                  </a:lnTo>
                  <a:close/>
                  <a:moveTo>
                    <a:pt x="130" y="15"/>
                  </a:moveTo>
                  <a:lnTo>
                    <a:pt x="128" y="26"/>
                  </a:lnTo>
                  <a:lnTo>
                    <a:pt x="118" y="24"/>
                  </a:lnTo>
                  <a:lnTo>
                    <a:pt x="119" y="14"/>
                  </a:lnTo>
                  <a:lnTo>
                    <a:pt x="130" y="15"/>
                  </a:lnTo>
                  <a:lnTo>
                    <a:pt x="130" y="15"/>
                  </a:lnTo>
                  <a:close/>
                  <a:moveTo>
                    <a:pt x="90" y="10"/>
                  </a:moveTo>
                  <a:lnTo>
                    <a:pt x="89" y="21"/>
                  </a:lnTo>
                  <a:lnTo>
                    <a:pt x="79" y="19"/>
                  </a:lnTo>
                  <a:lnTo>
                    <a:pt x="80" y="9"/>
                  </a:lnTo>
                  <a:lnTo>
                    <a:pt x="90" y="10"/>
                  </a:lnTo>
                  <a:lnTo>
                    <a:pt x="90" y="10"/>
                  </a:lnTo>
                  <a:close/>
                  <a:moveTo>
                    <a:pt x="50" y="6"/>
                  </a:moveTo>
                  <a:lnTo>
                    <a:pt x="49" y="15"/>
                  </a:lnTo>
                  <a:lnTo>
                    <a:pt x="39" y="14"/>
                  </a:lnTo>
                  <a:lnTo>
                    <a:pt x="41" y="5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6" name="Freeform 296"/>
            <p:cNvSpPr>
              <a:spLocks noEditPoints="1"/>
            </p:cNvSpPr>
            <p:nvPr/>
          </p:nvSpPr>
          <p:spPr bwMode="auto">
            <a:xfrm>
              <a:off x="6161602" y="2534567"/>
              <a:ext cx="858716" cy="1074084"/>
            </a:xfrm>
            <a:custGeom>
              <a:avLst/>
              <a:gdLst>
                <a:gd name="T0" fmla="*/ 298 w 311"/>
                <a:gd name="T1" fmla="*/ 8 h 389"/>
                <a:gd name="T2" fmla="*/ 311 w 311"/>
                <a:gd name="T3" fmla="*/ 7 h 389"/>
                <a:gd name="T4" fmla="*/ 306 w 311"/>
                <a:gd name="T5" fmla="*/ 15 h 389"/>
                <a:gd name="T6" fmla="*/ 0 w 311"/>
                <a:gd name="T7" fmla="*/ 382 h 389"/>
                <a:gd name="T8" fmla="*/ 14 w 311"/>
                <a:gd name="T9" fmla="*/ 381 h 389"/>
                <a:gd name="T10" fmla="*/ 8 w 311"/>
                <a:gd name="T11" fmla="*/ 389 h 389"/>
                <a:gd name="T12" fmla="*/ 25 w 311"/>
                <a:gd name="T13" fmla="*/ 351 h 389"/>
                <a:gd name="T14" fmla="*/ 39 w 311"/>
                <a:gd name="T15" fmla="*/ 349 h 389"/>
                <a:gd name="T16" fmla="*/ 33 w 311"/>
                <a:gd name="T17" fmla="*/ 357 h 389"/>
                <a:gd name="T18" fmla="*/ 50 w 311"/>
                <a:gd name="T19" fmla="*/ 319 h 389"/>
                <a:gd name="T20" fmla="*/ 64 w 311"/>
                <a:gd name="T21" fmla="*/ 318 h 389"/>
                <a:gd name="T22" fmla="*/ 58 w 311"/>
                <a:gd name="T23" fmla="*/ 326 h 389"/>
                <a:gd name="T24" fmla="*/ 74 w 311"/>
                <a:gd name="T25" fmla="*/ 289 h 389"/>
                <a:gd name="T26" fmla="*/ 89 w 311"/>
                <a:gd name="T27" fmla="*/ 287 h 389"/>
                <a:gd name="T28" fmla="*/ 82 w 311"/>
                <a:gd name="T29" fmla="*/ 294 h 389"/>
                <a:gd name="T30" fmla="*/ 99 w 311"/>
                <a:gd name="T31" fmla="*/ 258 h 389"/>
                <a:gd name="T32" fmla="*/ 112 w 311"/>
                <a:gd name="T33" fmla="*/ 257 h 389"/>
                <a:gd name="T34" fmla="*/ 107 w 311"/>
                <a:gd name="T35" fmla="*/ 264 h 389"/>
                <a:gd name="T36" fmla="*/ 124 w 311"/>
                <a:gd name="T37" fmla="*/ 226 h 389"/>
                <a:gd name="T38" fmla="*/ 137 w 311"/>
                <a:gd name="T39" fmla="*/ 225 h 389"/>
                <a:gd name="T40" fmla="*/ 132 w 311"/>
                <a:gd name="T41" fmla="*/ 233 h 389"/>
                <a:gd name="T42" fmla="*/ 149 w 311"/>
                <a:gd name="T43" fmla="*/ 195 h 389"/>
                <a:gd name="T44" fmla="*/ 162 w 311"/>
                <a:gd name="T45" fmla="*/ 194 h 389"/>
                <a:gd name="T46" fmla="*/ 157 w 311"/>
                <a:gd name="T47" fmla="*/ 202 h 389"/>
                <a:gd name="T48" fmla="*/ 174 w 311"/>
                <a:gd name="T49" fmla="*/ 164 h 389"/>
                <a:gd name="T50" fmla="*/ 187 w 311"/>
                <a:gd name="T51" fmla="*/ 162 h 389"/>
                <a:gd name="T52" fmla="*/ 182 w 311"/>
                <a:gd name="T53" fmla="*/ 170 h 389"/>
                <a:gd name="T54" fmla="*/ 199 w 311"/>
                <a:gd name="T55" fmla="*/ 132 h 389"/>
                <a:gd name="T56" fmla="*/ 212 w 311"/>
                <a:gd name="T57" fmla="*/ 131 h 389"/>
                <a:gd name="T58" fmla="*/ 206 w 311"/>
                <a:gd name="T59" fmla="*/ 139 h 389"/>
                <a:gd name="T60" fmla="*/ 223 w 311"/>
                <a:gd name="T61" fmla="*/ 102 h 389"/>
                <a:gd name="T62" fmla="*/ 237 w 311"/>
                <a:gd name="T63" fmla="*/ 100 h 389"/>
                <a:gd name="T64" fmla="*/ 231 w 311"/>
                <a:gd name="T65" fmla="*/ 108 h 389"/>
                <a:gd name="T66" fmla="*/ 248 w 311"/>
                <a:gd name="T67" fmla="*/ 71 h 389"/>
                <a:gd name="T68" fmla="*/ 261 w 311"/>
                <a:gd name="T69" fmla="*/ 68 h 389"/>
                <a:gd name="T70" fmla="*/ 256 w 311"/>
                <a:gd name="T71" fmla="*/ 76 h 389"/>
                <a:gd name="T72" fmla="*/ 273 w 311"/>
                <a:gd name="T73" fmla="*/ 40 h 389"/>
                <a:gd name="T74" fmla="*/ 286 w 311"/>
                <a:gd name="T75" fmla="*/ 3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89">
                  <a:moveTo>
                    <a:pt x="306" y="15"/>
                  </a:moveTo>
                  <a:lnTo>
                    <a:pt x="298" y="8"/>
                  </a:lnTo>
                  <a:lnTo>
                    <a:pt x="303" y="0"/>
                  </a:lnTo>
                  <a:lnTo>
                    <a:pt x="311" y="7"/>
                  </a:lnTo>
                  <a:lnTo>
                    <a:pt x="306" y="15"/>
                  </a:lnTo>
                  <a:lnTo>
                    <a:pt x="306" y="15"/>
                  </a:lnTo>
                  <a:close/>
                  <a:moveTo>
                    <a:pt x="8" y="389"/>
                  </a:moveTo>
                  <a:lnTo>
                    <a:pt x="0" y="382"/>
                  </a:lnTo>
                  <a:lnTo>
                    <a:pt x="7" y="374"/>
                  </a:lnTo>
                  <a:lnTo>
                    <a:pt x="14" y="381"/>
                  </a:lnTo>
                  <a:lnTo>
                    <a:pt x="8" y="389"/>
                  </a:lnTo>
                  <a:lnTo>
                    <a:pt x="8" y="389"/>
                  </a:lnTo>
                  <a:close/>
                  <a:moveTo>
                    <a:pt x="33" y="357"/>
                  </a:moveTo>
                  <a:lnTo>
                    <a:pt x="25" y="351"/>
                  </a:lnTo>
                  <a:lnTo>
                    <a:pt x="31" y="343"/>
                  </a:lnTo>
                  <a:lnTo>
                    <a:pt x="39" y="349"/>
                  </a:lnTo>
                  <a:lnTo>
                    <a:pt x="33" y="357"/>
                  </a:lnTo>
                  <a:lnTo>
                    <a:pt x="33" y="357"/>
                  </a:lnTo>
                  <a:close/>
                  <a:moveTo>
                    <a:pt x="58" y="326"/>
                  </a:moveTo>
                  <a:lnTo>
                    <a:pt x="50" y="319"/>
                  </a:lnTo>
                  <a:lnTo>
                    <a:pt x="56" y="313"/>
                  </a:lnTo>
                  <a:lnTo>
                    <a:pt x="64" y="318"/>
                  </a:lnTo>
                  <a:lnTo>
                    <a:pt x="58" y="326"/>
                  </a:lnTo>
                  <a:lnTo>
                    <a:pt x="58" y="326"/>
                  </a:lnTo>
                  <a:close/>
                  <a:moveTo>
                    <a:pt x="82" y="294"/>
                  </a:moveTo>
                  <a:lnTo>
                    <a:pt x="74" y="289"/>
                  </a:lnTo>
                  <a:lnTo>
                    <a:pt x="81" y="281"/>
                  </a:lnTo>
                  <a:lnTo>
                    <a:pt x="89" y="287"/>
                  </a:lnTo>
                  <a:lnTo>
                    <a:pt x="82" y="294"/>
                  </a:lnTo>
                  <a:lnTo>
                    <a:pt x="82" y="294"/>
                  </a:lnTo>
                  <a:close/>
                  <a:moveTo>
                    <a:pt x="107" y="264"/>
                  </a:moveTo>
                  <a:lnTo>
                    <a:pt x="99" y="258"/>
                  </a:lnTo>
                  <a:lnTo>
                    <a:pt x="106" y="250"/>
                  </a:lnTo>
                  <a:lnTo>
                    <a:pt x="112" y="257"/>
                  </a:lnTo>
                  <a:lnTo>
                    <a:pt x="107" y="264"/>
                  </a:lnTo>
                  <a:lnTo>
                    <a:pt x="107" y="264"/>
                  </a:lnTo>
                  <a:close/>
                  <a:moveTo>
                    <a:pt x="132" y="233"/>
                  </a:moveTo>
                  <a:lnTo>
                    <a:pt x="124" y="226"/>
                  </a:lnTo>
                  <a:lnTo>
                    <a:pt x="131" y="219"/>
                  </a:lnTo>
                  <a:lnTo>
                    <a:pt x="137" y="225"/>
                  </a:lnTo>
                  <a:lnTo>
                    <a:pt x="132" y="233"/>
                  </a:lnTo>
                  <a:lnTo>
                    <a:pt x="132" y="233"/>
                  </a:lnTo>
                  <a:close/>
                  <a:moveTo>
                    <a:pt x="157" y="202"/>
                  </a:moveTo>
                  <a:lnTo>
                    <a:pt x="149" y="195"/>
                  </a:lnTo>
                  <a:lnTo>
                    <a:pt x="154" y="187"/>
                  </a:lnTo>
                  <a:lnTo>
                    <a:pt x="162" y="194"/>
                  </a:lnTo>
                  <a:lnTo>
                    <a:pt x="157" y="202"/>
                  </a:lnTo>
                  <a:lnTo>
                    <a:pt x="157" y="202"/>
                  </a:lnTo>
                  <a:close/>
                  <a:moveTo>
                    <a:pt x="182" y="170"/>
                  </a:moveTo>
                  <a:lnTo>
                    <a:pt x="174" y="164"/>
                  </a:lnTo>
                  <a:lnTo>
                    <a:pt x="179" y="156"/>
                  </a:lnTo>
                  <a:lnTo>
                    <a:pt x="187" y="162"/>
                  </a:lnTo>
                  <a:lnTo>
                    <a:pt x="182" y="170"/>
                  </a:lnTo>
                  <a:lnTo>
                    <a:pt x="182" y="170"/>
                  </a:lnTo>
                  <a:close/>
                  <a:moveTo>
                    <a:pt x="206" y="139"/>
                  </a:moveTo>
                  <a:lnTo>
                    <a:pt x="199" y="132"/>
                  </a:lnTo>
                  <a:lnTo>
                    <a:pt x="204" y="125"/>
                  </a:lnTo>
                  <a:lnTo>
                    <a:pt x="212" y="131"/>
                  </a:lnTo>
                  <a:lnTo>
                    <a:pt x="206" y="139"/>
                  </a:lnTo>
                  <a:lnTo>
                    <a:pt x="206" y="139"/>
                  </a:lnTo>
                  <a:close/>
                  <a:moveTo>
                    <a:pt x="231" y="108"/>
                  </a:moveTo>
                  <a:lnTo>
                    <a:pt x="223" y="102"/>
                  </a:lnTo>
                  <a:lnTo>
                    <a:pt x="229" y="94"/>
                  </a:lnTo>
                  <a:lnTo>
                    <a:pt x="237" y="100"/>
                  </a:lnTo>
                  <a:lnTo>
                    <a:pt x="231" y="108"/>
                  </a:lnTo>
                  <a:lnTo>
                    <a:pt x="231" y="108"/>
                  </a:lnTo>
                  <a:close/>
                  <a:moveTo>
                    <a:pt x="256" y="76"/>
                  </a:moveTo>
                  <a:lnTo>
                    <a:pt x="248" y="71"/>
                  </a:lnTo>
                  <a:lnTo>
                    <a:pt x="254" y="63"/>
                  </a:lnTo>
                  <a:lnTo>
                    <a:pt x="261" y="68"/>
                  </a:lnTo>
                  <a:lnTo>
                    <a:pt x="256" y="76"/>
                  </a:lnTo>
                  <a:lnTo>
                    <a:pt x="256" y="76"/>
                  </a:lnTo>
                  <a:close/>
                  <a:moveTo>
                    <a:pt x="281" y="46"/>
                  </a:moveTo>
                  <a:lnTo>
                    <a:pt x="273" y="40"/>
                  </a:lnTo>
                  <a:lnTo>
                    <a:pt x="278" y="32"/>
                  </a:lnTo>
                  <a:lnTo>
                    <a:pt x="286" y="38"/>
                  </a:lnTo>
                  <a:lnTo>
                    <a:pt x="281" y="4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7" name="Freeform 297"/>
            <p:cNvSpPr>
              <a:spLocks noEditPoints="1"/>
            </p:cNvSpPr>
            <p:nvPr/>
          </p:nvSpPr>
          <p:spPr bwMode="auto">
            <a:xfrm>
              <a:off x="6263763" y="1805626"/>
              <a:ext cx="742748" cy="712374"/>
            </a:xfrm>
            <a:custGeom>
              <a:avLst/>
              <a:gdLst>
                <a:gd name="T0" fmla="*/ 256 w 269"/>
                <a:gd name="T1" fmla="*/ 251 h 258"/>
                <a:gd name="T2" fmla="*/ 262 w 269"/>
                <a:gd name="T3" fmla="*/ 243 h 258"/>
                <a:gd name="T4" fmla="*/ 269 w 269"/>
                <a:gd name="T5" fmla="*/ 251 h 258"/>
                <a:gd name="T6" fmla="*/ 262 w 269"/>
                <a:gd name="T7" fmla="*/ 258 h 258"/>
                <a:gd name="T8" fmla="*/ 256 w 269"/>
                <a:gd name="T9" fmla="*/ 251 h 258"/>
                <a:gd name="T10" fmla="*/ 256 w 269"/>
                <a:gd name="T11" fmla="*/ 251 h 258"/>
                <a:gd name="T12" fmla="*/ 0 w 269"/>
                <a:gd name="T13" fmla="*/ 8 h 258"/>
                <a:gd name="T14" fmla="*/ 2 w 269"/>
                <a:gd name="T15" fmla="*/ 11 h 258"/>
                <a:gd name="T16" fmla="*/ 10 w 269"/>
                <a:gd name="T17" fmla="*/ 4 h 258"/>
                <a:gd name="T18" fmla="*/ 7 w 269"/>
                <a:gd name="T19" fmla="*/ 0 h 258"/>
                <a:gd name="T20" fmla="*/ 0 w 269"/>
                <a:gd name="T21" fmla="*/ 8 h 258"/>
                <a:gd name="T22" fmla="*/ 0 w 269"/>
                <a:gd name="T23" fmla="*/ 8 h 258"/>
                <a:gd name="T24" fmla="*/ 24 w 269"/>
                <a:gd name="T25" fmla="*/ 32 h 258"/>
                <a:gd name="T26" fmla="*/ 31 w 269"/>
                <a:gd name="T27" fmla="*/ 24 h 258"/>
                <a:gd name="T28" fmla="*/ 39 w 269"/>
                <a:gd name="T29" fmla="*/ 32 h 258"/>
                <a:gd name="T30" fmla="*/ 32 w 269"/>
                <a:gd name="T31" fmla="*/ 38 h 258"/>
                <a:gd name="T32" fmla="*/ 24 w 269"/>
                <a:gd name="T33" fmla="*/ 32 h 258"/>
                <a:gd name="T34" fmla="*/ 24 w 269"/>
                <a:gd name="T35" fmla="*/ 32 h 258"/>
                <a:gd name="T36" fmla="*/ 53 w 269"/>
                <a:gd name="T37" fmla="*/ 59 h 258"/>
                <a:gd name="T38" fmla="*/ 60 w 269"/>
                <a:gd name="T39" fmla="*/ 51 h 258"/>
                <a:gd name="T40" fmla="*/ 68 w 269"/>
                <a:gd name="T41" fmla="*/ 59 h 258"/>
                <a:gd name="T42" fmla="*/ 61 w 269"/>
                <a:gd name="T43" fmla="*/ 66 h 258"/>
                <a:gd name="T44" fmla="*/ 53 w 269"/>
                <a:gd name="T45" fmla="*/ 59 h 258"/>
                <a:gd name="T46" fmla="*/ 53 w 269"/>
                <a:gd name="T47" fmla="*/ 59 h 258"/>
                <a:gd name="T48" fmla="*/ 82 w 269"/>
                <a:gd name="T49" fmla="*/ 87 h 258"/>
                <a:gd name="T50" fmla="*/ 88 w 269"/>
                <a:gd name="T51" fmla="*/ 79 h 258"/>
                <a:gd name="T52" fmla="*/ 96 w 269"/>
                <a:gd name="T53" fmla="*/ 87 h 258"/>
                <a:gd name="T54" fmla="*/ 90 w 269"/>
                <a:gd name="T55" fmla="*/ 93 h 258"/>
                <a:gd name="T56" fmla="*/ 82 w 269"/>
                <a:gd name="T57" fmla="*/ 87 h 258"/>
                <a:gd name="T58" fmla="*/ 82 w 269"/>
                <a:gd name="T59" fmla="*/ 87 h 258"/>
                <a:gd name="T60" fmla="*/ 111 w 269"/>
                <a:gd name="T61" fmla="*/ 114 h 258"/>
                <a:gd name="T62" fmla="*/ 117 w 269"/>
                <a:gd name="T63" fmla="*/ 106 h 258"/>
                <a:gd name="T64" fmla="*/ 125 w 269"/>
                <a:gd name="T65" fmla="*/ 114 h 258"/>
                <a:gd name="T66" fmla="*/ 119 w 269"/>
                <a:gd name="T67" fmla="*/ 121 h 258"/>
                <a:gd name="T68" fmla="*/ 111 w 269"/>
                <a:gd name="T69" fmla="*/ 114 h 258"/>
                <a:gd name="T70" fmla="*/ 111 w 269"/>
                <a:gd name="T71" fmla="*/ 114 h 258"/>
                <a:gd name="T72" fmla="*/ 139 w 269"/>
                <a:gd name="T73" fmla="*/ 141 h 258"/>
                <a:gd name="T74" fmla="*/ 147 w 269"/>
                <a:gd name="T75" fmla="*/ 134 h 258"/>
                <a:gd name="T76" fmla="*/ 154 w 269"/>
                <a:gd name="T77" fmla="*/ 141 h 258"/>
                <a:gd name="T78" fmla="*/ 147 w 269"/>
                <a:gd name="T79" fmla="*/ 148 h 258"/>
                <a:gd name="T80" fmla="*/ 139 w 269"/>
                <a:gd name="T81" fmla="*/ 141 h 258"/>
                <a:gd name="T82" fmla="*/ 139 w 269"/>
                <a:gd name="T83" fmla="*/ 141 h 258"/>
                <a:gd name="T84" fmla="*/ 168 w 269"/>
                <a:gd name="T85" fmla="*/ 169 h 258"/>
                <a:gd name="T86" fmla="*/ 176 w 269"/>
                <a:gd name="T87" fmla="*/ 161 h 258"/>
                <a:gd name="T88" fmla="*/ 183 w 269"/>
                <a:gd name="T89" fmla="*/ 169 h 258"/>
                <a:gd name="T90" fmla="*/ 176 w 269"/>
                <a:gd name="T91" fmla="*/ 175 h 258"/>
                <a:gd name="T92" fmla="*/ 168 w 269"/>
                <a:gd name="T93" fmla="*/ 169 h 258"/>
                <a:gd name="T94" fmla="*/ 168 w 269"/>
                <a:gd name="T95" fmla="*/ 169 h 258"/>
                <a:gd name="T96" fmla="*/ 197 w 269"/>
                <a:gd name="T97" fmla="*/ 196 h 258"/>
                <a:gd name="T98" fmla="*/ 205 w 269"/>
                <a:gd name="T99" fmla="*/ 189 h 258"/>
                <a:gd name="T100" fmla="*/ 211 w 269"/>
                <a:gd name="T101" fmla="*/ 196 h 258"/>
                <a:gd name="T102" fmla="*/ 205 w 269"/>
                <a:gd name="T103" fmla="*/ 203 h 258"/>
                <a:gd name="T104" fmla="*/ 197 w 269"/>
                <a:gd name="T105" fmla="*/ 196 h 258"/>
                <a:gd name="T106" fmla="*/ 197 w 269"/>
                <a:gd name="T107" fmla="*/ 196 h 258"/>
                <a:gd name="T108" fmla="*/ 226 w 269"/>
                <a:gd name="T109" fmla="*/ 224 h 258"/>
                <a:gd name="T110" fmla="*/ 234 w 269"/>
                <a:gd name="T111" fmla="*/ 216 h 258"/>
                <a:gd name="T112" fmla="*/ 240 w 269"/>
                <a:gd name="T113" fmla="*/ 224 h 258"/>
                <a:gd name="T114" fmla="*/ 234 w 269"/>
                <a:gd name="T115" fmla="*/ 230 h 258"/>
                <a:gd name="T116" fmla="*/ 226 w 269"/>
                <a:gd name="T117" fmla="*/ 22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9" h="258">
                  <a:moveTo>
                    <a:pt x="256" y="251"/>
                  </a:moveTo>
                  <a:lnTo>
                    <a:pt x="262" y="243"/>
                  </a:lnTo>
                  <a:lnTo>
                    <a:pt x="269" y="251"/>
                  </a:lnTo>
                  <a:lnTo>
                    <a:pt x="262" y="258"/>
                  </a:lnTo>
                  <a:lnTo>
                    <a:pt x="256" y="251"/>
                  </a:lnTo>
                  <a:lnTo>
                    <a:pt x="256" y="251"/>
                  </a:lnTo>
                  <a:close/>
                  <a:moveTo>
                    <a:pt x="0" y="8"/>
                  </a:moveTo>
                  <a:lnTo>
                    <a:pt x="2" y="11"/>
                  </a:lnTo>
                  <a:lnTo>
                    <a:pt x="10" y="4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24" y="32"/>
                  </a:moveTo>
                  <a:lnTo>
                    <a:pt x="31" y="24"/>
                  </a:lnTo>
                  <a:lnTo>
                    <a:pt x="39" y="32"/>
                  </a:lnTo>
                  <a:lnTo>
                    <a:pt x="32" y="38"/>
                  </a:lnTo>
                  <a:lnTo>
                    <a:pt x="24" y="32"/>
                  </a:lnTo>
                  <a:lnTo>
                    <a:pt x="24" y="32"/>
                  </a:lnTo>
                  <a:close/>
                  <a:moveTo>
                    <a:pt x="53" y="59"/>
                  </a:moveTo>
                  <a:lnTo>
                    <a:pt x="60" y="51"/>
                  </a:lnTo>
                  <a:lnTo>
                    <a:pt x="68" y="59"/>
                  </a:lnTo>
                  <a:lnTo>
                    <a:pt x="61" y="66"/>
                  </a:lnTo>
                  <a:lnTo>
                    <a:pt x="53" y="59"/>
                  </a:lnTo>
                  <a:lnTo>
                    <a:pt x="53" y="59"/>
                  </a:lnTo>
                  <a:close/>
                  <a:moveTo>
                    <a:pt x="82" y="87"/>
                  </a:moveTo>
                  <a:lnTo>
                    <a:pt x="88" y="79"/>
                  </a:lnTo>
                  <a:lnTo>
                    <a:pt x="96" y="87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82" y="87"/>
                  </a:lnTo>
                  <a:close/>
                  <a:moveTo>
                    <a:pt x="111" y="114"/>
                  </a:moveTo>
                  <a:lnTo>
                    <a:pt x="117" y="106"/>
                  </a:lnTo>
                  <a:lnTo>
                    <a:pt x="125" y="114"/>
                  </a:lnTo>
                  <a:lnTo>
                    <a:pt x="119" y="121"/>
                  </a:lnTo>
                  <a:lnTo>
                    <a:pt x="111" y="114"/>
                  </a:lnTo>
                  <a:lnTo>
                    <a:pt x="111" y="114"/>
                  </a:lnTo>
                  <a:close/>
                  <a:moveTo>
                    <a:pt x="139" y="141"/>
                  </a:moveTo>
                  <a:lnTo>
                    <a:pt x="147" y="134"/>
                  </a:lnTo>
                  <a:lnTo>
                    <a:pt x="154" y="141"/>
                  </a:lnTo>
                  <a:lnTo>
                    <a:pt x="147" y="148"/>
                  </a:lnTo>
                  <a:lnTo>
                    <a:pt x="139" y="141"/>
                  </a:lnTo>
                  <a:lnTo>
                    <a:pt x="139" y="141"/>
                  </a:lnTo>
                  <a:close/>
                  <a:moveTo>
                    <a:pt x="168" y="169"/>
                  </a:moveTo>
                  <a:lnTo>
                    <a:pt x="176" y="161"/>
                  </a:lnTo>
                  <a:lnTo>
                    <a:pt x="183" y="169"/>
                  </a:lnTo>
                  <a:lnTo>
                    <a:pt x="176" y="175"/>
                  </a:lnTo>
                  <a:lnTo>
                    <a:pt x="168" y="169"/>
                  </a:lnTo>
                  <a:lnTo>
                    <a:pt x="168" y="169"/>
                  </a:lnTo>
                  <a:close/>
                  <a:moveTo>
                    <a:pt x="197" y="196"/>
                  </a:moveTo>
                  <a:lnTo>
                    <a:pt x="205" y="189"/>
                  </a:lnTo>
                  <a:lnTo>
                    <a:pt x="211" y="196"/>
                  </a:lnTo>
                  <a:lnTo>
                    <a:pt x="205" y="203"/>
                  </a:lnTo>
                  <a:lnTo>
                    <a:pt x="197" y="196"/>
                  </a:lnTo>
                  <a:lnTo>
                    <a:pt x="197" y="196"/>
                  </a:lnTo>
                  <a:close/>
                  <a:moveTo>
                    <a:pt x="226" y="224"/>
                  </a:moveTo>
                  <a:lnTo>
                    <a:pt x="234" y="216"/>
                  </a:lnTo>
                  <a:lnTo>
                    <a:pt x="240" y="224"/>
                  </a:lnTo>
                  <a:lnTo>
                    <a:pt x="234" y="230"/>
                  </a:lnTo>
                  <a:lnTo>
                    <a:pt x="226" y="22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8" name="Freeform 298"/>
            <p:cNvSpPr>
              <a:spLocks noEditPoints="1"/>
            </p:cNvSpPr>
            <p:nvPr/>
          </p:nvSpPr>
          <p:spPr bwMode="auto">
            <a:xfrm>
              <a:off x="5327738" y="1805626"/>
              <a:ext cx="949832" cy="372755"/>
            </a:xfrm>
            <a:custGeom>
              <a:avLst/>
              <a:gdLst>
                <a:gd name="T0" fmla="*/ 9 w 344"/>
                <a:gd name="T1" fmla="*/ 122 h 135"/>
                <a:gd name="T2" fmla="*/ 13 w 344"/>
                <a:gd name="T3" fmla="*/ 131 h 135"/>
                <a:gd name="T4" fmla="*/ 4 w 344"/>
                <a:gd name="T5" fmla="*/ 135 h 135"/>
                <a:gd name="T6" fmla="*/ 0 w 344"/>
                <a:gd name="T7" fmla="*/ 124 h 135"/>
                <a:gd name="T8" fmla="*/ 9 w 344"/>
                <a:gd name="T9" fmla="*/ 122 h 135"/>
                <a:gd name="T10" fmla="*/ 9 w 344"/>
                <a:gd name="T11" fmla="*/ 122 h 135"/>
                <a:gd name="T12" fmla="*/ 341 w 344"/>
                <a:gd name="T13" fmla="*/ 0 h 135"/>
                <a:gd name="T14" fmla="*/ 337 w 344"/>
                <a:gd name="T15" fmla="*/ 2 h 135"/>
                <a:gd name="T16" fmla="*/ 340 w 344"/>
                <a:gd name="T17" fmla="*/ 11 h 135"/>
                <a:gd name="T18" fmla="*/ 344 w 344"/>
                <a:gd name="T19" fmla="*/ 9 h 135"/>
                <a:gd name="T20" fmla="*/ 341 w 344"/>
                <a:gd name="T21" fmla="*/ 0 h 135"/>
                <a:gd name="T22" fmla="*/ 341 w 344"/>
                <a:gd name="T23" fmla="*/ 0 h 135"/>
                <a:gd name="T24" fmla="*/ 309 w 344"/>
                <a:gd name="T25" fmla="*/ 12 h 135"/>
                <a:gd name="T26" fmla="*/ 312 w 344"/>
                <a:gd name="T27" fmla="*/ 21 h 135"/>
                <a:gd name="T28" fmla="*/ 303 w 344"/>
                <a:gd name="T29" fmla="*/ 24 h 135"/>
                <a:gd name="T30" fmla="*/ 299 w 344"/>
                <a:gd name="T31" fmla="*/ 15 h 135"/>
                <a:gd name="T32" fmla="*/ 309 w 344"/>
                <a:gd name="T33" fmla="*/ 12 h 135"/>
                <a:gd name="T34" fmla="*/ 309 w 344"/>
                <a:gd name="T35" fmla="*/ 12 h 135"/>
                <a:gd name="T36" fmla="*/ 272 w 344"/>
                <a:gd name="T37" fmla="*/ 25 h 135"/>
                <a:gd name="T38" fmla="*/ 275 w 344"/>
                <a:gd name="T39" fmla="*/ 34 h 135"/>
                <a:gd name="T40" fmla="*/ 265 w 344"/>
                <a:gd name="T41" fmla="*/ 38 h 135"/>
                <a:gd name="T42" fmla="*/ 263 w 344"/>
                <a:gd name="T43" fmla="*/ 29 h 135"/>
                <a:gd name="T44" fmla="*/ 272 w 344"/>
                <a:gd name="T45" fmla="*/ 25 h 135"/>
                <a:gd name="T46" fmla="*/ 272 w 344"/>
                <a:gd name="T47" fmla="*/ 25 h 135"/>
                <a:gd name="T48" fmla="*/ 234 w 344"/>
                <a:gd name="T49" fmla="*/ 40 h 135"/>
                <a:gd name="T50" fmla="*/ 238 w 344"/>
                <a:gd name="T51" fmla="*/ 49 h 135"/>
                <a:gd name="T52" fmla="*/ 229 w 344"/>
                <a:gd name="T53" fmla="*/ 51 h 135"/>
                <a:gd name="T54" fmla="*/ 225 w 344"/>
                <a:gd name="T55" fmla="*/ 42 h 135"/>
                <a:gd name="T56" fmla="*/ 234 w 344"/>
                <a:gd name="T57" fmla="*/ 40 h 135"/>
                <a:gd name="T58" fmla="*/ 234 w 344"/>
                <a:gd name="T59" fmla="*/ 40 h 135"/>
                <a:gd name="T60" fmla="*/ 196 w 344"/>
                <a:gd name="T61" fmla="*/ 53 h 135"/>
                <a:gd name="T62" fmla="*/ 200 w 344"/>
                <a:gd name="T63" fmla="*/ 62 h 135"/>
                <a:gd name="T64" fmla="*/ 191 w 344"/>
                <a:gd name="T65" fmla="*/ 66 h 135"/>
                <a:gd name="T66" fmla="*/ 187 w 344"/>
                <a:gd name="T67" fmla="*/ 57 h 135"/>
                <a:gd name="T68" fmla="*/ 196 w 344"/>
                <a:gd name="T69" fmla="*/ 53 h 135"/>
                <a:gd name="T70" fmla="*/ 196 w 344"/>
                <a:gd name="T71" fmla="*/ 53 h 135"/>
                <a:gd name="T72" fmla="*/ 160 w 344"/>
                <a:gd name="T73" fmla="*/ 67 h 135"/>
                <a:gd name="T74" fmla="*/ 162 w 344"/>
                <a:gd name="T75" fmla="*/ 76 h 135"/>
                <a:gd name="T76" fmla="*/ 153 w 344"/>
                <a:gd name="T77" fmla="*/ 79 h 135"/>
                <a:gd name="T78" fmla="*/ 150 w 344"/>
                <a:gd name="T79" fmla="*/ 70 h 135"/>
                <a:gd name="T80" fmla="*/ 160 w 344"/>
                <a:gd name="T81" fmla="*/ 67 h 135"/>
                <a:gd name="T82" fmla="*/ 160 w 344"/>
                <a:gd name="T83" fmla="*/ 67 h 135"/>
                <a:gd name="T84" fmla="*/ 122 w 344"/>
                <a:gd name="T85" fmla="*/ 80 h 135"/>
                <a:gd name="T86" fmla="*/ 126 w 344"/>
                <a:gd name="T87" fmla="*/ 89 h 135"/>
                <a:gd name="T88" fmla="*/ 116 w 344"/>
                <a:gd name="T89" fmla="*/ 93 h 135"/>
                <a:gd name="T90" fmla="*/ 113 w 344"/>
                <a:gd name="T91" fmla="*/ 84 h 135"/>
                <a:gd name="T92" fmla="*/ 122 w 344"/>
                <a:gd name="T93" fmla="*/ 80 h 135"/>
                <a:gd name="T94" fmla="*/ 122 w 344"/>
                <a:gd name="T95" fmla="*/ 80 h 135"/>
                <a:gd name="T96" fmla="*/ 85 w 344"/>
                <a:gd name="T97" fmla="*/ 94 h 135"/>
                <a:gd name="T98" fmla="*/ 88 w 344"/>
                <a:gd name="T99" fmla="*/ 104 h 135"/>
                <a:gd name="T100" fmla="*/ 79 w 344"/>
                <a:gd name="T101" fmla="*/ 108 h 135"/>
                <a:gd name="T102" fmla="*/ 76 w 344"/>
                <a:gd name="T103" fmla="*/ 97 h 135"/>
                <a:gd name="T104" fmla="*/ 85 w 344"/>
                <a:gd name="T105" fmla="*/ 94 h 135"/>
                <a:gd name="T106" fmla="*/ 85 w 344"/>
                <a:gd name="T107" fmla="*/ 94 h 135"/>
                <a:gd name="T108" fmla="*/ 47 w 344"/>
                <a:gd name="T109" fmla="*/ 108 h 135"/>
                <a:gd name="T110" fmla="*/ 51 w 344"/>
                <a:gd name="T111" fmla="*/ 117 h 135"/>
                <a:gd name="T112" fmla="*/ 42 w 344"/>
                <a:gd name="T113" fmla="*/ 121 h 135"/>
                <a:gd name="T114" fmla="*/ 38 w 344"/>
                <a:gd name="T115" fmla="*/ 111 h 135"/>
                <a:gd name="T116" fmla="*/ 47 w 344"/>
                <a:gd name="T117" fmla="*/ 10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4" h="135">
                  <a:moveTo>
                    <a:pt x="9" y="122"/>
                  </a:moveTo>
                  <a:lnTo>
                    <a:pt x="13" y="131"/>
                  </a:lnTo>
                  <a:lnTo>
                    <a:pt x="4" y="135"/>
                  </a:lnTo>
                  <a:lnTo>
                    <a:pt x="0" y="124"/>
                  </a:lnTo>
                  <a:lnTo>
                    <a:pt x="9" y="122"/>
                  </a:lnTo>
                  <a:lnTo>
                    <a:pt x="9" y="122"/>
                  </a:lnTo>
                  <a:close/>
                  <a:moveTo>
                    <a:pt x="341" y="0"/>
                  </a:moveTo>
                  <a:lnTo>
                    <a:pt x="337" y="2"/>
                  </a:lnTo>
                  <a:lnTo>
                    <a:pt x="340" y="11"/>
                  </a:lnTo>
                  <a:lnTo>
                    <a:pt x="344" y="9"/>
                  </a:lnTo>
                  <a:lnTo>
                    <a:pt x="341" y="0"/>
                  </a:lnTo>
                  <a:lnTo>
                    <a:pt x="341" y="0"/>
                  </a:lnTo>
                  <a:close/>
                  <a:moveTo>
                    <a:pt x="309" y="12"/>
                  </a:moveTo>
                  <a:lnTo>
                    <a:pt x="312" y="21"/>
                  </a:lnTo>
                  <a:lnTo>
                    <a:pt x="303" y="24"/>
                  </a:lnTo>
                  <a:lnTo>
                    <a:pt x="299" y="15"/>
                  </a:lnTo>
                  <a:lnTo>
                    <a:pt x="309" y="12"/>
                  </a:lnTo>
                  <a:lnTo>
                    <a:pt x="309" y="12"/>
                  </a:lnTo>
                  <a:close/>
                  <a:moveTo>
                    <a:pt x="272" y="25"/>
                  </a:moveTo>
                  <a:lnTo>
                    <a:pt x="275" y="34"/>
                  </a:lnTo>
                  <a:lnTo>
                    <a:pt x="265" y="38"/>
                  </a:lnTo>
                  <a:lnTo>
                    <a:pt x="263" y="29"/>
                  </a:lnTo>
                  <a:lnTo>
                    <a:pt x="272" y="25"/>
                  </a:lnTo>
                  <a:lnTo>
                    <a:pt x="272" y="25"/>
                  </a:lnTo>
                  <a:close/>
                  <a:moveTo>
                    <a:pt x="234" y="40"/>
                  </a:moveTo>
                  <a:lnTo>
                    <a:pt x="238" y="49"/>
                  </a:lnTo>
                  <a:lnTo>
                    <a:pt x="229" y="51"/>
                  </a:lnTo>
                  <a:lnTo>
                    <a:pt x="225" y="42"/>
                  </a:lnTo>
                  <a:lnTo>
                    <a:pt x="234" y="40"/>
                  </a:lnTo>
                  <a:lnTo>
                    <a:pt x="234" y="40"/>
                  </a:lnTo>
                  <a:close/>
                  <a:moveTo>
                    <a:pt x="196" y="53"/>
                  </a:moveTo>
                  <a:lnTo>
                    <a:pt x="200" y="62"/>
                  </a:lnTo>
                  <a:lnTo>
                    <a:pt x="191" y="66"/>
                  </a:lnTo>
                  <a:lnTo>
                    <a:pt x="187" y="57"/>
                  </a:lnTo>
                  <a:lnTo>
                    <a:pt x="196" y="53"/>
                  </a:lnTo>
                  <a:lnTo>
                    <a:pt x="196" y="53"/>
                  </a:lnTo>
                  <a:close/>
                  <a:moveTo>
                    <a:pt x="160" y="67"/>
                  </a:moveTo>
                  <a:lnTo>
                    <a:pt x="162" y="76"/>
                  </a:lnTo>
                  <a:lnTo>
                    <a:pt x="153" y="79"/>
                  </a:lnTo>
                  <a:lnTo>
                    <a:pt x="150" y="70"/>
                  </a:lnTo>
                  <a:lnTo>
                    <a:pt x="160" y="67"/>
                  </a:lnTo>
                  <a:lnTo>
                    <a:pt x="160" y="67"/>
                  </a:lnTo>
                  <a:close/>
                  <a:moveTo>
                    <a:pt x="122" y="80"/>
                  </a:moveTo>
                  <a:lnTo>
                    <a:pt x="126" y="89"/>
                  </a:lnTo>
                  <a:lnTo>
                    <a:pt x="116" y="93"/>
                  </a:lnTo>
                  <a:lnTo>
                    <a:pt x="113" y="84"/>
                  </a:lnTo>
                  <a:lnTo>
                    <a:pt x="122" y="80"/>
                  </a:lnTo>
                  <a:lnTo>
                    <a:pt x="122" y="80"/>
                  </a:lnTo>
                  <a:close/>
                  <a:moveTo>
                    <a:pt x="85" y="94"/>
                  </a:moveTo>
                  <a:lnTo>
                    <a:pt x="88" y="104"/>
                  </a:lnTo>
                  <a:lnTo>
                    <a:pt x="79" y="108"/>
                  </a:lnTo>
                  <a:lnTo>
                    <a:pt x="76" y="97"/>
                  </a:lnTo>
                  <a:lnTo>
                    <a:pt x="85" y="94"/>
                  </a:lnTo>
                  <a:lnTo>
                    <a:pt x="85" y="94"/>
                  </a:lnTo>
                  <a:close/>
                  <a:moveTo>
                    <a:pt x="47" y="108"/>
                  </a:moveTo>
                  <a:lnTo>
                    <a:pt x="51" y="117"/>
                  </a:lnTo>
                  <a:lnTo>
                    <a:pt x="42" y="121"/>
                  </a:lnTo>
                  <a:lnTo>
                    <a:pt x="38" y="111"/>
                  </a:lnTo>
                  <a:lnTo>
                    <a:pt x="47" y="10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39" name="Freeform 299"/>
            <p:cNvSpPr>
              <a:spLocks noEditPoints="1"/>
            </p:cNvSpPr>
            <p:nvPr/>
          </p:nvSpPr>
          <p:spPr bwMode="auto">
            <a:xfrm>
              <a:off x="6346598" y="1557123"/>
              <a:ext cx="1330870" cy="259547"/>
            </a:xfrm>
            <a:custGeom>
              <a:avLst/>
              <a:gdLst>
                <a:gd name="T0" fmla="*/ 470 w 482"/>
                <a:gd name="T1" fmla="*/ 1 h 94"/>
                <a:gd name="T2" fmla="*/ 482 w 482"/>
                <a:gd name="T3" fmla="*/ 11 h 94"/>
                <a:gd name="T4" fmla="*/ 471 w 482"/>
                <a:gd name="T5" fmla="*/ 12 h 94"/>
                <a:gd name="T6" fmla="*/ 0 w 482"/>
                <a:gd name="T7" fmla="*/ 85 h 94"/>
                <a:gd name="T8" fmla="*/ 11 w 482"/>
                <a:gd name="T9" fmla="*/ 93 h 94"/>
                <a:gd name="T10" fmla="*/ 1 w 482"/>
                <a:gd name="T11" fmla="*/ 94 h 94"/>
                <a:gd name="T12" fmla="*/ 39 w 482"/>
                <a:gd name="T13" fmla="*/ 79 h 94"/>
                <a:gd name="T14" fmla="*/ 51 w 482"/>
                <a:gd name="T15" fmla="*/ 86 h 94"/>
                <a:gd name="T16" fmla="*/ 40 w 482"/>
                <a:gd name="T17" fmla="*/ 88 h 94"/>
                <a:gd name="T18" fmla="*/ 78 w 482"/>
                <a:gd name="T19" fmla="*/ 71 h 94"/>
                <a:gd name="T20" fmla="*/ 90 w 482"/>
                <a:gd name="T21" fmla="*/ 79 h 94"/>
                <a:gd name="T22" fmla="*/ 79 w 482"/>
                <a:gd name="T23" fmla="*/ 81 h 94"/>
                <a:gd name="T24" fmla="*/ 117 w 482"/>
                <a:gd name="T25" fmla="*/ 64 h 94"/>
                <a:gd name="T26" fmla="*/ 129 w 482"/>
                <a:gd name="T27" fmla="*/ 72 h 94"/>
                <a:gd name="T28" fmla="*/ 119 w 482"/>
                <a:gd name="T29" fmla="*/ 73 h 94"/>
                <a:gd name="T30" fmla="*/ 156 w 482"/>
                <a:gd name="T31" fmla="*/ 58 h 94"/>
                <a:gd name="T32" fmla="*/ 168 w 482"/>
                <a:gd name="T33" fmla="*/ 65 h 94"/>
                <a:gd name="T34" fmla="*/ 158 w 482"/>
                <a:gd name="T35" fmla="*/ 67 h 94"/>
                <a:gd name="T36" fmla="*/ 196 w 482"/>
                <a:gd name="T37" fmla="*/ 50 h 94"/>
                <a:gd name="T38" fmla="*/ 207 w 482"/>
                <a:gd name="T39" fmla="*/ 59 h 94"/>
                <a:gd name="T40" fmla="*/ 197 w 482"/>
                <a:gd name="T41" fmla="*/ 60 h 94"/>
                <a:gd name="T42" fmla="*/ 235 w 482"/>
                <a:gd name="T43" fmla="*/ 43 h 94"/>
                <a:gd name="T44" fmla="*/ 247 w 482"/>
                <a:gd name="T45" fmla="*/ 51 h 94"/>
                <a:gd name="T46" fmla="*/ 236 w 482"/>
                <a:gd name="T47" fmla="*/ 54 h 94"/>
                <a:gd name="T48" fmla="*/ 274 w 482"/>
                <a:gd name="T49" fmla="*/ 37 h 94"/>
                <a:gd name="T50" fmla="*/ 286 w 482"/>
                <a:gd name="T51" fmla="*/ 45 h 94"/>
                <a:gd name="T52" fmla="*/ 275 w 482"/>
                <a:gd name="T53" fmla="*/ 46 h 94"/>
                <a:gd name="T54" fmla="*/ 313 w 482"/>
                <a:gd name="T55" fmla="*/ 30 h 94"/>
                <a:gd name="T56" fmla="*/ 325 w 482"/>
                <a:gd name="T57" fmla="*/ 38 h 94"/>
                <a:gd name="T58" fmla="*/ 315 w 482"/>
                <a:gd name="T59" fmla="*/ 39 h 94"/>
                <a:gd name="T60" fmla="*/ 352 w 482"/>
                <a:gd name="T61" fmla="*/ 22 h 94"/>
                <a:gd name="T62" fmla="*/ 364 w 482"/>
                <a:gd name="T63" fmla="*/ 30 h 94"/>
                <a:gd name="T64" fmla="*/ 354 w 482"/>
                <a:gd name="T65" fmla="*/ 33 h 94"/>
                <a:gd name="T66" fmla="*/ 392 w 482"/>
                <a:gd name="T67" fmla="*/ 16 h 94"/>
                <a:gd name="T68" fmla="*/ 403 w 482"/>
                <a:gd name="T69" fmla="*/ 24 h 94"/>
                <a:gd name="T70" fmla="*/ 393 w 482"/>
                <a:gd name="T71" fmla="*/ 26 h 94"/>
                <a:gd name="T72" fmla="*/ 431 w 482"/>
                <a:gd name="T73" fmla="*/ 9 h 94"/>
                <a:gd name="T74" fmla="*/ 443 w 482"/>
                <a:gd name="T75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2" h="94">
                  <a:moveTo>
                    <a:pt x="471" y="12"/>
                  </a:moveTo>
                  <a:lnTo>
                    <a:pt x="470" y="1"/>
                  </a:lnTo>
                  <a:lnTo>
                    <a:pt x="481" y="0"/>
                  </a:lnTo>
                  <a:lnTo>
                    <a:pt x="482" y="11"/>
                  </a:lnTo>
                  <a:lnTo>
                    <a:pt x="471" y="12"/>
                  </a:lnTo>
                  <a:lnTo>
                    <a:pt x="471" y="12"/>
                  </a:lnTo>
                  <a:close/>
                  <a:moveTo>
                    <a:pt x="1" y="94"/>
                  </a:moveTo>
                  <a:lnTo>
                    <a:pt x="0" y="85"/>
                  </a:lnTo>
                  <a:lnTo>
                    <a:pt x="9" y="82"/>
                  </a:lnTo>
                  <a:lnTo>
                    <a:pt x="11" y="93"/>
                  </a:lnTo>
                  <a:lnTo>
                    <a:pt x="1" y="94"/>
                  </a:lnTo>
                  <a:lnTo>
                    <a:pt x="1" y="94"/>
                  </a:lnTo>
                  <a:close/>
                  <a:moveTo>
                    <a:pt x="40" y="88"/>
                  </a:moveTo>
                  <a:lnTo>
                    <a:pt x="39" y="79"/>
                  </a:lnTo>
                  <a:lnTo>
                    <a:pt x="48" y="76"/>
                  </a:lnTo>
                  <a:lnTo>
                    <a:pt x="51" y="86"/>
                  </a:lnTo>
                  <a:lnTo>
                    <a:pt x="40" y="88"/>
                  </a:lnTo>
                  <a:lnTo>
                    <a:pt x="40" y="88"/>
                  </a:lnTo>
                  <a:close/>
                  <a:moveTo>
                    <a:pt x="79" y="81"/>
                  </a:moveTo>
                  <a:lnTo>
                    <a:pt x="78" y="71"/>
                  </a:lnTo>
                  <a:lnTo>
                    <a:pt x="87" y="69"/>
                  </a:lnTo>
                  <a:lnTo>
                    <a:pt x="90" y="79"/>
                  </a:lnTo>
                  <a:lnTo>
                    <a:pt x="79" y="81"/>
                  </a:lnTo>
                  <a:lnTo>
                    <a:pt x="79" y="81"/>
                  </a:lnTo>
                  <a:close/>
                  <a:moveTo>
                    <a:pt x="119" y="73"/>
                  </a:moveTo>
                  <a:lnTo>
                    <a:pt x="117" y="64"/>
                  </a:lnTo>
                  <a:lnTo>
                    <a:pt x="126" y="63"/>
                  </a:lnTo>
                  <a:lnTo>
                    <a:pt x="129" y="72"/>
                  </a:lnTo>
                  <a:lnTo>
                    <a:pt x="119" y="73"/>
                  </a:lnTo>
                  <a:lnTo>
                    <a:pt x="119" y="73"/>
                  </a:lnTo>
                  <a:close/>
                  <a:moveTo>
                    <a:pt x="158" y="67"/>
                  </a:moveTo>
                  <a:lnTo>
                    <a:pt x="156" y="58"/>
                  </a:lnTo>
                  <a:lnTo>
                    <a:pt x="166" y="55"/>
                  </a:lnTo>
                  <a:lnTo>
                    <a:pt x="168" y="65"/>
                  </a:lnTo>
                  <a:lnTo>
                    <a:pt x="158" y="67"/>
                  </a:lnTo>
                  <a:lnTo>
                    <a:pt x="158" y="67"/>
                  </a:lnTo>
                  <a:close/>
                  <a:moveTo>
                    <a:pt x="197" y="60"/>
                  </a:moveTo>
                  <a:lnTo>
                    <a:pt x="196" y="50"/>
                  </a:lnTo>
                  <a:lnTo>
                    <a:pt x="205" y="48"/>
                  </a:lnTo>
                  <a:lnTo>
                    <a:pt x="207" y="59"/>
                  </a:lnTo>
                  <a:lnTo>
                    <a:pt x="197" y="60"/>
                  </a:lnTo>
                  <a:lnTo>
                    <a:pt x="197" y="60"/>
                  </a:lnTo>
                  <a:close/>
                  <a:moveTo>
                    <a:pt x="236" y="54"/>
                  </a:moveTo>
                  <a:lnTo>
                    <a:pt x="235" y="43"/>
                  </a:lnTo>
                  <a:lnTo>
                    <a:pt x="244" y="42"/>
                  </a:lnTo>
                  <a:lnTo>
                    <a:pt x="247" y="51"/>
                  </a:lnTo>
                  <a:lnTo>
                    <a:pt x="236" y="54"/>
                  </a:lnTo>
                  <a:lnTo>
                    <a:pt x="236" y="54"/>
                  </a:lnTo>
                  <a:close/>
                  <a:moveTo>
                    <a:pt x="275" y="46"/>
                  </a:moveTo>
                  <a:lnTo>
                    <a:pt x="274" y="37"/>
                  </a:lnTo>
                  <a:lnTo>
                    <a:pt x="283" y="35"/>
                  </a:lnTo>
                  <a:lnTo>
                    <a:pt x="286" y="45"/>
                  </a:lnTo>
                  <a:lnTo>
                    <a:pt x="275" y="46"/>
                  </a:lnTo>
                  <a:lnTo>
                    <a:pt x="275" y="46"/>
                  </a:lnTo>
                  <a:close/>
                  <a:moveTo>
                    <a:pt x="315" y="39"/>
                  </a:moveTo>
                  <a:lnTo>
                    <a:pt x="313" y="30"/>
                  </a:lnTo>
                  <a:lnTo>
                    <a:pt x="322" y="28"/>
                  </a:lnTo>
                  <a:lnTo>
                    <a:pt x="325" y="38"/>
                  </a:lnTo>
                  <a:lnTo>
                    <a:pt x="315" y="39"/>
                  </a:lnTo>
                  <a:lnTo>
                    <a:pt x="315" y="39"/>
                  </a:lnTo>
                  <a:close/>
                  <a:moveTo>
                    <a:pt x="354" y="33"/>
                  </a:moveTo>
                  <a:lnTo>
                    <a:pt x="352" y="22"/>
                  </a:lnTo>
                  <a:lnTo>
                    <a:pt x="362" y="21"/>
                  </a:lnTo>
                  <a:lnTo>
                    <a:pt x="364" y="30"/>
                  </a:lnTo>
                  <a:lnTo>
                    <a:pt x="354" y="33"/>
                  </a:lnTo>
                  <a:lnTo>
                    <a:pt x="354" y="33"/>
                  </a:lnTo>
                  <a:close/>
                  <a:moveTo>
                    <a:pt x="393" y="26"/>
                  </a:moveTo>
                  <a:lnTo>
                    <a:pt x="392" y="16"/>
                  </a:lnTo>
                  <a:lnTo>
                    <a:pt x="401" y="15"/>
                  </a:lnTo>
                  <a:lnTo>
                    <a:pt x="403" y="24"/>
                  </a:lnTo>
                  <a:lnTo>
                    <a:pt x="393" y="26"/>
                  </a:lnTo>
                  <a:lnTo>
                    <a:pt x="393" y="26"/>
                  </a:lnTo>
                  <a:close/>
                  <a:moveTo>
                    <a:pt x="432" y="18"/>
                  </a:moveTo>
                  <a:lnTo>
                    <a:pt x="431" y="9"/>
                  </a:lnTo>
                  <a:lnTo>
                    <a:pt x="441" y="7"/>
                  </a:lnTo>
                  <a:lnTo>
                    <a:pt x="443" y="17"/>
                  </a:lnTo>
                  <a:lnTo>
                    <a:pt x="432" y="1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0" name="Freeform 300"/>
            <p:cNvSpPr>
              <a:spLocks noEditPoints="1"/>
            </p:cNvSpPr>
            <p:nvPr/>
          </p:nvSpPr>
          <p:spPr bwMode="auto">
            <a:xfrm>
              <a:off x="4596035" y="1557123"/>
              <a:ext cx="1662206" cy="270592"/>
            </a:xfrm>
            <a:custGeom>
              <a:avLst/>
              <a:gdLst>
                <a:gd name="T0" fmla="*/ 9 w 602"/>
                <a:gd name="T1" fmla="*/ 12 h 98"/>
                <a:gd name="T2" fmla="*/ 1 w 602"/>
                <a:gd name="T3" fmla="*/ 0 h 98"/>
                <a:gd name="T4" fmla="*/ 12 w 602"/>
                <a:gd name="T5" fmla="*/ 1 h 98"/>
                <a:gd name="T6" fmla="*/ 601 w 602"/>
                <a:gd name="T7" fmla="*/ 98 h 98"/>
                <a:gd name="T8" fmla="*/ 592 w 602"/>
                <a:gd name="T9" fmla="*/ 88 h 98"/>
                <a:gd name="T10" fmla="*/ 602 w 602"/>
                <a:gd name="T11" fmla="*/ 89 h 98"/>
                <a:gd name="T12" fmla="*/ 562 w 602"/>
                <a:gd name="T13" fmla="*/ 93 h 98"/>
                <a:gd name="T14" fmla="*/ 553 w 602"/>
                <a:gd name="T15" fmla="*/ 81 h 98"/>
                <a:gd name="T16" fmla="*/ 563 w 602"/>
                <a:gd name="T17" fmla="*/ 82 h 98"/>
                <a:gd name="T18" fmla="*/ 521 w 602"/>
                <a:gd name="T19" fmla="*/ 86 h 98"/>
                <a:gd name="T20" fmla="*/ 513 w 602"/>
                <a:gd name="T21" fmla="*/ 76 h 98"/>
                <a:gd name="T22" fmla="*/ 524 w 602"/>
                <a:gd name="T23" fmla="*/ 77 h 98"/>
                <a:gd name="T24" fmla="*/ 482 w 602"/>
                <a:gd name="T25" fmla="*/ 81 h 98"/>
                <a:gd name="T26" fmla="*/ 474 w 602"/>
                <a:gd name="T27" fmla="*/ 69 h 98"/>
                <a:gd name="T28" fmla="*/ 483 w 602"/>
                <a:gd name="T29" fmla="*/ 71 h 98"/>
                <a:gd name="T30" fmla="*/ 443 w 602"/>
                <a:gd name="T31" fmla="*/ 76 h 98"/>
                <a:gd name="T32" fmla="*/ 435 w 602"/>
                <a:gd name="T33" fmla="*/ 64 h 98"/>
                <a:gd name="T34" fmla="*/ 444 w 602"/>
                <a:gd name="T35" fmla="*/ 65 h 98"/>
                <a:gd name="T36" fmla="*/ 404 w 602"/>
                <a:gd name="T37" fmla="*/ 69 h 98"/>
                <a:gd name="T38" fmla="*/ 396 w 602"/>
                <a:gd name="T39" fmla="*/ 58 h 98"/>
                <a:gd name="T40" fmla="*/ 405 w 602"/>
                <a:gd name="T41" fmla="*/ 60 h 98"/>
                <a:gd name="T42" fmla="*/ 364 w 602"/>
                <a:gd name="T43" fmla="*/ 64 h 98"/>
                <a:gd name="T44" fmla="*/ 355 w 602"/>
                <a:gd name="T45" fmla="*/ 52 h 98"/>
                <a:gd name="T46" fmla="*/ 366 w 602"/>
                <a:gd name="T47" fmla="*/ 54 h 98"/>
                <a:gd name="T48" fmla="*/ 325 w 602"/>
                <a:gd name="T49" fmla="*/ 58 h 98"/>
                <a:gd name="T50" fmla="*/ 316 w 602"/>
                <a:gd name="T51" fmla="*/ 47 h 98"/>
                <a:gd name="T52" fmla="*/ 327 w 602"/>
                <a:gd name="T53" fmla="*/ 48 h 98"/>
                <a:gd name="T54" fmla="*/ 286 w 602"/>
                <a:gd name="T55" fmla="*/ 52 h 98"/>
                <a:gd name="T56" fmla="*/ 277 w 602"/>
                <a:gd name="T57" fmla="*/ 41 h 98"/>
                <a:gd name="T58" fmla="*/ 287 w 602"/>
                <a:gd name="T59" fmla="*/ 42 h 98"/>
                <a:gd name="T60" fmla="*/ 246 w 602"/>
                <a:gd name="T61" fmla="*/ 46 h 98"/>
                <a:gd name="T62" fmla="*/ 238 w 602"/>
                <a:gd name="T63" fmla="*/ 35 h 98"/>
                <a:gd name="T64" fmla="*/ 248 w 602"/>
                <a:gd name="T65" fmla="*/ 37 h 98"/>
                <a:gd name="T66" fmla="*/ 206 w 602"/>
                <a:gd name="T67" fmla="*/ 41 h 98"/>
                <a:gd name="T68" fmla="*/ 199 w 602"/>
                <a:gd name="T69" fmla="*/ 29 h 98"/>
                <a:gd name="T70" fmla="*/ 208 w 602"/>
                <a:gd name="T71" fmla="*/ 30 h 98"/>
                <a:gd name="T72" fmla="*/ 167 w 602"/>
                <a:gd name="T73" fmla="*/ 35 h 98"/>
                <a:gd name="T74" fmla="*/ 159 w 602"/>
                <a:gd name="T75" fmla="*/ 24 h 98"/>
                <a:gd name="T76" fmla="*/ 168 w 602"/>
                <a:gd name="T77" fmla="*/ 25 h 98"/>
                <a:gd name="T78" fmla="*/ 128 w 602"/>
                <a:gd name="T79" fmla="*/ 29 h 98"/>
                <a:gd name="T80" fmla="*/ 120 w 602"/>
                <a:gd name="T81" fmla="*/ 17 h 98"/>
                <a:gd name="T82" fmla="*/ 129 w 602"/>
                <a:gd name="T83" fmla="*/ 20 h 98"/>
                <a:gd name="T84" fmla="*/ 89 w 602"/>
                <a:gd name="T85" fmla="*/ 24 h 98"/>
                <a:gd name="T86" fmla="*/ 80 w 602"/>
                <a:gd name="T87" fmla="*/ 12 h 98"/>
                <a:gd name="T88" fmla="*/ 90 w 602"/>
                <a:gd name="T89" fmla="*/ 13 h 98"/>
                <a:gd name="T90" fmla="*/ 50 w 602"/>
                <a:gd name="T91" fmla="*/ 17 h 98"/>
                <a:gd name="T92" fmla="*/ 40 w 602"/>
                <a:gd name="T93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2" h="98">
                  <a:moveTo>
                    <a:pt x="12" y="1"/>
                  </a:moveTo>
                  <a:lnTo>
                    <a:pt x="9" y="12"/>
                  </a:lnTo>
                  <a:lnTo>
                    <a:pt x="0" y="11"/>
                  </a:lnTo>
                  <a:lnTo>
                    <a:pt x="1" y="0"/>
                  </a:lnTo>
                  <a:lnTo>
                    <a:pt x="12" y="1"/>
                  </a:lnTo>
                  <a:lnTo>
                    <a:pt x="12" y="1"/>
                  </a:lnTo>
                  <a:close/>
                  <a:moveTo>
                    <a:pt x="602" y="89"/>
                  </a:moveTo>
                  <a:lnTo>
                    <a:pt x="601" y="98"/>
                  </a:lnTo>
                  <a:lnTo>
                    <a:pt x="591" y="97"/>
                  </a:lnTo>
                  <a:lnTo>
                    <a:pt x="592" y="88"/>
                  </a:lnTo>
                  <a:lnTo>
                    <a:pt x="602" y="89"/>
                  </a:lnTo>
                  <a:lnTo>
                    <a:pt x="602" y="89"/>
                  </a:lnTo>
                  <a:close/>
                  <a:moveTo>
                    <a:pt x="563" y="82"/>
                  </a:moveTo>
                  <a:lnTo>
                    <a:pt x="562" y="93"/>
                  </a:lnTo>
                  <a:lnTo>
                    <a:pt x="551" y="92"/>
                  </a:lnTo>
                  <a:lnTo>
                    <a:pt x="553" y="81"/>
                  </a:lnTo>
                  <a:lnTo>
                    <a:pt x="563" y="82"/>
                  </a:lnTo>
                  <a:lnTo>
                    <a:pt x="563" y="82"/>
                  </a:lnTo>
                  <a:close/>
                  <a:moveTo>
                    <a:pt x="524" y="77"/>
                  </a:moveTo>
                  <a:lnTo>
                    <a:pt x="521" y="86"/>
                  </a:lnTo>
                  <a:lnTo>
                    <a:pt x="512" y="85"/>
                  </a:lnTo>
                  <a:lnTo>
                    <a:pt x="513" y="76"/>
                  </a:lnTo>
                  <a:lnTo>
                    <a:pt x="524" y="77"/>
                  </a:lnTo>
                  <a:lnTo>
                    <a:pt x="524" y="77"/>
                  </a:lnTo>
                  <a:close/>
                  <a:moveTo>
                    <a:pt x="483" y="71"/>
                  </a:moveTo>
                  <a:lnTo>
                    <a:pt x="482" y="81"/>
                  </a:lnTo>
                  <a:lnTo>
                    <a:pt x="473" y="80"/>
                  </a:lnTo>
                  <a:lnTo>
                    <a:pt x="474" y="69"/>
                  </a:lnTo>
                  <a:lnTo>
                    <a:pt x="483" y="71"/>
                  </a:lnTo>
                  <a:lnTo>
                    <a:pt x="483" y="71"/>
                  </a:lnTo>
                  <a:close/>
                  <a:moveTo>
                    <a:pt x="444" y="65"/>
                  </a:moveTo>
                  <a:lnTo>
                    <a:pt x="443" y="76"/>
                  </a:lnTo>
                  <a:lnTo>
                    <a:pt x="434" y="73"/>
                  </a:lnTo>
                  <a:lnTo>
                    <a:pt x="435" y="64"/>
                  </a:lnTo>
                  <a:lnTo>
                    <a:pt x="444" y="65"/>
                  </a:lnTo>
                  <a:lnTo>
                    <a:pt x="444" y="65"/>
                  </a:lnTo>
                  <a:close/>
                  <a:moveTo>
                    <a:pt x="405" y="60"/>
                  </a:moveTo>
                  <a:lnTo>
                    <a:pt x="404" y="69"/>
                  </a:lnTo>
                  <a:lnTo>
                    <a:pt x="393" y="68"/>
                  </a:lnTo>
                  <a:lnTo>
                    <a:pt x="396" y="58"/>
                  </a:lnTo>
                  <a:lnTo>
                    <a:pt x="405" y="60"/>
                  </a:lnTo>
                  <a:lnTo>
                    <a:pt x="405" y="60"/>
                  </a:lnTo>
                  <a:close/>
                  <a:moveTo>
                    <a:pt x="366" y="54"/>
                  </a:moveTo>
                  <a:lnTo>
                    <a:pt x="364" y="64"/>
                  </a:lnTo>
                  <a:lnTo>
                    <a:pt x="354" y="63"/>
                  </a:lnTo>
                  <a:lnTo>
                    <a:pt x="355" y="52"/>
                  </a:lnTo>
                  <a:lnTo>
                    <a:pt x="366" y="54"/>
                  </a:lnTo>
                  <a:lnTo>
                    <a:pt x="366" y="54"/>
                  </a:lnTo>
                  <a:close/>
                  <a:moveTo>
                    <a:pt x="327" y="48"/>
                  </a:moveTo>
                  <a:lnTo>
                    <a:pt x="325" y="58"/>
                  </a:lnTo>
                  <a:lnTo>
                    <a:pt x="315" y="56"/>
                  </a:lnTo>
                  <a:lnTo>
                    <a:pt x="316" y="47"/>
                  </a:lnTo>
                  <a:lnTo>
                    <a:pt x="327" y="48"/>
                  </a:lnTo>
                  <a:lnTo>
                    <a:pt x="327" y="48"/>
                  </a:lnTo>
                  <a:close/>
                  <a:moveTo>
                    <a:pt x="287" y="42"/>
                  </a:moveTo>
                  <a:lnTo>
                    <a:pt x="286" y="52"/>
                  </a:lnTo>
                  <a:lnTo>
                    <a:pt x="276" y="51"/>
                  </a:lnTo>
                  <a:lnTo>
                    <a:pt x="277" y="41"/>
                  </a:lnTo>
                  <a:lnTo>
                    <a:pt x="287" y="42"/>
                  </a:lnTo>
                  <a:lnTo>
                    <a:pt x="287" y="42"/>
                  </a:lnTo>
                  <a:close/>
                  <a:moveTo>
                    <a:pt x="248" y="37"/>
                  </a:moveTo>
                  <a:lnTo>
                    <a:pt x="246" y="46"/>
                  </a:lnTo>
                  <a:lnTo>
                    <a:pt x="236" y="45"/>
                  </a:lnTo>
                  <a:lnTo>
                    <a:pt x="238" y="35"/>
                  </a:lnTo>
                  <a:lnTo>
                    <a:pt x="248" y="37"/>
                  </a:lnTo>
                  <a:lnTo>
                    <a:pt x="248" y="37"/>
                  </a:lnTo>
                  <a:close/>
                  <a:moveTo>
                    <a:pt x="208" y="30"/>
                  </a:moveTo>
                  <a:lnTo>
                    <a:pt x="206" y="41"/>
                  </a:lnTo>
                  <a:lnTo>
                    <a:pt x="197" y="39"/>
                  </a:lnTo>
                  <a:lnTo>
                    <a:pt x="199" y="29"/>
                  </a:lnTo>
                  <a:lnTo>
                    <a:pt x="208" y="30"/>
                  </a:lnTo>
                  <a:lnTo>
                    <a:pt x="208" y="30"/>
                  </a:lnTo>
                  <a:close/>
                  <a:moveTo>
                    <a:pt x="168" y="25"/>
                  </a:moveTo>
                  <a:lnTo>
                    <a:pt x="167" y="35"/>
                  </a:lnTo>
                  <a:lnTo>
                    <a:pt x="158" y="33"/>
                  </a:lnTo>
                  <a:lnTo>
                    <a:pt x="159" y="24"/>
                  </a:lnTo>
                  <a:lnTo>
                    <a:pt x="168" y="25"/>
                  </a:lnTo>
                  <a:lnTo>
                    <a:pt x="168" y="25"/>
                  </a:lnTo>
                  <a:close/>
                  <a:moveTo>
                    <a:pt x="129" y="20"/>
                  </a:moveTo>
                  <a:lnTo>
                    <a:pt x="128" y="29"/>
                  </a:lnTo>
                  <a:lnTo>
                    <a:pt x="117" y="28"/>
                  </a:lnTo>
                  <a:lnTo>
                    <a:pt x="120" y="17"/>
                  </a:lnTo>
                  <a:lnTo>
                    <a:pt x="129" y="20"/>
                  </a:lnTo>
                  <a:lnTo>
                    <a:pt x="129" y="20"/>
                  </a:lnTo>
                  <a:close/>
                  <a:moveTo>
                    <a:pt x="90" y="13"/>
                  </a:moveTo>
                  <a:lnTo>
                    <a:pt x="89" y="24"/>
                  </a:lnTo>
                  <a:lnTo>
                    <a:pt x="78" y="22"/>
                  </a:lnTo>
                  <a:lnTo>
                    <a:pt x="80" y="12"/>
                  </a:lnTo>
                  <a:lnTo>
                    <a:pt x="90" y="13"/>
                  </a:lnTo>
                  <a:lnTo>
                    <a:pt x="90" y="13"/>
                  </a:lnTo>
                  <a:close/>
                  <a:moveTo>
                    <a:pt x="51" y="8"/>
                  </a:moveTo>
                  <a:lnTo>
                    <a:pt x="50" y="17"/>
                  </a:lnTo>
                  <a:lnTo>
                    <a:pt x="39" y="16"/>
                  </a:lnTo>
                  <a:lnTo>
                    <a:pt x="40" y="7"/>
                  </a:lnTo>
                  <a:lnTo>
                    <a:pt x="51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1" name="Freeform 301"/>
            <p:cNvSpPr>
              <a:spLocks noEditPoints="1"/>
            </p:cNvSpPr>
            <p:nvPr/>
          </p:nvSpPr>
          <p:spPr bwMode="auto">
            <a:xfrm>
              <a:off x="7663662" y="1565408"/>
              <a:ext cx="709614" cy="1173485"/>
            </a:xfrm>
            <a:custGeom>
              <a:avLst/>
              <a:gdLst>
                <a:gd name="T0" fmla="*/ 5 w 257"/>
                <a:gd name="T1" fmla="*/ 13 h 425"/>
                <a:gd name="T2" fmla="*/ 7 w 257"/>
                <a:gd name="T3" fmla="*/ 0 h 425"/>
                <a:gd name="T4" fmla="*/ 13 w 257"/>
                <a:gd name="T5" fmla="*/ 9 h 425"/>
                <a:gd name="T6" fmla="*/ 248 w 257"/>
                <a:gd name="T7" fmla="*/ 425 h 425"/>
                <a:gd name="T8" fmla="*/ 252 w 257"/>
                <a:gd name="T9" fmla="*/ 411 h 425"/>
                <a:gd name="T10" fmla="*/ 257 w 257"/>
                <a:gd name="T11" fmla="*/ 419 h 425"/>
                <a:gd name="T12" fmla="*/ 228 w 257"/>
                <a:gd name="T13" fmla="*/ 391 h 425"/>
                <a:gd name="T14" fmla="*/ 231 w 257"/>
                <a:gd name="T15" fmla="*/ 376 h 425"/>
                <a:gd name="T16" fmla="*/ 236 w 257"/>
                <a:gd name="T17" fmla="*/ 385 h 425"/>
                <a:gd name="T18" fmla="*/ 207 w 257"/>
                <a:gd name="T19" fmla="*/ 357 h 425"/>
                <a:gd name="T20" fmla="*/ 211 w 257"/>
                <a:gd name="T21" fmla="*/ 342 h 425"/>
                <a:gd name="T22" fmla="*/ 217 w 257"/>
                <a:gd name="T23" fmla="*/ 351 h 425"/>
                <a:gd name="T24" fmla="*/ 188 w 257"/>
                <a:gd name="T25" fmla="*/ 321 h 425"/>
                <a:gd name="T26" fmla="*/ 190 w 257"/>
                <a:gd name="T27" fmla="*/ 308 h 425"/>
                <a:gd name="T28" fmla="*/ 196 w 257"/>
                <a:gd name="T29" fmla="*/ 316 h 425"/>
                <a:gd name="T30" fmla="*/ 167 w 257"/>
                <a:gd name="T31" fmla="*/ 287 h 425"/>
                <a:gd name="T32" fmla="*/ 171 w 257"/>
                <a:gd name="T33" fmla="*/ 274 h 425"/>
                <a:gd name="T34" fmla="*/ 176 w 257"/>
                <a:gd name="T35" fmla="*/ 282 h 425"/>
                <a:gd name="T36" fmla="*/ 147 w 257"/>
                <a:gd name="T37" fmla="*/ 253 h 425"/>
                <a:gd name="T38" fmla="*/ 150 w 257"/>
                <a:gd name="T39" fmla="*/ 239 h 425"/>
                <a:gd name="T40" fmla="*/ 155 w 257"/>
                <a:gd name="T41" fmla="*/ 248 h 425"/>
                <a:gd name="T42" fmla="*/ 126 w 257"/>
                <a:gd name="T43" fmla="*/ 219 h 425"/>
                <a:gd name="T44" fmla="*/ 130 w 257"/>
                <a:gd name="T45" fmla="*/ 205 h 425"/>
                <a:gd name="T46" fmla="*/ 136 w 257"/>
                <a:gd name="T47" fmla="*/ 214 h 425"/>
                <a:gd name="T48" fmla="*/ 107 w 257"/>
                <a:gd name="T49" fmla="*/ 184 h 425"/>
                <a:gd name="T50" fmla="*/ 109 w 257"/>
                <a:gd name="T51" fmla="*/ 171 h 425"/>
                <a:gd name="T52" fmla="*/ 115 w 257"/>
                <a:gd name="T53" fmla="*/ 180 h 425"/>
                <a:gd name="T54" fmla="*/ 86 w 257"/>
                <a:gd name="T55" fmla="*/ 150 h 425"/>
                <a:gd name="T56" fmla="*/ 90 w 257"/>
                <a:gd name="T57" fmla="*/ 137 h 425"/>
                <a:gd name="T58" fmla="*/ 95 w 257"/>
                <a:gd name="T59" fmla="*/ 145 h 425"/>
                <a:gd name="T60" fmla="*/ 65 w 257"/>
                <a:gd name="T61" fmla="*/ 116 h 425"/>
                <a:gd name="T62" fmla="*/ 69 w 257"/>
                <a:gd name="T63" fmla="*/ 103 h 425"/>
                <a:gd name="T64" fmla="*/ 74 w 257"/>
                <a:gd name="T65" fmla="*/ 111 h 425"/>
                <a:gd name="T66" fmla="*/ 45 w 257"/>
                <a:gd name="T67" fmla="*/ 82 h 425"/>
                <a:gd name="T68" fmla="*/ 49 w 257"/>
                <a:gd name="T69" fmla="*/ 68 h 425"/>
                <a:gd name="T70" fmla="*/ 53 w 257"/>
                <a:gd name="T71" fmla="*/ 77 h 425"/>
                <a:gd name="T72" fmla="*/ 24 w 257"/>
                <a:gd name="T73" fmla="*/ 48 h 425"/>
                <a:gd name="T74" fmla="*/ 28 w 257"/>
                <a:gd name="T75" fmla="*/ 3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7" h="425">
                  <a:moveTo>
                    <a:pt x="13" y="9"/>
                  </a:moveTo>
                  <a:lnTo>
                    <a:pt x="5" y="13"/>
                  </a:lnTo>
                  <a:lnTo>
                    <a:pt x="0" y="5"/>
                  </a:lnTo>
                  <a:lnTo>
                    <a:pt x="7" y="0"/>
                  </a:lnTo>
                  <a:lnTo>
                    <a:pt x="13" y="9"/>
                  </a:lnTo>
                  <a:lnTo>
                    <a:pt x="13" y="9"/>
                  </a:lnTo>
                  <a:close/>
                  <a:moveTo>
                    <a:pt x="257" y="419"/>
                  </a:moveTo>
                  <a:lnTo>
                    <a:pt x="248" y="425"/>
                  </a:lnTo>
                  <a:lnTo>
                    <a:pt x="243" y="415"/>
                  </a:lnTo>
                  <a:lnTo>
                    <a:pt x="252" y="411"/>
                  </a:lnTo>
                  <a:lnTo>
                    <a:pt x="257" y="419"/>
                  </a:lnTo>
                  <a:lnTo>
                    <a:pt x="257" y="419"/>
                  </a:lnTo>
                  <a:close/>
                  <a:moveTo>
                    <a:pt x="236" y="385"/>
                  </a:moveTo>
                  <a:lnTo>
                    <a:pt x="228" y="391"/>
                  </a:lnTo>
                  <a:lnTo>
                    <a:pt x="223" y="381"/>
                  </a:lnTo>
                  <a:lnTo>
                    <a:pt x="231" y="376"/>
                  </a:lnTo>
                  <a:lnTo>
                    <a:pt x="236" y="385"/>
                  </a:lnTo>
                  <a:lnTo>
                    <a:pt x="236" y="385"/>
                  </a:lnTo>
                  <a:close/>
                  <a:moveTo>
                    <a:pt x="217" y="351"/>
                  </a:moveTo>
                  <a:lnTo>
                    <a:pt x="207" y="357"/>
                  </a:lnTo>
                  <a:lnTo>
                    <a:pt x="202" y="347"/>
                  </a:lnTo>
                  <a:lnTo>
                    <a:pt x="211" y="342"/>
                  </a:lnTo>
                  <a:lnTo>
                    <a:pt x="217" y="351"/>
                  </a:lnTo>
                  <a:lnTo>
                    <a:pt x="217" y="351"/>
                  </a:lnTo>
                  <a:close/>
                  <a:moveTo>
                    <a:pt x="196" y="316"/>
                  </a:moveTo>
                  <a:lnTo>
                    <a:pt x="188" y="321"/>
                  </a:lnTo>
                  <a:lnTo>
                    <a:pt x="183" y="313"/>
                  </a:lnTo>
                  <a:lnTo>
                    <a:pt x="190" y="308"/>
                  </a:lnTo>
                  <a:lnTo>
                    <a:pt x="196" y="316"/>
                  </a:lnTo>
                  <a:lnTo>
                    <a:pt x="196" y="316"/>
                  </a:lnTo>
                  <a:close/>
                  <a:moveTo>
                    <a:pt x="176" y="282"/>
                  </a:moveTo>
                  <a:lnTo>
                    <a:pt x="167" y="287"/>
                  </a:lnTo>
                  <a:lnTo>
                    <a:pt x="162" y="279"/>
                  </a:lnTo>
                  <a:lnTo>
                    <a:pt x="171" y="274"/>
                  </a:lnTo>
                  <a:lnTo>
                    <a:pt x="176" y="282"/>
                  </a:lnTo>
                  <a:lnTo>
                    <a:pt x="176" y="282"/>
                  </a:lnTo>
                  <a:close/>
                  <a:moveTo>
                    <a:pt x="155" y="248"/>
                  </a:moveTo>
                  <a:lnTo>
                    <a:pt x="147" y="253"/>
                  </a:lnTo>
                  <a:lnTo>
                    <a:pt x="142" y="244"/>
                  </a:lnTo>
                  <a:lnTo>
                    <a:pt x="150" y="239"/>
                  </a:lnTo>
                  <a:lnTo>
                    <a:pt x="155" y="248"/>
                  </a:lnTo>
                  <a:lnTo>
                    <a:pt x="155" y="248"/>
                  </a:lnTo>
                  <a:close/>
                  <a:moveTo>
                    <a:pt x="136" y="214"/>
                  </a:moveTo>
                  <a:lnTo>
                    <a:pt x="126" y="219"/>
                  </a:lnTo>
                  <a:lnTo>
                    <a:pt x="121" y="210"/>
                  </a:lnTo>
                  <a:lnTo>
                    <a:pt x="130" y="205"/>
                  </a:lnTo>
                  <a:lnTo>
                    <a:pt x="136" y="214"/>
                  </a:lnTo>
                  <a:lnTo>
                    <a:pt x="136" y="214"/>
                  </a:lnTo>
                  <a:close/>
                  <a:moveTo>
                    <a:pt x="115" y="180"/>
                  </a:moveTo>
                  <a:lnTo>
                    <a:pt x="107" y="184"/>
                  </a:lnTo>
                  <a:lnTo>
                    <a:pt x="102" y="176"/>
                  </a:lnTo>
                  <a:lnTo>
                    <a:pt x="109" y="171"/>
                  </a:lnTo>
                  <a:lnTo>
                    <a:pt x="115" y="180"/>
                  </a:lnTo>
                  <a:lnTo>
                    <a:pt x="115" y="180"/>
                  </a:lnTo>
                  <a:close/>
                  <a:moveTo>
                    <a:pt x="95" y="145"/>
                  </a:moveTo>
                  <a:lnTo>
                    <a:pt x="86" y="150"/>
                  </a:lnTo>
                  <a:lnTo>
                    <a:pt x="81" y="142"/>
                  </a:lnTo>
                  <a:lnTo>
                    <a:pt x="90" y="137"/>
                  </a:lnTo>
                  <a:lnTo>
                    <a:pt x="95" y="145"/>
                  </a:lnTo>
                  <a:lnTo>
                    <a:pt x="95" y="145"/>
                  </a:lnTo>
                  <a:close/>
                  <a:moveTo>
                    <a:pt x="74" y="111"/>
                  </a:moveTo>
                  <a:lnTo>
                    <a:pt x="65" y="116"/>
                  </a:lnTo>
                  <a:lnTo>
                    <a:pt x="61" y="107"/>
                  </a:lnTo>
                  <a:lnTo>
                    <a:pt x="69" y="103"/>
                  </a:lnTo>
                  <a:lnTo>
                    <a:pt x="74" y="111"/>
                  </a:lnTo>
                  <a:lnTo>
                    <a:pt x="74" y="111"/>
                  </a:lnTo>
                  <a:close/>
                  <a:moveTo>
                    <a:pt x="53" y="77"/>
                  </a:moveTo>
                  <a:lnTo>
                    <a:pt x="45" y="82"/>
                  </a:lnTo>
                  <a:lnTo>
                    <a:pt x="40" y="73"/>
                  </a:lnTo>
                  <a:lnTo>
                    <a:pt x="49" y="68"/>
                  </a:lnTo>
                  <a:lnTo>
                    <a:pt x="53" y="77"/>
                  </a:lnTo>
                  <a:lnTo>
                    <a:pt x="53" y="77"/>
                  </a:lnTo>
                  <a:close/>
                  <a:moveTo>
                    <a:pt x="34" y="43"/>
                  </a:moveTo>
                  <a:lnTo>
                    <a:pt x="24" y="48"/>
                  </a:lnTo>
                  <a:lnTo>
                    <a:pt x="19" y="39"/>
                  </a:lnTo>
                  <a:lnTo>
                    <a:pt x="28" y="34"/>
                  </a:lnTo>
                  <a:lnTo>
                    <a:pt x="34" y="4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2" name="Freeform 302"/>
            <p:cNvSpPr>
              <a:spLocks noEditPoints="1"/>
            </p:cNvSpPr>
            <p:nvPr/>
          </p:nvSpPr>
          <p:spPr bwMode="auto">
            <a:xfrm>
              <a:off x="9005577" y="2344049"/>
              <a:ext cx="171191" cy="1002295"/>
            </a:xfrm>
            <a:custGeom>
              <a:avLst/>
              <a:gdLst>
                <a:gd name="T0" fmla="*/ 52 w 62"/>
                <a:gd name="T1" fmla="*/ 353 h 363"/>
                <a:gd name="T2" fmla="*/ 61 w 62"/>
                <a:gd name="T3" fmla="*/ 352 h 363"/>
                <a:gd name="T4" fmla="*/ 62 w 62"/>
                <a:gd name="T5" fmla="*/ 362 h 363"/>
                <a:gd name="T6" fmla="*/ 53 w 62"/>
                <a:gd name="T7" fmla="*/ 363 h 363"/>
                <a:gd name="T8" fmla="*/ 52 w 62"/>
                <a:gd name="T9" fmla="*/ 353 h 363"/>
                <a:gd name="T10" fmla="*/ 52 w 62"/>
                <a:gd name="T11" fmla="*/ 353 h 363"/>
                <a:gd name="T12" fmla="*/ 0 w 62"/>
                <a:gd name="T13" fmla="*/ 1 h 363"/>
                <a:gd name="T14" fmla="*/ 0 w 62"/>
                <a:gd name="T15" fmla="*/ 8 h 363"/>
                <a:gd name="T16" fmla="*/ 10 w 62"/>
                <a:gd name="T17" fmla="*/ 7 h 363"/>
                <a:gd name="T18" fmla="*/ 9 w 62"/>
                <a:gd name="T19" fmla="*/ 0 h 363"/>
                <a:gd name="T20" fmla="*/ 0 w 62"/>
                <a:gd name="T21" fmla="*/ 1 h 363"/>
                <a:gd name="T22" fmla="*/ 0 w 62"/>
                <a:gd name="T23" fmla="*/ 1 h 363"/>
                <a:gd name="T24" fmla="*/ 5 w 62"/>
                <a:gd name="T25" fmla="*/ 38 h 363"/>
                <a:gd name="T26" fmla="*/ 14 w 62"/>
                <a:gd name="T27" fmla="*/ 37 h 363"/>
                <a:gd name="T28" fmla="*/ 15 w 62"/>
                <a:gd name="T29" fmla="*/ 46 h 363"/>
                <a:gd name="T30" fmla="*/ 6 w 62"/>
                <a:gd name="T31" fmla="*/ 48 h 363"/>
                <a:gd name="T32" fmla="*/ 5 w 62"/>
                <a:gd name="T33" fmla="*/ 38 h 363"/>
                <a:gd name="T34" fmla="*/ 5 w 62"/>
                <a:gd name="T35" fmla="*/ 38 h 363"/>
                <a:gd name="T36" fmla="*/ 10 w 62"/>
                <a:gd name="T37" fmla="*/ 77 h 363"/>
                <a:gd name="T38" fmla="*/ 21 w 62"/>
                <a:gd name="T39" fmla="*/ 76 h 363"/>
                <a:gd name="T40" fmla="*/ 22 w 62"/>
                <a:gd name="T41" fmla="*/ 86 h 363"/>
                <a:gd name="T42" fmla="*/ 12 w 62"/>
                <a:gd name="T43" fmla="*/ 88 h 363"/>
                <a:gd name="T44" fmla="*/ 10 w 62"/>
                <a:gd name="T45" fmla="*/ 77 h 363"/>
                <a:gd name="T46" fmla="*/ 10 w 62"/>
                <a:gd name="T47" fmla="*/ 77 h 363"/>
                <a:gd name="T48" fmla="*/ 17 w 62"/>
                <a:gd name="T49" fmla="*/ 116 h 363"/>
                <a:gd name="T50" fmla="*/ 26 w 62"/>
                <a:gd name="T51" fmla="*/ 115 h 363"/>
                <a:gd name="T52" fmla="*/ 27 w 62"/>
                <a:gd name="T53" fmla="*/ 126 h 363"/>
                <a:gd name="T54" fmla="*/ 18 w 62"/>
                <a:gd name="T55" fmla="*/ 127 h 363"/>
                <a:gd name="T56" fmla="*/ 17 w 62"/>
                <a:gd name="T57" fmla="*/ 116 h 363"/>
                <a:gd name="T58" fmla="*/ 17 w 62"/>
                <a:gd name="T59" fmla="*/ 116 h 363"/>
                <a:gd name="T60" fmla="*/ 22 w 62"/>
                <a:gd name="T61" fmla="*/ 156 h 363"/>
                <a:gd name="T62" fmla="*/ 32 w 62"/>
                <a:gd name="T63" fmla="*/ 154 h 363"/>
                <a:gd name="T64" fmla="*/ 34 w 62"/>
                <a:gd name="T65" fmla="*/ 165 h 363"/>
                <a:gd name="T66" fmla="*/ 23 w 62"/>
                <a:gd name="T67" fmla="*/ 166 h 363"/>
                <a:gd name="T68" fmla="*/ 22 w 62"/>
                <a:gd name="T69" fmla="*/ 156 h 363"/>
                <a:gd name="T70" fmla="*/ 22 w 62"/>
                <a:gd name="T71" fmla="*/ 156 h 363"/>
                <a:gd name="T72" fmla="*/ 28 w 62"/>
                <a:gd name="T73" fmla="*/ 196 h 363"/>
                <a:gd name="T74" fmla="*/ 38 w 62"/>
                <a:gd name="T75" fmla="*/ 194 h 363"/>
                <a:gd name="T76" fmla="*/ 39 w 62"/>
                <a:gd name="T77" fmla="*/ 204 h 363"/>
                <a:gd name="T78" fmla="*/ 30 w 62"/>
                <a:gd name="T79" fmla="*/ 205 h 363"/>
                <a:gd name="T80" fmla="*/ 28 w 62"/>
                <a:gd name="T81" fmla="*/ 196 h 363"/>
                <a:gd name="T82" fmla="*/ 28 w 62"/>
                <a:gd name="T83" fmla="*/ 196 h 363"/>
                <a:gd name="T84" fmla="*/ 34 w 62"/>
                <a:gd name="T85" fmla="*/ 235 h 363"/>
                <a:gd name="T86" fmla="*/ 44 w 62"/>
                <a:gd name="T87" fmla="*/ 234 h 363"/>
                <a:gd name="T88" fmla="*/ 45 w 62"/>
                <a:gd name="T89" fmla="*/ 243 h 363"/>
                <a:gd name="T90" fmla="*/ 35 w 62"/>
                <a:gd name="T91" fmla="*/ 244 h 363"/>
                <a:gd name="T92" fmla="*/ 34 w 62"/>
                <a:gd name="T93" fmla="*/ 235 h 363"/>
                <a:gd name="T94" fmla="*/ 34 w 62"/>
                <a:gd name="T95" fmla="*/ 235 h 363"/>
                <a:gd name="T96" fmla="*/ 40 w 62"/>
                <a:gd name="T97" fmla="*/ 275 h 363"/>
                <a:gd name="T98" fmla="*/ 49 w 62"/>
                <a:gd name="T99" fmla="*/ 273 h 363"/>
                <a:gd name="T100" fmla="*/ 51 w 62"/>
                <a:gd name="T101" fmla="*/ 282 h 363"/>
                <a:gd name="T102" fmla="*/ 42 w 62"/>
                <a:gd name="T103" fmla="*/ 284 h 363"/>
                <a:gd name="T104" fmla="*/ 40 w 62"/>
                <a:gd name="T105" fmla="*/ 275 h 363"/>
                <a:gd name="T106" fmla="*/ 40 w 62"/>
                <a:gd name="T107" fmla="*/ 275 h 363"/>
                <a:gd name="T108" fmla="*/ 45 w 62"/>
                <a:gd name="T109" fmla="*/ 314 h 363"/>
                <a:gd name="T110" fmla="*/ 56 w 62"/>
                <a:gd name="T111" fmla="*/ 312 h 363"/>
                <a:gd name="T112" fmla="*/ 57 w 62"/>
                <a:gd name="T113" fmla="*/ 322 h 363"/>
                <a:gd name="T114" fmla="*/ 47 w 62"/>
                <a:gd name="T115" fmla="*/ 324 h 363"/>
                <a:gd name="T116" fmla="*/ 45 w 62"/>
                <a:gd name="T117" fmla="*/ 31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" h="363">
                  <a:moveTo>
                    <a:pt x="52" y="353"/>
                  </a:moveTo>
                  <a:lnTo>
                    <a:pt x="61" y="352"/>
                  </a:lnTo>
                  <a:lnTo>
                    <a:pt x="62" y="362"/>
                  </a:lnTo>
                  <a:lnTo>
                    <a:pt x="53" y="363"/>
                  </a:lnTo>
                  <a:lnTo>
                    <a:pt x="52" y="353"/>
                  </a:lnTo>
                  <a:lnTo>
                    <a:pt x="52" y="353"/>
                  </a:lnTo>
                  <a:close/>
                  <a:moveTo>
                    <a:pt x="0" y="1"/>
                  </a:moveTo>
                  <a:lnTo>
                    <a:pt x="0" y="8"/>
                  </a:lnTo>
                  <a:lnTo>
                    <a:pt x="10" y="7"/>
                  </a:lnTo>
                  <a:lnTo>
                    <a:pt x="9" y="0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5" y="38"/>
                  </a:moveTo>
                  <a:lnTo>
                    <a:pt x="14" y="37"/>
                  </a:lnTo>
                  <a:lnTo>
                    <a:pt x="15" y="46"/>
                  </a:lnTo>
                  <a:lnTo>
                    <a:pt x="6" y="48"/>
                  </a:lnTo>
                  <a:lnTo>
                    <a:pt x="5" y="38"/>
                  </a:lnTo>
                  <a:lnTo>
                    <a:pt x="5" y="38"/>
                  </a:lnTo>
                  <a:close/>
                  <a:moveTo>
                    <a:pt x="10" y="77"/>
                  </a:moveTo>
                  <a:lnTo>
                    <a:pt x="21" y="76"/>
                  </a:lnTo>
                  <a:lnTo>
                    <a:pt x="22" y="86"/>
                  </a:lnTo>
                  <a:lnTo>
                    <a:pt x="12" y="88"/>
                  </a:lnTo>
                  <a:lnTo>
                    <a:pt x="10" y="77"/>
                  </a:lnTo>
                  <a:lnTo>
                    <a:pt x="10" y="77"/>
                  </a:lnTo>
                  <a:close/>
                  <a:moveTo>
                    <a:pt x="17" y="116"/>
                  </a:moveTo>
                  <a:lnTo>
                    <a:pt x="26" y="115"/>
                  </a:lnTo>
                  <a:lnTo>
                    <a:pt x="27" y="126"/>
                  </a:lnTo>
                  <a:lnTo>
                    <a:pt x="18" y="127"/>
                  </a:lnTo>
                  <a:lnTo>
                    <a:pt x="17" y="116"/>
                  </a:lnTo>
                  <a:lnTo>
                    <a:pt x="17" y="116"/>
                  </a:lnTo>
                  <a:close/>
                  <a:moveTo>
                    <a:pt x="22" y="156"/>
                  </a:moveTo>
                  <a:lnTo>
                    <a:pt x="32" y="154"/>
                  </a:lnTo>
                  <a:lnTo>
                    <a:pt x="34" y="165"/>
                  </a:lnTo>
                  <a:lnTo>
                    <a:pt x="23" y="166"/>
                  </a:lnTo>
                  <a:lnTo>
                    <a:pt x="22" y="156"/>
                  </a:lnTo>
                  <a:lnTo>
                    <a:pt x="22" y="156"/>
                  </a:lnTo>
                  <a:close/>
                  <a:moveTo>
                    <a:pt x="28" y="196"/>
                  </a:moveTo>
                  <a:lnTo>
                    <a:pt x="38" y="194"/>
                  </a:lnTo>
                  <a:lnTo>
                    <a:pt x="39" y="204"/>
                  </a:lnTo>
                  <a:lnTo>
                    <a:pt x="30" y="205"/>
                  </a:lnTo>
                  <a:lnTo>
                    <a:pt x="28" y="196"/>
                  </a:lnTo>
                  <a:lnTo>
                    <a:pt x="28" y="196"/>
                  </a:lnTo>
                  <a:close/>
                  <a:moveTo>
                    <a:pt x="34" y="235"/>
                  </a:moveTo>
                  <a:lnTo>
                    <a:pt x="44" y="234"/>
                  </a:lnTo>
                  <a:lnTo>
                    <a:pt x="45" y="243"/>
                  </a:lnTo>
                  <a:lnTo>
                    <a:pt x="35" y="244"/>
                  </a:lnTo>
                  <a:lnTo>
                    <a:pt x="34" y="235"/>
                  </a:lnTo>
                  <a:lnTo>
                    <a:pt x="34" y="235"/>
                  </a:lnTo>
                  <a:close/>
                  <a:moveTo>
                    <a:pt x="40" y="275"/>
                  </a:moveTo>
                  <a:lnTo>
                    <a:pt x="49" y="273"/>
                  </a:lnTo>
                  <a:lnTo>
                    <a:pt x="51" y="282"/>
                  </a:lnTo>
                  <a:lnTo>
                    <a:pt x="42" y="284"/>
                  </a:lnTo>
                  <a:lnTo>
                    <a:pt x="40" y="275"/>
                  </a:lnTo>
                  <a:lnTo>
                    <a:pt x="40" y="275"/>
                  </a:lnTo>
                  <a:close/>
                  <a:moveTo>
                    <a:pt x="45" y="314"/>
                  </a:moveTo>
                  <a:lnTo>
                    <a:pt x="56" y="312"/>
                  </a:lnTo>
                  <a:lnTo>
                    <a:pt x="57" y="322"/>
                  </a:lnTo>
                  <a:lnTo>
                    <a:pt x="47" y="324"/>
                  </a:lnTo>
                  <a:lnTo>
                    <a:pt x="45" y="3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3" name="Freeform 303"/>
            <p:cNvSpPr>
              <a:spLocks noEditPoints="1"/>
            </p:cNvSpPr>
            <p:nvPr/>
          </p:nvSpPr>
          <p:spPr bwMode="auto">
            <a:xfrm>
              <a:off x="8726701" y="3710813"/>
              <a:ext cx="938788" cy="441782"/>
            </a:xfrm>
            <a:custGeom>
              <a:avLst/>
              <a:gdLst>
                <a:gd name="T0" fmla="*/ 331 w 340"/>
                <a:gd name="T1" fmla="*/ 14 h 160"/>
                <a:gd name="T2" fmla="*/ 327 w 340"/>
                <a:gd name="T3" fmla="*/ 4 h 160"/>
                <a:gd name="T4" fmla="*/ 336 w 340"/>
                <a:gd name="T5" fmla="*/ 0 h 160"/>
                <a:gd name="T6" fmla="*/ 340 w 340"/>
                <a:gd name="T7" fmla="*/ 10 h 160"/>
                <a:gd name="T8" fmla="*/ 331 w 340"/>
                <a:gd name="T9" fmla="*/ 14 h 160"/>
                <a:gd name="T10" fmla="*/ 331 w 340"/>
                <a:gd name="T11" fmla="*/ 14 h 160"/>
                <a:gd name="T12" fmla="*/ 4 w 340"/>
                <a:gd name="T13" fmla="*/ 160 h 160"/>
                <a:gd name="T14" fmla="*/ 0 w 340"/>
                <a:gd name="T15" fmla="*/ 152 h 160"/>
                <a:gd name="T16" fmla="*/ 9 w 340"/>
                <a:gd name="T17" fmla="*/ 147 h 160"/>
                <a:gd name="T18" fmla="*/ 13 w 340"/>
                <a:gd name="T19" fmla="*/ 156 h 160"/>
                <a:gd name="T20" fmla="*/ 4 w 340"/>
                <a:gd name="T21" fmla="*/ 160 h 160"/>
                <a:gd name="T22" fmla="*/ 4 w 340"/>
                <a:gd name="T23" fmla="*/ 160 h 160"/>
                <a:gd name="T24" fmla="*/ 41 w 340"/>
                <a:gd name="T25" fmla="*/ 144 h 160"/>
                <a:gd name="T26" fmla="*/ 37 w 340"/>
                <a:gd name="T27" fmla="*/ 135 h 160"/>
                <a:gd name="T28" fmla="*/ 46 w 340"/>
                <a:gd name="T29" fmla="*/ 131 h 160"/>
                <a:gd name="T30" fmla="*/ 50 w 340"/>
                <a:gd name="T31" fmla="*/ 140 h 160"/>
                <a:gd name="T32" fmla="*/ 41 w 340"/>
                <a:gd name="T33" fmla="*/ 144 h 160"/>
                <a:gd name="T34" fmla="*/ 41 w 340"/>
                <a:gd name="T35" fmla="*/ 144 h 160"/>
                <a:gd name="T36" fmla="*/ 77 w 340"/>
                <a:gd name="T37" fmla="*/ 129 h 160"/>
                <a:gd name="T38" fmla="*/ 73 w 340"/>
                <a:gd name="T39" fmla="*/ 119 h 160"/>
                <a:gd name="T40" fmla="*/ 82 w 340"/>
                <a:gd name="T41" fmla="*/ 114 h 160"/>
                <a:gd name="T42" fmla="*/ 86 w 340"/>
                <a:gd name="T43" fmla="*/ 123 h 160"/>
                <a:gd name="T44" fmla="*/ 77 w 340"/>
                <a:gd name="T45" fmla="*/ 129 h 160"/>
                <a:gd name="T46" fmla="*/ 77 w 340"/>
                <a:gd name="T47" fmla="*/ 129 h 160"/>
                <a:gd name="T48" fmla="*/ 114 w 340"/>
                <a:gd name="T49" fmla="*/ 112 h 160"/>
                <a:gd name="T50" fmla="*/ 109 w 340"/>
                <a:gd name="T51" fmla="*/ 102 h 160"/>
                <a:gd name="T52" fmla="*/ 118 w 340"/>
                <a:gd name="T53" fmla="*/ 98 h 160"/>
                <a:gd name="T54" fmla="*/ 123 w 340"/>
                <a:gd name="T55" fmla="*/ 108 h 160"/>
                <a:gd name="T56" fmla="*/ 114 w 340"/>
                <a:gd name="T57" fmla="*/ 112 h 160"/>
                <a:gd name="T58" fmla="*/ 114 w 340"/>
                <a:gd name="T59" fmla="*/ 112 h 160"/>
                <a:gd name="T60" fmla="*/ 149 w 340"/>
                <a:gd name="T61" fmla="*/ 96 h 160"/>
                <a:gd name="T62" fmla="*/ 145 w 340"/>
                <a:gd name="T63" fmla="*/ 87 h 160"/>
                <a:gd name="T64" fmla="*/ 154 w 340"/>
                <a:gd name="T65" fmla="*/ 81 h 160"/>
                <a:gd name="T66" fmla="*/ 158 w 340"/>
                <a:gd name="T67" fmla="*/ 91 h 160"/>
                <a:gd name="T68" fmla="*/ 149 w 340"/>
                <a:gd name="T69" fmla="*/ 96 h 160"/>
                <a:gd name="T70" fmla="*/ 149 w 340"/>
                <a:gd name="T71" fmla="*/ 96 h 160"/>
                <a:gd name="T72" fmla="*/ 186 w 340"/>
                <a:gd name="T73" fmla="*/ 79 h 160"/>
                <a:gd name="T74" fmla="*/ 182 w 340"/>
                <a:gd name="T75" fmla="*/ 70 h 160"/>
                <a:gd name="T76" fmla="*/ 191 w 340"/>
                <a:gd name="T77" fmla="*/ 66 h 160"/>
                <a:gd name="T78" fmla="*/ 195 w 340"/>
                <a:gd name="T79" fmla="*/ 75 h 160"/>
                <a:gd name="T80" fmla="*/ 186 w 340"/>
                <a:gd name="T81" fmla="*/ 79 h 160"/>
                <a:gd name="T82" fmla="*/ 186 w 340"/>
                <a:gd name="T83" fmla="*/ 79 h 160"/>
                <a:gd name="T84" fmla="*/ 222 w 340"/>
                <a:gd name="T85" fmla="*/ 63 h 160"/>
                <a:gd name="T86" fmla="*/ 218 w 340"/>
                <a:gd name="T87" fmla="*/ 54 h 160"/>
                <a:gd name="T88" fmla="*/ 228 w 340"/>
                <a:gd name="T89" fmla="*/ 49 h 160"/>
                <a:gd name="T90" fmla="*/ 231 w 340"/>
                <a:gd name="T91" fmla="*/ 58 h 160"/>
                <a:gd name="T92" fmla="*/ 222 w 340"/>
                <a:gd name="T93" fmla="*/ 63 h 160"/>
                <a:gd name="T94" fmla="*/ 222 w 340"/>
                <a:gd name="T95" fmla="*/ 63 h 160"/>
                <a:gd name="T96" fmla="*/ 259 w 340"/>
                <a:gd name="T97" fmla="*/ 46 h 160"/>
                <a:gd name="T98" fmla="*/ 255 w 340"/>
                <a:gd name="T99" fmla="*/ 37 h 160"/>
                <a:gd name="T100" fmla="*/ 264 w 340"/>
                <a:gd name="T101" fmla="*/ 33 h 160"/>
                <a:gd name="T102" fmla="*/ 268 w 340"/>
                <a:gd name="T103" fmla="*/ 42 h 160"/>
                <a:gd name="T104" fmla="*/ 259 w 340"/>
                <a:gd name="T105" fmla="*/ 46 h 160"/>
                <a:gd name="T106" fmla="*/ 259 w 340"/>
                <a:gd name="T107" fmla="*/ 46 h 160"/>
                <a:gd name="T108" fmla="*/ 295 w 340"/>
                <a:gd name="T109" fmla="*/ 31 h 160"/>
                <a:gd name="T110" fmla="*/ 290 w 340"/>
                <a:gd name="T111" fmla="*/ 21 h 160"/>
                <a:gd name="T112" fmla="*/ 299 w 340"/>
                <a:gd name="T113" fmla="*/ 16 h 160"/>
                <a:gd name="T114" fmla="*/ 305 w 340"/>
                <a:gd name="T115" fmla="*/ 25 h 160"/>
                <a:gd name="T116" fmla="*/ 295 w 340"/>
                <a:gd name="T117" fmla="*/ 3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160">
                  <a:moveTo>
                    <a:pt x="331" y="14"/>
                  </a:moveTo>
                  <a:lnTo>
                    <a:pt x="327" y="4"/>
                  </a:lnTo>
                  <a:lnTo>
                    <a:pt x="336" y="0"/>
                  </a:lnTo>
                  <a:lnTo>
                    <a:pt x="340" y="10"/>
                  </a:lnTo>
                  <a:lnTo>
                    <a:pt x="331" y="14"/>
                  </a:lnTo>
                  <a:lnTo>
                    <a:pt x="331" y="14"/>
                  </a:lnTo>
                  <a:close/>
                  <a:moveTo>
                    <a:pt x="4" y="160"/>
                  </a:moveTo>
                  <a:lnTo>
                    <a:pt x="0" y="152"/>
                  </a:lnTo>
                  <a:lnTo>
                    <a:pt x="9" y="147"/>
                  </a:lnTo>
                  <a:lnTo>
                    <a:pt x="13" y="156"/>
                  </a:lnTo>
                  <a:lnTo>
                    <a:pt x="4" y="160"/>
                  </a:lnTo>
                  <a:lnTo>
                    <a:pt x="4" y="160"/>
                  </a:lnTo>
                  <a:close/>
                  <a:moveTo>
                    <a:pt x="41" y="144"/>
                  </a:moveTo>
                  <a:lnTo>
                    <a:pt x="37" y="135"/>
                  </a:lnTo>
                  <a:lnTo>
                    <a:pt x="46" y="131"/>
                  </a:lnTo>
                  <a:lnTo>
                    <a:pt x="50" y="140"/>
                  </a:lnTo>
                  <a:lnTo>
                    <a:pt x="41" y="144"/>
                  </a:lnTo>
                  <a:lnTo>
                    <a:pt x="41" y="144"/>
                  </a:lnTo>
                  <a:close/>
                  <a:moveTo>
                    <a:pt x="77" y="129"/>
                  </a:moveTo>
                  <a:lnTo>
                    <a:pt x="73" y="119"/>
                  </a:lnTo>
                  <a:lnTo>
                    <a:pt x="82" y="114"/>
                  </a:lnTo>
                  <a:lnTo>
                    <a:pt x="86" y="123"/>
                  </a:lnTo>
                  <a:lnTo>
                    <a:pt x="77" y="129"/>
                  </a:lnTo>
                  <a:lnTo>
                    <a:pt x="77" y="129"/>
                  </a:lnTo>
                  <a:close/>
                  <a:moveTo>
                    <a:pt x="114" y="112"/>
                  </a:moveTo>
                  <a:lnTo>
                    <a:pt x="109" y="102"/>
                  </a:lnTo>
                  <a:lnTo>
                    <a:pt x="118" y="98"/>
                  </a:lnTo>
                  <a:lnTo>
                    <a:pt x="123" y="108"/>
                  </a:lnTo>
                  <a:lnTo>
                    <a:pt x="114" y="112"/>
                  </a:lnTo>
                  <a:lnTo>
                    <a:pt x="114" y="112"/>
                  </a:lnTo>
                  <a:close/>
                  <a:moveTo>
                    <a:pt x="149" y="96"/>
                  </a:moveTo>
                  <a:lnTo>
                    <a:pt x="145" y="87"/>
                  </a:lnTo>
                  <a:lnTo>
                    <a:pt x="154" y="81"/>
                  </a:lnTo>
                  <a:lnTo>
                    <a:pt x="158" y="91"/>
                  </a:lnTo>
                  <a:lnTo>
                    <a:pt x="149" y="96"/>
                  </a:lnTo>
                  <a:lnTo>
                    <a:pt x="149" y="96"/>
                  </a:lnTo>
                  <a:close/>
                  <a:moveTo>
                    <a:pt x="186" y="79"/>
                  </a:moveTo>
                  <a:lnTo>
                    <a:pt x="182" y="70"/>
                  </a:lnTo>
                  <a:lnTo>
                    <a:pt x="191" y="66"/>
                  </a:lnTo>
                  <a:lnTo>
                    <a:pt x="195" y="75"/>
                  </a:lnTo>
                  <a:lnTo>
                    <a:pt x="186" y="79"/>
                  </a:lnTo>
                  <a:lnTo>
                    <a:pt x="186" y="79"/>
                  </a:lnTo>
                  <a:close/>
                  <a:moveTo>
                    <a:pt x="222" y="63"/>
                  </a:moveTo>
                  <a:lnTo>
                    <a:pt x="218" y="54"/>
                  </a:lnTo>
                  <a:lnTo>
                    <a:pt x="228" y="49"/>
                  </a:lnTo>
                  <a:lnTo>
                    <a:pt x="231" y="58"/>
                  </a:ln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259" y="46"/>
                  </a:moveTo>
                  <a:lnTo>
                    <a:pt x="255" y="37"/>
                  </a:lnTo>
                  <a:lnTo>
                    <a:pt x="264" y="33"/>
                  </a:lnTo>
                  <a:lnTo>
                    <a:pt x="268" y="42"/>
                  </a:lnTo>
                  <a:lnTo>
                    <a:pt x="259" y="46"/>
                  </a:lnTo>
                  <a:lnTo>
                    <a:pt x="259" y="46"/>
                  </a:lnTo>
                  <a:close/>
                  <a:moveTo>
                    <a:pt x="295" y="31"/>
                  </a:moveTo>
                  <a:lnTo>
                    <a:pt x="290" y="21"/>
                  </a:lnTo>
                  <a:lnTo>
                    <a:pt x="299" y="16"/>
                  </a:lnTo>
                  <a:lnTo>
                    <a:pt x="305" y="25"/>
                  </a:lnTo>
                  <a:lnTo>
                    <a:pt x="295" y="3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4" name="Freeform 304"/>
            <p:cNvSpPr>
              <a:spLocks noEditPoints="1"/>
            </p:cNvSpPr>
            <p:nvPr/>
          </p:nvSpPr>
          <p:spPr bwMode="auto">
            <a:xfrm>
              <a:off x="7034122" y="2484867"/>
              <a:ext cx="571557" cy="1245275"/>
            </a:xfrm>
            <a:custGeom>
              <a:avLst/>
              <a:gdLst>
                <a:gd name="T0" fmla="*/ 4 w 207"/>
                <a:gd name="T1" fmla="*/ 13 h 451"/>
                <a:gd name="T2" fmla="*/ 9 w 207"/>
                <a:gd name="T3" fmla="*/ 0 h 451"/>
                <a:gd name="T4" fmla="*/ 13 w 207"/>
                <a:gd name="T5" fmla="*/ 9 h 451"/>
                <a:gd name="T6" fmla="*/ 198 w 207"/>
                <a:gd name="T7" fmla="*/ 451 h 451"/>
                <a:gd name="T8" fmla="*/ 203 w 207"/>
                <a:gd name="T9" fmla="*/ 437 h 451"/>
                <a:gd name="T10" fmla="*/ 207 w 207"/>
                <a:gd name="T11" fmla="*/ 446 h 451"/>
                <a:gd name="T12" fmla="*/ 181 w 207"/>
                <a:gd name="T13" fmla="*/ 414 h 451"/>
                <a:gd name="T14" fmla="*/ 186 w 207"/>
                <a:gd name="T15" fmla="*/ 401 h 451"/>
                <a:gd name="T16" fmla="*/ 190 w 207"/>
                <a:gd name="T17" fmla="*/ 410 h 451"/>
                <a:gd name="T18" fmla="*/ 165 w 207"/>
                <a:gd name="T19" fmla="*/ 378 h 451"/>
                <a:gd name="T20" fmla="*/ 170 w 207"/>
                <a:gd name="T21" fmla="*/ 365 h 451"/>
                <a:gd name="T22" fmla="*/ 174 w 207"/>
                <a:gd name="T23" fmla="*/ 374 h 451"/>
                <a:gd name="T24" fmla="*/ 149 w 207"/>
                <a:gd name="T25" fmla="*/ 341 h 451"/>
                <a:gd name="T26" fmla="*/ 154 w 207"/>
                <a:gd name="T27" fmla="*/ 328 h 451"/>
                <a:gd name="T28" fmla="*/ 158 w 207"/>
                <a:gd name="T29" fmla="*/ 337 h 451"/>
                <a:gd name="T30" fmla="*/ 132 w 207"/>
                <a:gd name="T31" fmla="*/ 305 h 451"/>
                <a:gd name="T32" fmla="*/ 137 w 207"/>
                <a:gd name="T33" fmla="*/ 292 h 451"/>
                <a:gd name="T34" fmla="*/ 141 w 207"/>
                <a:gd name="T35" fmla="*/ 301 h 451"/>
                <a:gd name="T36" fmla="*/ 117 w 207"/>
                <a:gd name="T37" fmla="*/ 268 h 451"/>
                <a:gd name="T38" fmla="*/ 122 w 207"/>
                <a:gd name="T39" fmla="*/ 255 h 451"/>
                <a:gd name="T40" fmla="*/ 126 w 207"/>
                <a:gd name="T41" fmla="*/ 264 h 451"/>
                <a:gd name="T42" fmla="*/ 101 w 207"/>
                <a:gd name="T43" fmla="*/ 231 h 451"/>
                <a:gd name="T44" fmla="*/ 106 w 207"/>
                <a:gd name="T45" fmla="*/ 218 h 451"/>
                <a:gd name="T46" fmla="*/ 110 w 207"/>
                <a:gd name="T47" fmla="*/ 227 h 451"/>
                <a:gd name="T48" fmla="*/ 84 w 207"/>
                <a:gd name="T49" fmla="*/ 195 h 451"/>
                <a:gd name="T50" fmla="*/ 89 w 207"/>
                <a:gd name="T51" fmla="*/ 182 h 451"/>
                <a:gd name="T52" fmla="*/ 93 w 207"/>
                <a:gd name="T53" fmla="*/ 191 h 451"/>
                <a:gd name="T54" fmla="*/ 68 w 207"/>
                <a:gd name="T55" fmla="*/ 160 h 451"/>
                <a:gd name="T56" fmla="*/ 73 w 207"/>
                <a:gd name="T57" fmla="*/ 146 h 451"/>
                <a:gd name="T58" fmla="*/ 77 w 207"/>
                <a:gd name="T59" fmla="*/ 156 h 451"/>
                <a:gd name="T60" fmla="*/ 53 w 207"/>
                <a:gd name="T61" fmla="*/ 123 h 451"/>
                <a:gd name="T62" fmla="*/ 58 w 207"/>
                <a:gd name="T63" fmla="*/ 110 h 451"/>
                <a:gd name="T64" fmla="*/ 62 w 207"/>
                <a:gd name="T65" fmla="*/ 119 h 451"/>
                <a:gd name="T66" fmla="*/ 36 w 207"/>
                <a:gd name="T67" fmla="*/ 86 h 451"/>
                <a:gd name="T68" fmla="*/ 41 w 207"/>
                <a:gd name="T69" fmla="*/ 73 h 451"/>
                <a:gd name="T70" fmla="*/ 45 w 207"/>
                <a:gd name="T71" fmla="*/ 82 h 451"/>
                <a:gd name="T72" fmla="*/ 20 w 207"/>
                <a:gd name="T73" fmla="*/ 50 h 451"/>
                <a:gd name="T74" fmla="*/ 25 w 207"/>
                <a:gd name="T75" fmla="*/ 37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7" h="451">
                  <a:moveTo>
                    <a:pt x="13" y="9"/>
                  </a:moveTo>
                  <a:lnTo>
                    <a:pt x="4" y="13"/>
                  </a:lnTo>
                  <a:lnTo>
                    <a:pt x="0" y="4"/>
                  </a:lnTo>
                  <a:lnTo>
                    <a:pt x="9" y="0"/>
                  </a:lnTo>
                  <a:lnTo>
                    <a:pt x="13" y="9"/>
                  </a:lnTo>
                  <a:lnTo>
                    <a:pt x="13" y="9"/>
                  </a:lnTo>
                  <a:close/>
                  <a:moveTo>
                    <a:pt x="207" y="446"/>
                  </a:moveTo>
                  <a:lnTo>
                    <a:pt x="198" y="451"/>
                  </a:lnTo>
                  <a:lnTo>
                    <a:pt x="194" y="442"/>
                  </a:lnTo>
                  <a:lnTo>
                    <a:pt x="203" y="437"/>
                  </a:lnTo>
                  <a:lnTo>
                    <a:pt x="207" y="446"/>
                  </a:lnTo>
                  <a:lnTo>
                    <a:pt x="207" y="446"/>
                  </a:lnTo>
                  <a:close/>
                  <a:moveTo>
                    <a:pt x="190" y="410"/>
                  </a:moveTo>
                  <a:lnTo>
                    <a:pt x="181" y="414"/>
                  </a:lnTo>
                  <a:lnTo>
                    <a:pt x="177" y="405"/>
                  </a:lnTo>
                  <a:lnTo>
                    <a:pt x="186" y="401"/>
                  </a:lnTo>
                  <a:lnTo>
                    <a:pt x="190" y="410"/>
                  </a:lnTo>
                  <a:lnTo>
                    <a:pt x="190" y="410"/>
                  </a:lnTo>
                  <a:close/>
                  <a:moveTo>
                    <a:pt x="174" y="374"/>
                  </a:moveTo>
                  <a:lnTo>
                    <a:pt x="165" y="378"/>
                  </a:lnTo>
                  <a:lnTo>
                    <a:pt x="161" y="369"/>
                  </a:lnTo>
                  <a:lnTo>
                    <a:pt x="170" y="365"/>
                  </a:lnTo>
                  <a:lnTo>
                    <a:pt x="174" y="374"/>
                  </a:lnTo>
                  <a:lnTo>
                    <a:pt x="174" y="374"/>
                  </a:lnTo>
                  <a:close/>
                  <a:moveTo>
                    <a:pt x="158" y="337"/>
                  </a:moveTo>
                  <a:lnTo>
                    <a:pt x="149" y="341"/>
                  </a:lnTo>
                  <a:lnTo>
                    <a:pt x="145" y="332"/>
                  </a:lnTo>
                  <a:lnTo>
                    <a:pt x="154" y="328"/>
                  </a:lnTo>
                  <a:lnTo>
                    <a:pt x="158" y="337"/>
                  </a:lnTo>
                  <a:lnTo>
                    <a:pt x="158" y="337"/>
                  </a:lnTo>
                  <a:close/>
                  <a:moveTo>
                    <a:pt x="141" y="301"/>
                  </a:moveTo>
                  <a:lnTo>
                    <a:pt x="132" y="305"/>
                  </a:lnTo>
                  <a:lnTo>
                    <a:pt x="128" y="295"/>
                  </a:lnTo>
                  <a:lnTo>
                    <a:pt x="137" y="292"/>
                  </a:lnTo>
                  <a:lnTo>
                    <a:pt x="141" y="301"/>
                  </a:lnTo>
                  <a:lnTo>
                    <a:pt x="141" y="301"/>
                  </a:lnTo>
                  <a:close/>
                  <a:moveTo>
                    <a:pt x="126" y="264"/>
                  </a:moveTo>
                  <a:lnTo>
                    <a:pt x="117" y="268"/>
                  </a:lnTo>
                  <a:lnTo>
                    <a:pt x="113" y="259"/>
                  </a:lnTo>
                  <a:lnTo>
                    <a:pt x="122" y="255"/>
                  </a:lnTo>
                  <a:lnTo>
                    <a:pt x="126" y="264"/>
                  </a:lnTo>
                  <a:lnTo>
                    <a:pt x="126" y="264"/>
                  </a:lnTo>
                  <a:close/>
                  <a:moveTo>
                    <a:pt x="110" y="227"/>
                  </a:moveTo>
                  <a:lnTo>
                    <a:pt x="101" y="231"/>
                  </a:lnTo>
                  <a:lnTo>
                    <a:pt x="97" y="222"/>
                  </a:lnTo>
                  <a:lnTo>
                    <a:pt x="106" y="218"/>
                  </a:lnTo>
                  <a:lnTo>
                    <a:pt x="110" y="227"/>
                  </a:lnTo>
                  <a:lnTo>
                    <a:pt x="110" y="227"/>
                  </a:lnTo>
                  <a:close/>
                  <a:moveTo>
                    <a:pt x="93" y="191"/>
                  </a:moveTo>
                  <a:lnTo>
                    <a:pt x="84" y="195"/>
                  </a:lnTo>
                  <a:lnTo>
                    <a:pt x="80" y="186"/>
                  </a:lnTo>
                  <a:lnTo>
                    <a:pt x="89" y="182"/>
                  </a:lnTo>
                  <a:lnTo>
                    <a:pt x="93" y="191"/>
                  </a:lnTo>
                  <a:lnTo>
                    <a:pt x="93" y="191"/>
                  </a:lnTo>
                  <a:close/>
                  <a:moveTo>
                    <a:pt x="77" y="156"/>
                  </a:moveTo>
                  <a:lnTo>
                    <a:pt x="68" y="160"/>
                  </a:lnTo>
                  <a:lnTo>
                    <a:pt x="64" y="150"/>
                  </a:lnTo>
                  <a:lnTo>
                    <a:pt x="73" y="146"/>
                  </a:lnTo>
                  <a:lnTo>
                    <a:pt x="77" y="156"/>
                  </a:lnTo>
                  <a:lnTo>
                    <a:pt x="77" y="156"/>
                  </a:lnTo>
                  <a:close/>
                  <a:moveTo>
                    <a:pt x="62" y="119"/>
                  </a:moveTo>
                  <a:lnTo>
                    <a:pt x="53" y="123"/>
                  </a:lnTo>
                  <a:lnTo>
                    <a:pt x="49" y="114"/>
                  </a:lnTo>
                  <a:lnTo>
                    <a:pt x="58" y="110"/>
                  </a:lnTo>
                  <a:lnTo>
                    <a:pt x="62" y="119"/>
                  </a:lnTo>
                  <a:lnTo>
                    <a:pt x="62" y="119"/>
                  </a:lnTo>
                  <a:close/>
                  <a:moveTo>
                    <a:pt x="45" y="82"/>
                  </a:moveTo>
                  <a:lnTo>
                    <a:pt x="36" y="86"/>
                  </a:lnTo>
                  <a:lnTo>
                    <a:pt x="32" y="77"/>
                  </a:lnTo>
                  <a:lnTo>
                    <a:pt x="41" y="73"/>
                  </a:lnTo>
                  <a:lnTo>
                    <a:pt x="45" y="82"/>
                  </a:lnTo>
                  <a:lnTo>
                    <a:pt x="45" y="82"/>
                  </a:lnTo>
                  <a:close/>
                  <a:moveTo>
                    <a:pt x="29" y="46"/>
                  </a:moveTo>
                  <a:lnTo>
                    <a:pt x="20" y="50"/>
                  </a:lnTo>
                  <a:lnTo>
                    <a:pt x="16" y="41"/>
                  </a:lnTo>
                  <a:lnTo>
                    <a:pt x="25" y="37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5" name="Freeform 305"/>
            <p:cNvSpPr>
              <a:spLocks noEditPoints="1"/>
            </p:cNvSpPr>
            <p:nvPr/>
          </p:nvSpPr>
          <p:spPr bwMode="auto">
            <a:xfrm>
              <a:off x="5498928" y="4906387"/>
              <a:ext cx="1007817" cy="57985"/>
            </a:xfrm>
            <a:custGeom>
              <a:avLst/>
              <a:gdLst>
                <a:gd name="T0" fmla="*/ 10 w 365"/>
                <a:gd name="T1" fmla="*/ 0 h 21"/>
                <a:gd name="T2" fmla="*/ 9 w 365"/>
                <a:gd name="T3" fmla="*/ 9 h 21"/>
                <a:gd name="T4" fmla="*/ 0 w 365"/>
                <a:gd name="T5" fmla="*/ 9 h 21"/>
                <a:gd name="T6" fmla="*/ 0 w 365"/>
                <a:gd name="T7" fmla="*/ 0 h 21"/>
                <a:gd name="T8" fmla="*/ 10 w 365"/>
                <a:gd name="T9" fmla="*/ 0 h 21"/>
                <a:gd name="T10" fmla="*/ 10 w 365"/>
                <a:gd name="T11" fmla="*/ 0 h 21"/>
                <a:gd name="T12" fmla="*/ 365 w 365"/>
                <a:gd name="T13" fmla="*/ 12 h 21"/>
                <a:gd name="T14" fmla="*/ 358 w 365"/>
                <a:gd name="T15" fmla="*/ 12 h 21"/>
                <a:gd name="T16" fmla="*/ 358 w 365"/>
                <a:gd name="T17" fmla="*/ 21 h 21"/>
                <a:gd name="T18" fmla="*/ 364 w 365"/>
                <a:gd name="T19" fmla="*/ 21 h 21"/>
                <a:gd name="T20" fmla="*/ 365 w 365"/>
                <a:gd name="T21" fmla="*/ 12 h 21"/>
                <a:gd name="T22" fmla="*/ 365 w 365"/>
                <a:gd name="T23" fmla="*/ 12 h 21"/>
                <a:gd name="T24" fmla="*/ 328 w 365"/>
                <a:gd name="T25" fmla="*/ 11 h 21"/>
                <a:gd name="T26" fmla="*/ 328 w 365"/>
                <a:gd name="T27" fmla="*/ 20 h 21"/>
                <a:gd name="T28" fmla="*/ 318 w 365"/>
                <a:gd name="T29" fmla="*/ 20 h 21"/>
                <a:gd name="T30" fmla="*/ 318 w 365"/>
                <a:gd name="T31" fmla="*/ 11 h 21"/>
                <a:gd name="T32" fmla="*/ 328 w 365"/>
                <a:gd name="T33" fmla="*/ 11 h 21"/>
                <a:gd name="T34" fmla="*/ 328 w 365"/>
                <a:gd name="T35" fmla="*/ 11 h 21"/>
                <a:gd name="T36" fmla="*/ 288 w 365"/>
                <a:gd name="T37" fmla="*/ 9 h 21"/>
                <a:gd name="T38" fmla="*/ 288 w 365"/>
                <a:gd name="T39" fmla="*/ 18 h 21"/>
                <a:gd name="T40" fmla="*/ 278 w 365"/>
                <a:gd name="T41" fmla="*/ 18 h 21"/>
                <a:gd name="T42" fmla="*/ 278 w 365"/>
                <a:gd name="T43" fmla="*/ 9 h 21"/>
                <a:gd name="T44" fmla="*/ 288 w 365"/>
                <a:gd name="T45" fmla="*/ 9 h 21"/>
                <a:gd name="T46" fmla="*/ 288 w 365"/>
                <a:gd name="T47" fmla="*/ 9 h 21"/>
                <a:gd name="T48" fmla="*/ 248 w 365"/>
                <a:gd name="T49" fmla="*/ 8 h 21"/>
                <a:gd name="T50" fmla="*/ 248 w 365"/>
                <a:gd name="T51" fmla="*/ 17 h 21"/>
                <a:gd name="T52" fmla="*/ 239 w 365"/>
                <a:gd name="T53" fmla="*/ 17 h 21"/>
                <a:gd name="T54" fmla="*/ 239 w 365"/>
                <a:gd name="T55" fmla="*/ 8 h 21"/>
                <a:gd name="T56" fmla="*/ 248 w 365"/>
                <a:gd name="T57" fmla="*/ 8 h 21"/>
                <a:gd name="T58" fmla="*/ 248 w 365"/>
                <a:gd name="T59" fmla="*/ 8 h 21"/>
                <a:gd name="T60" fmla="*/ 209 w 365"/>
                <a:gd name="T61" fmla="*/ 7 h 21"/>
                <a:gd name="T62" fmla="*/ 209 w 365"/>
                <a:gd name="T63" fmla="*/ 16 h 21"/>
                <a:gd name="T64" fmla="*/ 198 w 365"/>
                <a:gd name="T65" fmla="*/ 16 h 21"/>
                <a:gd name="T66" fmla="*/ 198 w 365"/>
                <a:gd name="T67" fmla="*/ 7 h 21"/>
                <a:gd name="T68" fmla="*/ 209 w 365"/>
                <a:gd name="T69" fmla="*/ 7 h 21"/>
                <a:gd name="T70" fmla="*/ 209 w 365"/>
                <a:gd name="T71" fmla="*/ 7 h 21"/>
                <a:gd name="T72" fmla="*/ 169 w 365"/>
                <a:gd name="T73" fmla="*/ 5 h 21"/>
                <a:gd name="T74" fmla="*/ 168 w 365"/>
                <a:gd name="T75" fmla="*/ 14 h 21"/>
                <a:gd name="T76" fmla="*/ 159 w 365"/>
                <a:gd name="T77" fmla="*/ 14 h 21"/>
                <a:gd name="T78" fmla="*/ 159 w 365"/>
                <a:gd name="T79" fmla="*/ 5 h 21"/>
                <a:gd name="T80" fmla="*/ 169 w 365"/>
                <a:gd name="T81" fmla="*/ 5 h 21"/>
                <a:gd name="T82" fmla="*/ 169 w 365"/>
                <a:gd name="T83" fmla="*/ 5 h 21"/>
                <a:gd name="T84" fmla="*/ 129 w 365"/>
                <a:gd name="T85" fmla="*/ 4 h 21"/>
                <a:gd name="T86" fmla="*/ 129 w 365"/>
                <a:gd name="T87" fmla="*/ 13 h 21"/>
                <a:gd name="T88" fmla="*/ 118 w 365"/>
                <a:gd name="T89" fmla="*/ 13 h 21"/>
                <a:gd name="T90" fmla="*/ 118 w 365"/>
                <a:gd name="T91" fmla="*/ 4 h 21"/>
                <a:gd name="T92" fmla="*/ 129 w 365"/>
                <a:gd name="T93" fmla="*/ 4 h 21"/>
                <a:gd name="T94" fmla="*/ 129 w 365"/>
                <a:gd name="T95" fmla="*/ 4 h 21"/>
                <a:gd name="T96" fmla="*/ 90 w 365"/>
                <a:gd name="T97" fmla="*/ 3 h 21"/>
                <a:gd name="T98" fmla="*/ 88 w 365"/>
                <a:gd name="T99" fmla="*/ 12 h 21"/>
                <a:gd name="T100" fmla="*/ 79 w 365"/>
                <a:gd name="T101" fmla="*/ 12 h 21"/>
                <a:gd name="T102" fmla="*/ 79 w 365"/>
                <a:gd name="T103" fmla="*/ 3 h 21"/>
                <a:gd name="T104" fmla="*/ 90 w 365"/>
                <a:gd name="T105" fmla="*/ 3 h 21"/>
                <a:gd name="T106" fmla="*/ 90 w 365"/>
                <a:gd name="T107" fmla="*/ 3 h 21"/>
                <a:gd name="T108" fmla="*/ 49 w 365"/>
                <a:gd name="T109" fmla="*/ 1 h 21"/>
                <a:gd name="T110" fmla="*/ 49 w 365"/>
                <a:gd name="T111" fmla="*/ 11 h 21"/>
                <a:gd name="T112" fmla="*/ 39 w 365"/>
                <a:gd name="T113" fmla="*/ 11 h 21"/>
                <a:gd name="T114" fmla="*/ 40 w 365"/>
                <a:gd name="T115" fmla="*/ 1 h 21"/>
                <a:gd name="T116" fmla="*/ 49 w 365"/>
                <a:gd name="T11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" h="21">
                  <a:moveTo>
                    <a:pt x="10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0"/>
                  </a:lnTo>
                  <a:close/>
                  <a:moveTo>
                    <a:pt x="365" y="12"/>
                  </a:moveTo>
                  <a:lnTo>
                    <a:pt x="358" y="12"/>
                  </a:lnTo>
                  <a:lnTo>
                    <a:pt x="358" y="21"/>
                  </a:lnTo>
                  <a:lnTo>
                    <a:pt x="364" y="21"/>
                  </a:lnTo>
                  <a:lnTo>
                    <a:pt x="365" y="12"/>
                  </a:lnTo>
                  <a:lnTo>
                    <a:pt x="365" y="12"/>
                  </a:lnTo>
                  <a:close/>
                  <a:moveTo>
                    <a:pt x="328" y="11"/>
                  </a:moveTo>
                  <a:lnTo>
                    <a:pt x="328" y="20"/>
                  </a:lnTo>
                  <a:lnTo>
                    <a:pt x="318" y="20"/>
                  </a:lnTo>
                  <a:lnTo>
                    <a:pt x="318" y="11"/>
                  </a:lnTo>
                  <a:lnTo>
                    <a:pt x="328" y="11"/>
                  </a:lnTo>
                  <a:lnTo>
                    <a:pt x="328" y="11"/>
                  </a:lnTo>
                  <a:close/>
                  <a:moveTo>
                    <a:pt x="288" y="9"/>
                  </a:moveTo>
                  <a:lnTo>
                    <a:pt x="288" y="18"/>
                  </a:lnTo>
                  <a:lnTo>
                    <a:pt x="278" y="18"/>
                  </a:lnTo>
                  <a:lnTo>
                    <a:pt x="278" y="9"/>
                  </a:lnTo>
                  <a:lnTo>
                    <a:pt x="288" y="9"/>
                  </a:lnTo>
                  <a:lnTo>
                    <a:pt x="288" y="9"/>
                  </a:lnTo>
                  <a:close/>
                  <a:moveTo>
                    <a:pt x="248" y="8"/>
                  </a:moveTo>
                  <a:lnTo>
                    <a:pt x="248" y="17"/>
                  </a:lnTo>
                  <a:lnTo>
                    <a:pt x="239" y="17"/>
                  </a:lnTo>
                  <a:lnTo>
                    <a:pt x="239" y="8"/>
                  </a:lnTo>
                  <a:lnTo>
                    <a:pt x="248" y="8"/>
                  </a:lnTo>
                  <a:lnTo>
                    <a:pt x="248" y="8"/>
                  </a:lnTo>
                  <a:close/>
                  <a:moveTo>
                    <a:pt x="209" y="7"/>
                  </a:moveTo>
                  <a:lnTo>
                    <a:pt x="209" y="16"/>
                  </a:lnTo>
                  <a:lnTo>
                    <a:pt x="198" y="16"/>
                  </a:lnTo>
                  <a:lnTo>
                    <a:pt x="198" y="7"/>
                  </a:lnTo>
                  <a:lnTo>
                    <a:pt x="209" y="7"/>
                  </a:lnTo>
                  <a:lnTo>
                    <a:pt x="209" y="7"/>
                  </a:lnTo>
                  <a:close/>
                  <a:moveTo>
                    <a:pt x="169" y="5"/>
                  </a:moveTo>
                  <a:lnTo>
                    <a:pt x="168" y="14"/>
                  </a:lnTo>
                  <a:lnTo>
                    <a:pt x="159" y="14"/>
                  </a:lnTo>
                  <a:lnTo>
                    <a:pt x="159" y="5"/>
                  </a:lnTo>
                  <a:lnTo>
                    <a:pt x="169" y="5"/>
                  </a:lnTo>
                  <a:lnTo>
                    <a:pt x="169" y="5"/>
                  </a:lnTo>
                  <a:close/>
                  <a:moveTo>
                    <a:pt x="129" y="4"/>
                  </a:moveTo>
                  <a:lnTo>
                    <a:pt x="129" y="13"/>
                  </a:lnTo>
                  <a:lnTo>
                    <a:pt x="118" y="13"/>
                  </a:lnTo>
                  <a:lnTo>
                    <a:pt x="118" y="4"/>
                  </a:lnTo>
                  <a:lnTo>
                    <a:pt x="129" y="4"/>
                  </a:lnTo>
                  <a:lnTo>
                    <a:pt x="129" y="4"/>
                  </a:lnTo>
                  <a:close/>
                  <a:moveTo>
                    <a:pt x="90" y="3"/>
                  </a:moveTo>
                  <a:lnTo>
                    <a:pt x="88" y="12"/>
                  </a:lnTo>
                  <a:lnTo>
                    <a:pt x="79" y="12"/>
                  </a:lnTo>
                  <a:lnTo>
                    <a:pt x="79" y="3"/>
                  </a:lnTo>
                  <a:lnTo>
                    <a:pt x="90" y="3"/>
                  </a:lnTo>
                  <a:lnTo>
                    <a:pt x="90" y="3"/>
                  </a:lnTo>
                  <a:close/>
                  <a:moveTo>
                    <a:pt x="49" y="1"/>
                  </a:moveTo>
                  <a:lnTo>
                    <a:pt x="49" y="11"/>
                  </a:lnTo>
                  <a:lnTo>
                    <a:pt x="39" y="11"/>
                  </a:lnTo>
                  <a:lnTo>
                    <a:pt x="40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6" name="Freeform 306"/>
            <p:cNvSpPr>
              <a:spLocks noEditPoints="1"/>
            </p:cNvSpPr>
            <p:nvPr/>
          </p:nvSpPr>
          <p:spPr bwMode="auto">
            <a:xfrm>
              <a:off x="6376971" y="4936759"/>
              <a:ext cx="1010577" cy="55223"/>
            </a:xfrm>
            <a:custGeom>
              <a:avLst/>
              <a:gdLst>
                <a:gd name="T0" fmla="*/ 11 w 366"/>
                <a:gd name="T1" fmla="*/ 0 h 20"/>
                <a:gd name="T2" fmla="*/ 11 w 366"/>
                <a:gd name="T3" fmla="*/ 9 h 20"/>
                <a:gd name="T4" fmla="*/ 0 w 366"/>
                <a:gd name="T5" fmla="*/ 9 h 20"/>
                <a:gd name="T6" fmla="*/ 0 w 366"/>
                <a:gd name="T7" fmla="*/ 0 h 20"/>
                <a:gd name="T8" fmla="*/ 11 w 366"/>
                <a:gd name="T9" fmla="*/ 0 h 20"/>
                <a:gd name="T10" fmla="*/ 11 w 366"/>
                <a:gd name="T11" fmla="*/ 0 h 20"/>
                <a:gd name="T12" fmla="*/ 366 w 366"/>
                <a:gd name="T13" fmla="*/ 11 h 20"/>
                <a:gd name="T14" fmla="*/ 358 w 366"/>
                <a:gd name="T15" fmla="*/ 11 h 20"/>
                <a:gd name="T16" fmla="*/ 358 w 366"/>
                <a:gd name="T17" fmla="*/ 20 h 20"/>
                <a:gd name="T18" fmla="*/ 366 w 366"/>
                <a:gd name="T19" fmla="*/ 20 h 20"/>
                <a:gd name="T20" fmla="*/ 366 w 366"/>
                <a:gd name="T21" fmla="*/ 11 h 20"/>
                <a:gd name="T22" fmla="*/ 366 w 366"/>
                <a:gd name="T23" fmla="*/ 11 h 20"/>
                <a:gd name="T24" fmla="*/ 330 w 366"/>
                <a:gd name="T25" fmla="*/ 10 h 20"/>
                <a:gd name="T26" fmla="*/ 328 w 366"/>
                <a:gd name="T27" fmla="*/ 19 h 20"/>
                <a:gd name="T28" fmla="*/ 319 w 366"/>
                <a:gd name="T29" fmla="*/ 19 h 20"/>
                <a:gd name="T30" fmla="*/ 319 w 366"/>
                <a:gd name="T31" fmla="*/ 10 h 20"/>
                <a:gd name="T32" fmla="*/ 330 w 366"/>
                <a:gd name="T33" fmla="*/ 10 h 20"/>
                <a:gd name="T34" fmla="*/ 330 w 366"/>
                <a:gd name="T35" fmla="*/ 10 h 20"/>
                <a:gd name="T36" fmla="*/ 289 w 366"/>
                <a:gd name="T37" fmla="*/ 9 h 20"/>
                <a:gd name="T38" fmla="*/ 289 w 366"/>
                <a:gd name="T39" fmla="*/ 18 h 20"/>
                <a:gd name="T40" fmla="*/ 279 w 366"/>
                <a:gd name="T41" fmla="*/ 18 h 20"/>
                <a:gd name="T42" fmla="*/ 280 w 366"/>
                <a:gd name="T43" fmla="*/ 9 h 20"/>
                <a:gd name="T44" fmla="*/ 289 w 366"/>
                <a:gd name="T45" fmla="*/ 9 h 20"/>
                <a:gd name="T46" fmla="*/ 289 w 366"/>
                <a:gd name="T47" fmla="*/ 9 h 20"/>
                <a:gd name="T48" fmla="*/ 250 w 366"/>
                <a:gd name="T49" fmla="*/ 7 h 20"/>
                <a:gd name="T50" fmla="*/ 249 w 366"/>
                <a:gd name="T51" fmla="*/ 17 h 20"/>
                <a:gd name="T52" fmla="*/ 240 w 366"/>
                <a:gd name="T53" fmla="*/ 17 h 20"/>
                <a:gd name="T54" fmla="*/ 240 w 366"/>
                <a:gd name="T55" fmla="*/ 7 h 20"/>
                <a:gd name="T56" fmla="*/ 250 w 366"/>
                <a:gd name="T57" fmla="*/ 7 h 20"/>
                <a:gd name="T58" fmla="*/ 250 w 366"/>
                <a:gd name="T59" fmla="*/ 7 h 20"/>
                <a:gd name="T60" fmla="*/ 209 w 366"/>
                <a:gd name="T61" fmla="*/ 6 h 20"/>
                <a:gd name="T62" fmla="*/ 209 w 366"/>
                <a:gd name="T63" fmla="*/ 15 h 20"/>
                <a:gd name="T64" fmla="*/ 199 w 366"/>
                <a:gd name="T65" fmla="*/ 15 h 20"/>
                <a:gd name="T66" fmla="*/ 200 w 366"/>
                <a:gd name="T67" fmla="*/ 6 h 20"/>
                <a:gd name="T68" fmla="*/ 209 w 366"/>
                <a:gd name="T69" fmla="*/ 6 h 20"/>
                <a:gd name="T70" fmla="*/ 209 w 366"/>
                <a:gd name="T71" fmla="*/ 6 h 20"/>
                <a:gd name="T72" fmla="*/ 170 w 366"/>
                <a:gd name="T73" fmla="*/ 5 h 20"/>
                <a:gd name="T74" fmla="*/ 170 w 366"/>
                <a:gd name="T75" fmla="*/ 14 h 20"/>
                <a:gd name="T76" fmla="*/ 160 w 366"/>
                <a:gd name="T77" fmla="*/ 14 h 20"/>
                <a:gd name="T78" fmla="*/ 160 w 366"/>
                <a:gd name="T79" fmla="*/ 5 h 20"/>
                <a:gd name="T80" fmla="*/ 170 w 366"/>
                <a:gd name="T81" fmla="*/ 5 h 20"/>
                <a:gd name="T82" fmla="*/ 170 w 366"/>
                <a:gd name="T83" fmla="*/ 5 h 20"/>
                <a:gd name="T84" fmla="*/ 130 w 366"/>
                <a:gd name="T85" fmla="*/ 3 h 20"/>
                <a:gd name="T86" fmla="*/ 130 w 366"/>
                <a:gd name="T87" fmla="*/ 13 h 20"/>
                <a:gd name="T88" fmla="*/ 119 w 366"/>
                <a:gd name="T89" fmla="*/ 13 h 20"/>
                <a:gd name="T90" fmla="*/ 121 w 366"/>
                <a:gd name="T91" fmla="*/ 3 h 20"/>
                <a:gd name="T92" fmla="*/ 130 w 366"/>
                <a:gd name="T93" fmla="*/ 3 h 20"/>
                <a:gd name="T94" fmla="*/ 130 w 366"/>
                <a:gd name="T95" fmla="*/ 3 h 20"/>
                <a:gd name="T96" fmla="*/ 91 w 366"/>
                <a:gd name="T97" fmla="*/ 2 h 20"/>
                <a:gd name="T98" fmla="*/ 91 w 366"/>
                <a:gd name="T99" fmla="*/ 11 h 20"/>
                <a:gd name="T100" fmla="*/ 80 w 366"/>
                <a:gd name="T101" fmla="*/ 11 h 20"/>
                <a:gd name="T102" fmla="*/ 80 w 366"/>
                <a:gd name="T103" fmla="*/ 2 h 20"/>
                <a:gd name="T104" fmla="*/ 91 w 366"/>
                <a:gd name="T105" fmla="*/ 2 h 20"/>
                <a:gd name="T106" fmla="*/ 91 w 366"/>
                <a:gd name="T107" fmla="*/ 2 h 20"/>
                <a:gd name="T108" fmla="*/ 50 w 366"/>
                <a:gd name="T109" fmla="*/ 1 h 20"/>
                <a:gd name="T110" fmla="*/ 50 w 366"/>
                <a:gd name="T111" fmla="*/ 10 h 20"/>
                <a:gd name="T112" fmla="*/ 41 w 366"/>
                <a:gd name="T113" fmla="*/ 10 h 20"/>
                <a:gd name="T114" fmla="*/ 41 w 366"/>
                <a:gd name="T115" fmla="*/ 1 h 20"/>
                <a:gd name="T116" fmla="*/ 50 w 366"/>
                <a:gd name="T11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" h="20">
                  <a:moveTo>
                    <a:pt x="11" y="0"/>
                  </a:moveTo>
                  <a:lnTo>
                    <a:pt x="11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0"/>
                  </a:lnTo>
                  <a:close/>
                  <a:moveTo>
                    <a:pt x="366" y="11"/>
                  </a:moveTo>
                  <a:lnTo>
                    <a:pt x="358" y="11"/>
                  </a:lnTo>
                  <a:lnTo>
                    <a:pt x="358" y="20"/>
                  </a:lnTo>
                  <a:lnTo>
                    <a:pt x="366" y="20"/>
                  </a:lnTo>
                  <a:lnTo>
                    <a:pt x="366" y="11"/>
                  </a:lnTo>
                  <a:lnTo>
                    <a:pt x="366" y="11"/>
                  </a:lnTo>
                  <a:close/>
                  <a:moveTo>
                    <a:pt x="330" y="10"/>
                  </a:moveTo>
                  <a:lnTo>
                    <a:pt x="328" y="19"/>
                  </a:lnTo>
                  <a:lnTo>
                    <a:pt x="319" y="19"/>
                  </a:lnTo>
                  <a:lnTo>
                    <a:pt x="319" y="10"/>
                  </a:lnTo>
                  <a:lnTo>
                    <a:pt x="330" y="10"/>
                  </a:lnTo>
                  <a:lnTo>
                    <a:pt x="330" y="10"/>
                  </a:lnTo>
                  <a:close/>
                  <a:moveTo>
                    <a:pt x="289" y="9"/>
                  </a:moveTo>
                  <a:lnTo>
                    <a:pt x="289" y="18"/>
                  </a:lnTo>
                  <a:lnTo>
                    <a:pt x="279" y="18"/>
                  </a:lnTo>
                  <a:lnTo>
                    <a:pt x="280" y="9"/>
                  </a:lnTo>
                  <a:lnTo>
                    <a:pt x="289" y="9"/>
                  </a:lnTo>
                  <a:lnTo>
                    <a:pt x="289" y="9"/>
                  </a:lnTo>
                  <a:close/>
                  <a:moveTo>
                    <a:pt x="250" y="7"/>
                  </a:moveTo>
                  <a:lnTo>
                    <a:pt x="249" y="17"/>
                  </a:lnTo>
                  <a:lnTo>
                    <a:pt x="240" y="17"/>
                  </a:lnTo>
                  <a:lnTo>
                    <a:pt x="240" y="7"/>
                  </a:lnTo>
                  <a:lnTo>
                    <a:pt x="250" y="7"/>
                  </a:lnTo>
                  <a:lnTo>
                    <a:pt x="250" y="7"/>
                  </a:lnTo>
                  <a:close/>
                  <a:moveTo>
                    <a:pt x="209" y="6"/>
                  </a:moveTo>
                  <a:lnTo>
                    <a:pt x="209" y="15"/>
                  </a:lnTo>
                  <a:lnTo>
                    <a:pt x="199" y="15"/>
                  </a:lnTo>
                  <a:lnTo>
                    <a:pt x="200" y="6"/>
                  </a:lnTo>
                  <a:lnTo>
                    <a:pt x="209" y="6"/>
                  </a:lnTo>
                  <a:lnTo>
                    <a:pt x="209" y="6"/>
                  </a:lnTo>
                  <a:close/>
                  <a:moveTo>
                    <a:pt x="170" y="5"/>
                  </a:moveTo>
                  <a:lnTo>
                    <a:pt x="170" y="14"/>
                  </a:lnTo>
                  <a:lnTo>
                    <a:pt x="160" y="14"/>
                  </a:lnTo>
                  <a:lnTo>
                    <a:pt x="160" y="5"/>
                  </a:lnTo>
                  <a:lnTo>
                    <a:pt x="170" y="5"/>
                  </a:lnTo>
                  <a:lnTo>
                    <a:pt x="170" y="5"/>
                  </a:lnTo>
                  <a:close/>
                  <a:moveTo>
                    <a:pt x="130" y="3"/>
                  </a:moveTo>
                  <a:lnTo>
                    <a:pt x="130" y="13"/>
                  </a:lnTo>
                  <a:lnTo>
                    <a:pt x="119" y="13"/>
                  </a:lnTo>
                  <a:lnTo>
                    <a:pt x="121" y="3"/>
                  </a:lnTo>
                  <a:lnTo>
                    <a:pt x="130" y="3"/>
                  </a:lnTo>
                  <a:lnTo>
                    <a:pt x="130" y="3"/>
                  </a:lnTo>
                  <a:close/>
                  <a:moveTo>
                    <a:pt x="91" y="2"/>
                  </a:moveTo>
                  <a:lnTo>
                    <a:pt x="91" y="11"/>
                  </a:lnTo>
                  <a:lnTo>
                    <a:pt x="80" y="11"/>
                  </a:lnTo>
                  <a:lnTo>
                    <a:pt x="80" y="2"/>
                  </a:lnTo>
                  <a:lnTo>
                    <a:pt x="91" y="2"/>
                  </a:lnTo>
                  <a:lnTo>
                    <a:pt x="91" y="2"/>
                  </a:lnTo>
                  <a:close/>
                  <a:moveTo>
                    <a:pt x="50" y="1"/>
                  </a:moveTo>
                  <a:lnTo>
                    <a:pt x="50" y="10"/>
                  </a:lnTo>
                  <a:lnTo>
                    <a:pt x="41" y="10"/>
                  </a:lnTo>
                  <a:lnTo>
                    <a:pt x="41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7" name="Freeform 307"/>
            <p:cNvSpPr>
              <a:spLocks noEditPoints="1"/>
            </p:cNvSpPr>
            <p:nvPr/>
          </p:nvSpPr>
          <p:spPr bwMode="auto">
            <a:xfrm>
              <a:off x="2605253" y="3644545"/>
              <a:ext cx="1344676" cy="93879"/>
            </a:xfrm>
            <a:custGeom>
              <a:avLst/>
              <a:gdLst>
                <a:gd name="T0" fmla="*/ 10 w 487"/>
                <a:gd name="T1" fmla="*/ 32 h 34"/>
                <a:gd name="T2" fmla="*/ 0 w 487"/>
                <a:gd name="T3" fmla="*/ 23 h 34"/>
                <a:gd name="T4" fmla="*/ 9 w 487"/>
                <a:gd name="T5" fmla="*/ 23 h 34"/>
                <a:gd name="T6" fmla="*/ 487 w 487"/>
                <a:gd name="T7" fmla="*/ 10 h 34"/>
                <a:gd name="T8" fmla="*/ 477 w 487"/>
                <a:gd name="T9" fmla="*/ 1 h 34"/>
                <a:gd name="T10" fmla="*/ 487 w 487"/>
                <a:gd name="T11" fmla="*/ 0 h 34"/>
                <a:gd name="T12" fmla="*/ 448 w 487"/>
                <a:gd name="T13" fmla="*/ 11 h 34"/>
                <a:gd name="T14" fmla="*/ 437 w 487"/>
                <a:gd name="T15" fmla="*/ 2 h 34"/>
                <a:gd name="T16" fmla="*/ 446 w 487"/>
                <a:gd name="T17" fmla="*/ 2 h 34"/>
                <a:gd name="T18" fmla="*/ 407 w 487"/>
                <a:gd name="T19" fmla="*/ 14 h 34"/>
                <a:gd name="T20" fmla="*/ 397 w 487"/>
                <a:gd name="T21" fmla="*/ 5 h 34"/>
                <a:gd name="T22" fmla="*/ 407 w 487"/>
                <a:gd name="T23" fmla="*/ 4 h 34"/>
                <a:gd name="T24" fmla="*/ 368 w 487"/>
                <a:gd name="T25" fmla="*/ 15 h 34"/>
                <a:gd name="T26" fmla="*/ 358 w 487"/>
                <a:gd name="T27" fmla="*/ 6 h 34"/>
                <a:gd name="T28" fmla="*/ 367 w 487"/>
                <a:gd name="T29" fmla="*/ 6 h 34"/>
                <a:gd name="T30" fmla="*/ 328 w 487"/>
                <a:gd name="T31" fmla="*/ 18 h 34"/>
                <a:gd name="T32" fmla="*/ 317 w 487"/>
                <a:gd name="T33" fmla="*/ 9 h 34"/>
                <a:gd name="T34" fmla="*/ 328 w 487"/>
                <a:gd name="T35" fmla="*/ 7 h 34"/>
                <a:gd name="T36" fmla="*/ 288 w 487"/>
                <a:gd name="T37" fmla="*/ 19 h 34"/>
                <a:gd name="T38" fmla="*/ 278 w 487"/>
                <a:gd name="T39" fmla="*/ 10 h 34"/>
                <a:gd name="T40" fmla="*/ 288 w 487"/>
                <a:gd name="T41" fmla="*/ 10 h 34"/>
                <a:gd name="T42" fmla="*/ 248 w 487"/>
                <a:gd name="T43" fmla="*/ 22 h 34"/>
                <a:gd name="T44" fmla="*/ 237 w 487"/>
                <a:gd name="T45" fmla="*/ 13 h 34"/>
                <a:gd name="T46" fmla="*/ 248 w 487"/>
                <a:gd name="T47" fmla="*/ 11 h 34"/>
                <a:gd name="T48" fmla="*/ 209 w 487"/>
                <a:gd name="T49" fmla="*/ 23 h 34"/>
                <a:gd name="T50" fmla="*/ 198 w 487"/>
                <a:gd name="T51" fmla="*/ 14 h 34"/>
                <a:gd name="T52" fmla="*/ 209 w 487"/>
                <a:gd name="T53" fmla="*/ 14 h 34"/>
                <a:gd name="T54" fmla="*/ 169 w 487"/>
                <a:gd name="T55" fmla="*/ 26 h 34"/>
                <a:gd name="T56" fmla="*/ 159 w 487"/>
                <a:gd name="T57" fmla="*/ 15 h 34"/>
                <a:gd name="T58" fmla="*/ 168 w 487"/>
                <a:gd name="T59" fmla="*/ 15 h 34"/>
                <a:gd name="T60" fmla="*/ 129 w 487"/>
                <a:gd name="T61" fmla="*/ 27 h 34"/>
                <a:gd name="T62" fmla="*/ 118 w 487"/>
                <a:gd name="T63" fmla="*/ 18 h 34"/>
                <a:gd name="T64" fmla="*/ 129 w 487"/>
                <a:gd name="T65" fmla="*/ 18 h 34"/>
                <a:gd name="T66" fmla="*/ 90 w 487"/>
                <a:gd name="T67" fmla="*/ 30 h 34"/>
                <a:gd name="T68" fmla="*/ 79 w 487"/>
                <a:gd name="T69" fmla="*/ 19 h 34"/>
                <a:gd name="T70" fmla="*/ 88 w 487"/>
                <a:gd name="T71" fmla="*/ 19 h 34"/>
                <a:gd name="T72" fmla="*/ 49 w 487"/>
                <a:gd name="T73" fmla="*/ 31 h 34"/>
                <a:gd name="T74" fmla="*/ 39 w 487"/>
                <a:gd name="T7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7" h="34">
                  <a:moveTo>
                    <a:pt x="9" y="23"/>
                  </a:moveTo>
                  <a:lnTo>
                    <a:pt x="10" y="32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9" y="23"/>
                  </a:lnTo>
                  <a:lnTo>
                    <a:pt x="9" y="23"/>
                  </a:lnTo>
                  <a:close/>
                  <a:moveTo>
                    <a:pt x="487" y="0"/>
                  </a:moveTo>
                  <a:lnTo>
                    <a:pt x="487" y="10"/>
                  </a:lnTo>
                  <a:lnTo>
                    <a:pt x="477" y="10"/>
                  </a:lnTo>
                  <a:lnTo>
                    <a:pt x="477" y="1"/>
                  </a:lnTo>
                  <a:lnTo>
                    <a:pt x="487" y="0"/>
                  </a:lnTo>
                  <a:lnTo>
                    <a:pt x="487" y="0"/>
                  </a:lnTo>
                  <a:close/>
                  <a:moveTo>
                    <a:pt x="446" y="2"/>
                  </a:moveTo>
                  <a:lnTo>
                    <a:pt x="448" y="11"/>
                  </a:lnTo>
                  <a:lnTo>
                    <a:pt x="437" y="13"/>
                  </a:lnTo>
                  <a:lnTo>
                    <a:pt x="437" y="2"/>
                  </a:lnTo>
                  <a:lnTo>
                    <a:pt x="446" y="2"/>
                  </a:lnTo>
                  <a:lnTo>
                    <a:pt x="446" y="2"/>
                  </a:lnTo>
                  <a:close/>
                  <a:moveTo>
                    <a:pt x="407" y="4"/>
                  </a:moveTo>
                  <a:lnTo>
                    <a:pt x="407" y="14"/>
                  </a:lnTo>
                  <a:lnTo>
                    <a:pt x="398" y="14"/>
                  </a:lnTo>
                  <a:lnTo>
                    <a:pt x="397" y="5"/>
                  </a:lnTo>
                  <a:lnTo>
                    <a:pt x="407" y="4"/>
                  </a:lnTo>
                  <a:lnTo>
                    <a:pt x="407" y="4"/>
                  </a:lnTo>
                  <a:close/>
                  <a:moveTo>
                    <a:pt x="367" y="6"/>
                  </a:moveTo>
                  <a:lnTo>
                    <a:pt x="368" y="15"/>
                  </a:lnTo>
                  <a:lnTo>
                    <a:pt x="358" y="17"/>
                  </a:lnTo>
                  <a:lnTo>
                    <a:pt x="358" y="6"/>
                  </a:lnTo>
                  <a:lnTo>
                    <a:pt x="367" y="6"/>
                  </a:lnTo>
                  <a:lnTo>
                    <a:pt x="367" y="6"/>
                  </a:lnTo>
                  <a:close/>
                  <a:moveTo>
                    <a:pt x="328" y="7"/>
                  </a:moveTo>
                  <a:lnTo>
                    <a:pt x="328" y="18"/>
                  </a:lnTo>
                  <a:lnTo>
                    <a:pt x="318" y="18"/>
                  </a:lnTo>
                  <a:lnTo>
                    <a:pt x="317" y="9"/>
                  </a:lnTo>
                  <a:lnTo>
                    <a:pt x="328" y="7"/>
                  </a:lnTo>
                  <a:lnTo>
                    <a:pt x="328" y="7"/>
                  </a:lnTo>
                  <a:close/>
                  <a:moveTo>
                    <a:pt x="288" y="10"/>
                  </a:moveTo>
                  <a:lnTo>
                    <a:pt x="288" y="19"/>
                  </a:lnTo>
                  <a:lnTo>
                    <a:pt x="278" y="21"/>
                  </a:lnTo>
                  <a:lnTo>
                    <a:pt x="278" y="10"/>
                  </a:lnTo>
                  <a:lnTo>
                    <a:pt x="288" y="10"/>
                  </a:lnTo>
                  <a:lnTo>
                    <a:pt x="288" y="10"/>
                  </a:lnTo>
                  <a:close/>
                  <a:moveTo>
                    <a:pt x="248" y="11"/>
                  </a:moveTo>
                  <a:lnTo>
                    <a:pt x="248" y="22"/>
                  </a:lnTo>
                  <a:lnTo>
                    <a:pt x="239" y="22"/>
                  </a:lnTo>
                  <a:lnTo>
                    <a:pt x="237" y="13"/>
                  </a:lnTo>
                  <a:lnTo>
                    <a:pt x="248" y="11"/>
                  </a:lnTo>
                  <a:lnTo>
                    <a:pt x="248" y="11"/>
                  </a:lnTo>
                  <a:close/>
                  <a:moveTo>
                    <a:pt x="209" y="14"/>
                  </a:moveTo>
                  <a:lnTo>
                    <a:pt x="209" y="23"/>
                  </a:lnTo>
                  <a:lnTo>
                    <a:pt x="198" y="24"/>
                  </a:lnTo>
                  <a:lnTo>
                    <a:pt x="198" y="14"/>
                  </a:lnTo>
                  <a:lnTo>
                    <a:pt x="209" y="14"/>
                  </a:lnTo>
                  <a:lnTo>
                    <a:pt x="209" y="14"/>
                  </a:lnTo>
                  <a:close/>
                  <a:moveTo>
                    <a:pt x="168" y="15"/>
                  </a:moveTo>
                  <a:lnTo>
                    <a:pt x="169" y="26"/>
                  </a:lnTo>
                  <a:lnTo>
                    <a:pt x="159" y="26"/>
                  </a:lnTo>
                  <a:lnTo>
                    <a:pt x="159" y="15"/>
                  </a:lnTo>
                  <a:lnTo>
                    <a:pt x="168" y="15"/>
                  </a:lnTo>
                  <a:lnTo>
                    <a:pt x="168" y="15"/>
                  </a:lnTo>
                  <a:close/>
                  <a:moveTo>
                    <a:pt x="129" y="18"/>
                  </a:moveTo>
                  <a:lnTo>
                    <a:pt x="129" y="27"/>
                  </a:lnTo>
                  <a:lnTo>
                    <a:pt x="118" y="27"/>
                  </a:lnTo>
                  <a:lnTo>
                    <a:pt x="118" y="18"/>
                  </a:lnTo>
                  <a:lnTo>
                    <a:pt x="129" y="18"/>
                  </a:lnTo>
                  <a:lnTo>
                    <a:pt x="129" y="18"/>
                  </a:lnTo>
                  <a:close/>
                  <a:moveTo>
                    <a:pt x="88" y="19"/>
                  </a:moveTo>
                  <a:lnTo>
                    <a:pt x="90" y="30"/>
                  </a:lnTo>
                  <a:lnTo>
                    <a:pt x="79" y="30"/>
                  </a:lnTo>
                  <a:lnTo>
                    <a:pt x="79" y="19"/>
                  </a:lnTo>
                  <a:lnTo>
                    <a:pt x="88" y="19"/>
                  </a:lnTo>
                  <a:lnTo>
                    <a:pt x="88" y="19"/>
                  </a:lnTo>
                  <a:close/>
                  <a:moveTo>
                    <a:pt x="49" y="21"/>
                  </a:moveTo>
                  <a:lnTo>
                    <a:pt x="49" y="31"/>
                  </a:lnTo>
                  <a:lnTo>
                    <a:pt x="40" y="31"/>
                  </a:lnTo>
                  <a:lnTo>
                    <a:pt x="39" y="22"/>
                  </a:lnTo>
                  <a:lnTo>
                    <a:pt x="49" y="2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8" name="Freeform 308"/>
            <p:cNvSpPr>
              <a:spLocks noEditPoints="1"/>
            </p:cNvSpPr>
            <p:nvPr/>
          </p:nvSpPr>
          <p:spPr bwMode="auto">
            <a:xfrm>
              <a:off x="3372850" y="3608651"/>
              <a:ext cx="1344676" cy="93879"/>
            </a:xfrm>
            <a:custGeom>
              <a:avLst/>
              <a:gdLst>
                <a:gd name="T0" fmla="*/ 10 w 487"/>
                <a:gd name="T1" fmla="*/ 32 h 34"/>
                <a:gd name="T2" fmla="*/ 0 w 487"/>
                <a:gd name="T3" fmla="*/ 23 h 34"/>
                <a:gd name="T4" fmla="*/ 10 w 487"/>
                <a:gd name="T5" fmla="*/ 23 h 34"/>
                <a:gd name="T6" fmla="*/ 487 w 487"/>
                <a:gd name="T7" fmla="*/ 10 h 34"/>
                <a:gd name="T8" fmla="*/ 477 w 487"/>
                <a:gd name="T9" fmla="*/ 1 h 34"/>
                <a:gd name="T10" fmla="*/ 487 w 487"/>
                <a:gd name="T11" fmla="*/ 0 h 34"/>
                <a:gd name="T12" fmla="*/ 448 w 487"/>
                <a:gd name="T13" fmla="*/ 11 h 34"/>
                <a:gd name="T14" fmla="*/ 438 w 487"/>
                <a:gd name="T15" fmla="*/ 2 h 34"/>
                <a:gd name="T16" fmla="*/ 447 w 487"/>
                <a:gd name="T17" fmla="*/ 2 h 34"/>
                <a:gd name="T18" fmla="*/ 408 w 487"/>
                <a:gd name="T19" fmla="*/ 14 h 34"/>
                <a:gd name="T20" fmla="*/ 397 w 487"/>
                <a:gd name="T21" fmla="*/ 5 h 34"/>
                <a:gd name="T22" fmla="*/ 408 w 487"/>
                <a:gd name="T23" fmla="*/ 3 h 34"/>
                <a:gd name="T24" fmla="*/ 368 w 487"/>
                <a:gd name="T25" fmla="*/ 15 h 34"/>
                <a:gd name="T26" fmla="*/ 358 w 487"/>
                <a:gd name="T27" fmla="*/ 6 h 34"/>
                <a:gd name="T28" fmla="*/ 367 w 487"/>
                <a:gd name="T29" fmla="*/ 6 h 34"/>
                <a:gd name="T30" fmla="*/ 328 w 487"/>
                <a:gd name="T31" fmla="*/ 18 h 34"/>
                <a:gd name="T32" fmla="*/ 317 w 487"/>
                <a:gd name="T33" fmla="*/ 7 h 34"/>
                <a:gd name="T34" fmla="*/ 328 w 487"/>
                <a:gd name="T35" fmla="*/ 7 h 34"/>
                <a:gd name="T36" fmla="*/ 289 w 487"/>
                <a:gd name="T37" fmla="*/ 19 h 34"/>
                <a:gd name="T38" fmla="*/ 278 w 487"/>
                <a:gd name="T39" fmla="*/ 10 h 34"/>
                <a:gd name="T40" fmla="*/ 289 w 487"/>
                <a:gd name="T41" fmla="*/ 10 h 34"/>
                <a:gd name="T42" fmla="*/ 249 w 487"/>
                <a:gd name="T43" fmla="*/ 22 h 34"/>
                <a:gd name="T44" fmla="*/ 239 w 487"/>
                <a:gd name="T45" fmla="*/ 11 h 34"/>
                <a:gd name="T46" fmla="*/ 248 w 487"/>
                <a:gd name="T47" fmla="*/ 11 h 34"/>
                <a:gd name="T48" fmla="*/ 209 w 487"/>
                <a:gd name="T49" fmla="*/ 23 h 34"/>
                <a:gd name="T50" fmla="*/ 199 w 487"/>
                <a:gd name="T51" fmla="*/ 14 h 34"/>
                <a:gd name="T52" fmla="*/ 209 w 487"/>
                <a:gd name="T53" fmla="*/ 13 h 34"/>
                <a:gd name="T54" fmla="*/ 170 w 487"/>
                <a:gd name="T55" fmla="*/ 24 h 34"/>
                <a:gd name="T56" fmla="*/ 159 w 487"/>
                <a:gd name="T57" fmla="*/ 15 h 34"/>
                <a:gd name="T58" fmla="*/ 168 w 487"/>
                <a:gd name="T59" fmla="*/ 15 h 34"/>
                <a:gd name="T60" fmla="*/ 129 w 487"/>
                <a:gd name="T61" fmla="*/ 27 h 34"/>
                <a:gd name="T62" fmla="*/ 119 w 487"/>
                <a:gd name="T63" fmla="*/ 18 h 34"/>
                <a:gd name="T64" fmla="*/ 129 w 487"/>
                <a:gd name="T65" fmla="*/ 17 h 34"/>
                <a:gd name="T66" fmla="*/ 90 w 487"/>
                <a:gd name="T67" fmla="*/ 28 h 34"/>
                <a:gd name="T68" fmla="*/ 80 w 487"/>
                <a:gd name="T69" fmla="*/ 19 h 34"/>
                <a:gd name="T70" fmla="*/ 89 w 487"/>
                <a:gd name="T71" fmla="*/ 19 h 34"/>
                <a:gd name="T72" fmla="*/ 50 w 487"/>
                <a:gd name="T73" fmla="*/ 31 h 34"/>
                <a:gd name="T74" fmla="*/ 39 w 487"/>
                <a:gd name="T7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7" h="34">
                  <a:moveTo>
                    <a:pt x="10" y="23"/>
                  </a:moveTo>
                  <a:lnTo>
                    <a:pt x="10" y="32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0" y="23"/>
                  </a:lnTo>
                  <a:lnTo>
                    <a:pt x="10" y="23"/>
                  </a:lnTo>
                  <a:close/>
                  <a:moveTo>
                    <a:pt x="487" y="0"/>
                  </a:moveTo>
                  <a:lnTo>
                    <a:pt x="487" y="10"/>
                  </a:lnTo>
                  <a:lnTo>
                    <a:pt x="478" y="10"/>
                  </a:lnTo>
                  <a:lnTo>
                    <a:pt x="477" y="1"/>
                  </a:lnTo>
                  <a:lnTo>
                    <a:pt x="487" y="0"/>
                  </a:lnTo>
                  <a:lnTo>
                    <a:pt x="487" y="0"/>
                  </a:lnTo>
                  <a:close/>
                  <a:moveTo>
                    <a:pt x="447" y="2"/>
                  </a:moveTo>
                  <a:lnTo>
                    <a:pt x="448" y="11"/>
                  </a:lnTo>
                  <a:lnTo>
                    <a:pt x="438" y="13"/>
                  </a:lnTo>
                  <a:lnTo>
                    <a:pt x="438" y="2"/>
                  </a:lnTo>
                  <a:lnTo>
                    <a:pt x="447" y="2"/>
                  </a:lnTo>
                  <a:lnTo>
                    <a:pt x="447" y="2"/>
                  </a:lnTo>
                  <a:close/>
                  <a:moveTo>
                    <a:pt x="408" y="3"/>
                  </a:moveTo>
                  <a:lnTo>
                    <a:pt x="408" y="14"/>
                  </a:lnTo>
                  <a:lnTo>
                    <a:pt x="398" y="14"/>
                  </a:lnTo>
                  <a:lnTo>
                    <a:pt x="397" y="5"/>
                  </a:lnTo>
                  <a:lnTo>
                    <a:pt x="408" y="3"/>
                  </a:lnTo>
                  <a:lnTo>
                    <a:pt x="408" y="3"/>
                  </a:lnTo>
                  <a:close/>
                  <a:moveTo>
                    <a:pt x="367" y="6"/>
                  </a:moveTo>
                  <a:lnTo>
                    <a:pt x="368" y="15"/>
                  </a:lnTo>
                  <a:lnTo>
                    <a:pt x="358" y="17"/>
                  </a:lnTo>
                  <a:lnTo>
                    <a:pt x="358" y="6"/>
                  </a:lnTo>
                  <a:lnTo>
                    <a:pt x="367" y="6"/>
                  </a:lnTo>
                  <a:lnTo>
                    <a:pt x="367" y="6"/>
                  </a:lnTo>
                  <a:close/>
                  <a:moveTo>
                    <a:pt x="328" y="7"/>
                  </a:moveTo>
                  <a:lnTo>
                    <a:pt x="328" y="18"/>
                  </a:lnTo>
                  <a:lnTo>
                    <a:pt x="319" y="18"/>
                  </a:lnTo>
                  <a:lnTo>
                    <a:pt x="317" y="7"/>
                  </a:lnTo>
                  <a:lnTo>
                    <a:pt x="328" y="7"/>
                  </a:lnTo>
                  <a:lnTo>
                    <a:pt x="328" y="7"/>
                  </a:lnTo>
                  <a:close/>
                  <a:moveTo>
                    <a:pt x="289" y="10"/>
                  </a:moveTo>
                  <a:lnTo>
                    <a:pt x="289" y="19"/>
                  </a:lnTo>
                  <a:lnTo>
                    <a:pt x="278" y="19"/>
                  </a:lnTo>
                  <a:lnTo>
                    <a:pt x="278" y="10"/>
                  </a:lnTo>
                  <a:lnTo>
                    <a:pt x="289" y="10"/>
                  </a:lnTo>
                  <a:lnTo>
                    <a:pt x="289" y="10"/>
                  </a:lnTo>
                  <a:close/>
                  <a:moveTo>
                    <a:pt x="248" y="11"/>
                  </a:moveTo>
                  <a:lnTo>
                    <a:pt x="249" y="22"/>
                  </a:lnTo>
                  <a:lnTo>
                    <a:pt x="239" y="22"/>
                  </a:lnTo>
                  <a:lnTo>
                    <a:pt x="239" y="11"/>
                  </a:lnTo>
                  <a:lnTo>
                    <a:pt x="248" y="11"/>
                  </a:lnTo>
                  <a:lnTo>
                    <a:pt x="248" y="11"/>
                  </a:lnTo>
                  <a:close/>
                  <a:moveTo>
                    <a:pt x="209" y="13"/>
                  </a:moveTo>
                  <a:lnTo>
                    <a:pt x="209" y="23"/>
                  </a:lnTo>
                  <a:lnTo>
                    <a:pt x="199" y="23"/>
                  </a:lnTo>
                  <a:lnTo>
                    <a:pt x="199" y="14"/>
                  </a:lnTo>
                  <a:lnTo>
                    <a:pt x="209" y="13"/>
                  </a:lnTo>
                  <a:lnTo>
                    <a:pt x="209" y="13"/>
                  </a:lnTo>
                  <a:close/>
                  <a:moveTo>
                    <a:pt x="168" y="15"/>
                  </a:moveTo>
                  <a:lnTo>
                    <a:pt x="170" y="24"/>
                  </a:lnTo>
                  <a:lnTo>
                    <a:pt x="159" y="26"/>
                  </a:lnTo>
                  <a:lnTo>
                    <a:pt x="159" y="15"/>
                  </a:lnTo>
                  <a:lnTo>
                    <a:pt x="168" y="15"/>
                  </a:lnTo>
                  <a:lnTo>
                    <a:pt x="168" y="15"/>
                  </a:lnTo>
                  <a:close/>
                  <a:moveTo>
                    <a:pt x="129" y="17"/>
                  </a:moveTo>
                  <a:lnTo>
                    <a:pt x="129" y="27"/>
                  </a:lnTo>
                  <a:lnTo>
                    <a:pt x="120" y="27"/>
                  </a:lnTo>
                  <a:lnTo>
                    <a:pt x="119" y="18"/>
                  </a:lnTo>
                  <a:lnTo>
                    <a:pt x="129" y="17"/>
                  </a:lnTo>
                  <a:lnTo>
                    <a:pt x="129" y="17"/>
                  </a:lnTo>
                  <a:close/>
                  <a:moveTo>
                    <a:pt x="89" y="19"/>
                  </a:moveTo>
                  <a:lnTo>
                    <a:pt x="90" y="28"/>
                  </a:lnTo>
                  <a:lnTo>
                    <a:pt x="80" y="30"/>
                  </a:lnTo>
                  <a:lnTo>
                    <a:pt x="80" y="19"/>
                  </a:lnTo>
                  <a:lnTo>
                    <a:pt x="89" y="19"/>
                  </a:lnTo>
                  <a:lnTo>
                    <a:pt x="89" y="19"/>
                  </a:lnTo>
                  <a:close/>
                  <a:moveTo>
                    <a:pt x="50" y="20"/>
                  </a:moveTo>
                  <a:lnTo>
                    <a:pt x="50" y="31"/>
                  </a:lnTo>
                  <a:lnTo>
                    <a:pt x="40" y="31"/>
                  </a:lnTo>
                  <a:lnTo>
                    <a:pt x="39" y="22"/>
                  </a:lnTo>
                  <a:lnTo>
                    <a:pt x="50" y="2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49" name="Freeform 309"/>
            <p:cNvSpPr>
              <a:spLocks/>
            </p:cNvSpPr>
            <p:nvPr/>
          </p:nvSpPr>
          <p:spPr bwMode="auto">
            <a:xfrm>
              <a:off x="6244436" y="1319665"/>
              <a:ext cx="30373" cy="27611"/>
            </a:xfrm>
            <a:custGeom>
              <a:avLst/>
              <a:gdLst>
                <a:gd name="T0" fmla="*/ 11 w 11"/>
                <a:gd name="T1" fmla="*/ 0 h 10"/>
                <a:gd name="T2" fmla="*/ 11 w 11"/>
                <a:gd name="T3" fmla="*/ 0 h 10"/>
                <a:gd name="T4" fmla="*/ 1 w 11"/>
                <a:gd name="T5" fmla="*/ 0 h 10"/>
                <a:gd name="T6" fmla="*/ 0 w 11"/>
                <a:gd name="T7" fmla="*/ 0 h 10"/>
                <a:gd name="T8" fmla="*/ 0 w 11"/>
                <a:gd name="T9" fmla="*/ 10 h 10"/>
                <a:gd name="T10" fmla="*/ 1 w 11"/>
                <a:gd name="T11" fmla="*/ 10 h 10"/>
                <a:gd name="T12" fmla="*/ 11 w 11"/>
                <a:gd name="T13" fmla="*/ 10 h 10"/>
                <a:gd name="T14" fmla="*/ 11 w 11"/>
                <a:gd name="T15" fmla="*/ 10 h 10"/>
                <a:gd name="T16" fmla="*/ 11 w 1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0" name="Freeform 310"/>
            <p:cNvSpPr>
              <a:spLocks/>
            </p:cNvSpPr>
            <p:nvPr/>
          </p:nvSpPr>
          <p:spPr bwMode="auto">
            <a:xfrm>
              <a:off x="6357642" y="1322427"/>
              <a:ext cx="27611" cy="30373"/>
            </a:xfrm>
            <a:custGeom>
              <a:avLst/>
              <a:gdLst>
                <a:gd name="T0" fmla="*/ 10 w 10"/>
                <a:gd name="T1" fmla="*/ 0 h 11"/>
                <a:gd name="T2" fmla="*/ 2 w 10"/>
                <a:gd name="T3" fmla="*/ 0 h 11"/>
                <a:gd name="T4" fmla="*/ 0 w 10"/>
                <a:gd name="T5" fmla="*/ 0 h 11"/>
                <a:gd name="T6" fmla="*/ 0 w 10"/>
                <a:gd name="T7" fmla="*/ 11 h 11"/>
                <a:gd name="T8" fmla="*/ 1 w 10"/>
                <a:gd name="T9" fmla="*/ 11 h 11"/>
                <a:gd name="T10" fmla="*/ 9 w 10"/>
                <a:gd name="T11" fmla="*/ 11 h 11"/>
                <a:gd name="T12" fmla="*/ 10 w 10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1">
                  <a:moveTo>
                    <a:pt x="1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9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1" name="Freeform 311"/>
            <p:cNvSpPr>
              <a:spLocks/>
            </p:cNvSpPr>
            <p:nvPr/>
          </p:nvSpPr>
          <p:spPr bwMode="auto">
            <a:xfrm>
              <a:off x="6465328" y="1330710"/>
              <a:ext cx="27611" cy="27611"/>
            </a:xfrm>
            <a:custGeom>
              <a:avLst/>
              <a:gdLst>
                <a:gd name="T0" fmla="*/ 10 w 10"/>
                <a:gd name="T1" fmla="*/ 0 h 10"/>
                <a:gd name="T2" fmla="*/ 4 w 10"/>
                <a:gd name="T3" fmla="*/ 0 h 10"/>
                <a:gd name="T4" fmla="*/ 0 w 10"/>
                <a:gd name="T5" fmla="*/ 0 h 10"/>
                <a:gd name="T6" fmla="*/ 0 w 10"/>
                <a:gd name="T7" fmla="*/ 9 h 10"/>
                <a:gd name="T8" fmla="*/ 2 w 10"/>
                <a:gd name="T9" fmla="*/ 9 h 10"/>
                <a:gd name="T10" fmla="*/ 10 w 10"/>
                <a:gd name="T11" fmla="*/ 10 h 10"/>
                <a:gd name="T12" fmla="*/ 10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10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2" name="Freeform 312"/>
            <p:cNvSpPr>
              <a:spLocks/>
            </p:cNvSpPr>
            <p:nvPr/>
          </p:nvSpPr>
          <p:spPr bwMode="auto">
            <a:xfrm>
              <a:off x="6573011" y="1336232"/>
              <a:ext cx="33134" cy="30373"/>
            </a:xfrm>
            <a:custGeom>
              <a:avLst/>
              <a:gdLst>
                <a:gd name="T0" fmla="*/ 12 w 12"/>
                <a:gd name="T1" fmla="*/ 2 h 11"/>
                <a:gd name="T2" fmla="*/ 5 w 12"/>
                <a:gd name="T3" fmla="*/ 0 h 11"/>
                <a:gd name="T4" fmla="*/ 1 w 12"/>
                <a:gd name="T5" fmla="*/ 0 h 11"/>
                <a:gd name="T6" fmla="*/ 0 w 12"/>
                <a:gd name="T7" fmla="*/ 10 h 11"/>
                <a:gd name="T8" fmla="*/ 4 w 12"/>
                <a:gd name="T9" fmla="*/ 11 h 11"/>
                <a:gd name="T10" fmla="*/ 10 w 12"/>
                <a:gd name="T11" fmla="*/ 11 h 11"/>
                <a:gd name="T12" fmla="*/ 12 w 12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12" y="2"/>
                  </a:moveTo>
                  <a:lnTo>
                    <a:pt x="5" y="0"/>
                  </a:lnTo>
                  <a:lnTo>
                    <a:pt x="1" y="0"/>
                  </a:lnTo>
                  <a:lnTo>
                    <a:pt x="0" y="10"/>
                  </a:lnTo>
                  <a:lnTo>
                    <a:pt x="4" y="11"/>
                  </a:lnTo>
                  <a:lnTo>
                    <a:pt x="10" y="1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3" name="Freeform 313"/>
            <p:cNvSpPr>
              <a:spLocks/>
            </p:cNvSpPr>
            <p:nvPr/>
          </p:nvSpPr>
          <p:spPr bwMode="auto">
            <a:xfrm>
              <a:off x="6683457" y="1347277"/>
              <a:ext cx="30373" cy="30373"/>
            </a:xfrm>
            <a:custGeom>
              <a:avLst/>
              <a:gdLst>
                <a:gd name="T0" fmla="*/ 11 w 11"/>
                <a:gd name="T1" fmla="*/ 2 h 11"/>
                <a:gd name="T2" fmla="*/ 4 w 11"/>
                <a:gd name="T3" fmla="*/ 0 h 11"/>
                <a:gd name="T4" fmla="*/ 0 w 11"/>
                <a:gd name="T5" fmla="*/ 0 h 11"/>
                <a:gd name="T6" fmla="*/ 0 w 11"/>
                <a:gd name="T7" fmla="*/ 9 h 11"/>
                <a:gd name="T8" fmla="*/ 3 w 11"/>
                <a:gd name="T9" fmla="*/ 11 h 11"/>
                <a:gd name="T10" fmla="*/ 10 w 11"/>
                <a:gd name="T11" fmla="*/ 11 h 11"/>
                <a:gd name="T12" fmla="*/ 1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10" y="11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4" name="Freeform 314"/>
            <p:cNvSpPr>
              <a:spLocks/>
            </p:cNvSpPr>
            <p:nvPr/>
          </p:nvSpPr>
          <p:spPr bwMode="auto">
            <a:xfrm>
              <a:off x="6793902" y="1358321"/>
              <a:ext cx="27611" cy="33134"/>
            </a:xfrm>
            <a:custGeom>
              <a:avLst/>
              <a:gdLst>
                <a:gd name="T0" fmla="*/ 10 w 10"/>
                <a:gd name="T1" fmla="*/ 2 h 12"/>
                <a:gd name="T2" fmla="*/ 4 w 10"/>
                <a:gd name="T3" fmla="*/ 2 h 12"/>
                <a:gd name="T4" fmla="*/ 1 w 10"/>
                <a:gd name="T5" fmla="*/ 0 h 12"/>
                <a:gd name="T6" fmla="*/ 0 w 10"/>
                <a:gd name="T7" fmla="*/ 11 h 12"/>
                <a:gd name="T8" fmla="*/ 2 w 10"/>
                <a:gd name="T9" fmla="*/ 11 h 12"/>
                <a:gd name="T10" fmla="*/ 9 w 10"/>
                <a:gd name="T11" fmla="*/ 12 h 12"/>
                <a:gd name="T12" fmla="*/ 10 w 10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10" y="2"/>
                  </a:moveTo>
                  <a:lnTo>
                    <a:pt x="4" y="2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5" name="Freeform 315"/>
            <p:cNvSpPr>
              <a:spLocks/>
            </p:cNvSpPr>
            <p:nvPr/>
          </p:nvSpPr>
          <p:spPr bwMode="auto">
            <a:xfrm>
              <a:off x="6901588" y="1377650"/>
              <a:ext cx="33134" cy="27611"/>
            </a:xfrm>
            <a:custGeom>
              <a:avLst/>
              <a:gdLst>
                <a:gd name="T0" fmla="*/ 12 w 12"/>
                <a:gd name="T1" fmla="*/ 1 h 10"/>
                <a:gd name="T2" fmla="*/ 4 w 12"/>
                <a:gd name="T3" fmla="*/ 0 h 10"/>
                <a:gd name="T4" fmla="*/ 1 w 12"/>
                <a:gd name="T5" fmla="*/ 0 h 10"/>
                <a:gd name="T6" fmla="*/ 0 w 12"/>
                <a:gd name="T7" fmla="*/ 9 h 10"/>
                <a:gd name="T8" fmla="*/ 3 w 12"/>
                <a:gd name="T9" fmla="*/ 9 h 10"/>
                <a:gd name="T10" fmla="*/ 9 w 12"/>
                <a:gd name="T11" fmla="*/ 10 h 10"/>
                <a:gd name="T12" fmla="*/ 12 w 12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2" y="1"/>
                  </a:move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lnTo>
                    <a:pt x="3" y="9"/>
                  </a:lnTo>
                  <a:lnTo>
                    <a:pt x="9" y="1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6" name="Freeform 316"/>
            <p:cNvSpPr>
              <a:spLocks/>
            </p:cNvSpPr>
            <p:nvPr/>
          </p:nvSpPr>
          <p:spPr bwMode="auto">
            <a:xfrm>
              <a:off x="7009271" y="1391455"/>
              <a:ext cx="33134" cy="33134"/>
            </a:xfrm>
            <a:custGeom>
              <a:avLst/>
              <a:gdLst>
                <a:gd name="T0" fmla="*/ 12 w 12"/>
                <a:gd name="T1" fmla="*/ 3 h 12"/>
                <a:gd name="T2" fmla="*/ 12 w 12"/>
                <a:gd name="T3" fmla="*/ 3 h 12"/>
                <a:gd name="T4" fmla="*/ 4 w 12"/>
                <a:gd name="T5" fmla="*/ 1 h 12"/>
                <a:gd name="T6" fmla="*/ 1 w 12"/>
                <a:gd name="T7" fmla="*/ 0 h 12"/>
                <a:gd name="T8" fmla="*/ 0 w 12"/>
                <a:gd name="T9" fmla="*/ 10 h 12"/>
                <a:gd name="T10" fmla="*/ 1 w 12"/>
                <a:gd name="T11" fmla="*/ 10 h 12"/>
                <a:gd name="T12" fmla="*/ 9 w 12"/>
                <a:gd name="T13" fmla="*/ 12 h 12"/>
                <a:gd name="T14" fmla="*/ 9 w 12"/>
                <a:gd name="T15" fmla="*/ 12 h 12"/>
                <a:gd name="T16" fmla="*/ 12 w 12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lnTo>
                    <a:pt x="12" y="3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7" name="Freeform 317"/>
            <p:cNvSpPr>
              <a:spLocks/>
            </p:cNvSpPr>
            <p:nvPr/>
          </p:nvSpPr>
          <p:spPr bwMode="auto">
            <a:xfrm>
              <a:off x="7116957" y="1413544"/>
              <a:ext cx="33134" cy="33134"/>
            </a:xfrm>
            <a:custGeom>
              <a:avLst/>
              <a:gdLst>
                <a:gd name="T0" fmla="*/ 12 w 12"/>
                <a:gd name="T1" fmla="*/ 1 h 12"/>
                <a:gd name="T2" fmla="*/ 11 w 12"/>
                <a:gd name="T3" fmla="*/ 1 h 12"/>
                <a:gd name="T4" fmla="*/ 3 w 12"/>
                <a:gd name="T5" fmla="*/ 0 h 12"/>
                <a:gd name="T6" fmla="*/ 2 w 12"/>
                <a:gd name="T7" fmla="*/ 0 h 12"/>
                <a:gd name="T8" fmla="*/ 0 w 12"/>
                <a:gd name="T9" fmla="*/ 9 h 12"/>
                <a:gd name="T10" fmla="*/ 0 w 12"/>
                <a:gd name="T11" fmla="*/ 10 h 12"/>
                <a:gd name="T12" fmla="*/ 8 w 12"/>
                <a:gd name="T13" fmla="*/ 12 h 12"/>
                <a:gd name="T14" fmla="*/ 9 w 12"/>
                <a:gd name="T15" fmla="*/ 12 h 12"/>
                <a:gd name="T16" fmla="*/ 12 w 12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2" y="1"/>
                  </a:moveTo>
                  <a:lnTo>
                    <a:pt x="11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8" name="Freeform 318"/>
            <p:cNvSpPr>
              <a:spLocks/>
            </p:cNvSpPr>
            <p:nvPr/>
          </p:nvSpPr>
          <p:spPr bwMode="auto">
            <a:xfrm>
              <a:off x="7221880" y="1435633"/>
              <a:ext cx="35896" cy="30373"/>
            </a:xfrm>
            <a:custGeom>
              <a:avLst/>
              <a:gdLst>
                <a:gd name="T0" fmla="*/ 13 w 13"/>
                <a:gd name="T1" fmla="*/ 2 h 11"/>
                <a:gd name="T2" fmla="*/ 9 w 13"/>
                <a:gd name="T3" fmla="*/ 1 h 11"/>
                <a:gd name="T4" fmla="*/ 3 w 13"/>
                <a:gd name="T5" fmla="*/ 0 h 11"/>
                <a:gd name="T6" fmla="*/ 0 w 13"/>
                <a:gd name="T7" fmla="*/ 10 h 11"/>
                <a:gd name="T8" fmla="*/ 8 w 13"/>
                <a:gd name="T9" fmla="*/ 11 h 11"/>
                <a:gd name="T10" fmla="*/ 11 w 13"/>
                <a:gd name="T11" fmla="*/ 11 h 11"/>
                <a:gd name="T12" fmla="*/ 13 w 1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3" y="2"/>
                  </a:moveTo>
                  <a:lnTo>
                    <a:pt x="9" y="1"/>
                  </a:lnTo>
                  <a:lnTo>
                    <a:pt x="3" y="0"/>
                  </a:lnTo>
                  <a:lnTo>
                    <a:pt x="0" y="10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59" name="Freeform 319"/>
            <p:cNvSpPr>
              <a:spLocks/>
            </p:cNvSpPr>
            <p:nvPr/>
          </p:nvSpPr>
          <p:spPr bwMode="auto">
            <a:xfrm>
              <a:off x="7329564" y="1460484"/>
              <a:ext cx="33134" cy="33134"/>
            </a:xfrm>
            <a:custGeom>
              <a:avLst/>
              <a:gdLst>
                <a:gd name="T0" fmla="*/ 12 w 12"/>
                <a:gd name="T1" fmla="*/ 2 h 12"/>
                <a:gd name="T2" fmla="*/ 8 w 12"/>
                <a:gd name="T3" fmla="*/ 1 h 12"/>
                <a:gd name="T4" fmla="*/ 3 w 12"/>
                <a:gd name="T5" fmla="*/ 0 h 12"/>
                <a:gd name="T6" fmla="*/ 0 w 12"/>
                <a:gd name="T7" fmla="*/ 10 h 12"/>
                <a:gd name="T8" fmla="*/ 6 w 12"/>
                <a:gd name="T9" fmla="*/ 10 h 12"/>
                <a:gd name="T10" fmla="*/ 10 w 12"/>
                <a:gd name="T11" fmla="*/ 12 h 12"/>
                <a:gd name="T12" fmla="*/ 12 w 12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2" y="2"/>
                  </a:moveTo>
                  <a:lnTo>
                    <a:pt x="8" y="1"/>
                  </a:lnTo>
                  <a:lnTo>
                    <a:pt x="3" y="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0" name="Freeform 320"/>
            <p:cNvSpPr>
              <a:spLocks/>
            </p:cNvSpPr>
            <p:nvPr/>
          </p:nvSpPr>
          <p:spPr bwMode="auto">
            <a:xfrm>
              <a:off x="7434487" y="1488096"/>
              <a:ext cx="35896" cy="33134"/>
            </a:xfrm>
            <a:custGeom>
              <a:avLst/>
              <a:gdLst>
                <a:gd name="T0" fmla="*/ 13 w 13"/>
                <a:gd name="T1" fmla="*/ 3 h 12"/>
                <a:gd name="T2" fmla="*/ 7 w 13"/>
                <a:gd name="T3" fmla="*/ 0 h 12"/>
                <a:gd name="T4" fmla="*/ 3 w 13"/>
                <a:gd name="T5" fmla="*/ 0 h 12"/>
                <a:gd name="T6" fmla="*/ 0 w 13"/>
                <a:gd name="T7" fmla="*/ 9 h 12"/>
                <a:gd name="T8" fmla="*/ 4 w 13"/>
                <a:gd name="T9" fmla="*/ 11 h 12"/>
                <a:gd name="T10" fmla="*/ 11 w 13"/>
                <a:gd name="T11" fmla="*/ 12 h 12"/>
                <a:gd name="T12" fmla="*/ 13 w 13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13" y="3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11" y="12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1" name="Freeform 321"/>
            <p:cNvSpPr>
              <a:spLocks/>
            </p:cNvSpPr>
            <p:nvPr/>
          </p:nvSpPr>
          <p:spPr bwMode="auto">
            <a:xfrm>
              <a:off x="7544933" y="1518467"/>
              <a:ext cx="30373" cy="35896"/>
            </a:xfrm>
            <a:custGeom>
              <a:avLst/>
              <a:gdLst>
                <a:gd name="T0" fmla="*/ 11 w 11"/>
                <a:gd name="T1" fmla="*/ 2 h 13"/>
                <a:gd name="T2" fmla="*/ 10 w 11"/>
                <a:gd name="T3" fmla="*/ 2 h 13"/>
                <a:gd name="T4" fmla="*/ 2 w 11"/>
                <a:gd name="T5" fmla="*/ 0 h 13"/>
                <a:gd name="T6" fmla="*/ 2 w 11"/>
                <a:gd name="T7" fmla="*/ 0 h 13"/>
                <a:gd name="T8" fmla="*/ 0 w 11"/>
                <a:gd name="T9" fmla="*/ 9 h 13"/>
                <a:gd name="T10" fmla="*/ 0 w 11"/>
                <a:gd name="T11" fmla="*/ 10 h 13"/>
                <a:gd name="T12" fmla="*/ 6 w 11"/>
                <a:gd name="T13" fmla="*/ 12 h 13"/>
                <a:gd name="T14" fmla="*/ 9 w 11"/>
                <a:gd name="T15" fmla="*/ 13 h 13"/>
                <a:gd name="T16" fmla="*/ 11 w 11"/>
                <a:gd name="T1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3">
                  <a:moveTo>
                    <a:pt x="11" y="2"/>
                  </a:moveTo>
                  <a:lnTo>
                    <a:pt x="1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9" y="13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2" name="Freeform 322"/>
            <p:cNvSpPr>
              <a:spLocks/>
            </p:cNvSpPr>
            <p:nvPr/>
          </p:nvSpPr>
          <p:spPr bwMode="auto">
            <a:xfrm>
              <a:off x="7647096" y="1551601"/>
              <a:ext cx="33134" cy="35896"/>
            </a:xfrm>
            <a:custGeom>
              <a:avLst/>
              <a:gdLst>
                <a:gd name="T0" fmla="*/ 12 w 12"/>
                <a:gd name="T1" fmla="*/ 3 h 13"/>
                <a:gd name="T2" fmla="*/ 8 w 12"/>
                <a:gd name="T3" fmla="*/ 1 h 13"/>
                <a:gd name="T4" fmla="*/ 3 w 12"/>
                <a:gd name="T5" fmla="*/ 0 h 13"/>
                <a:gd name="T6" fmla="*/ 0 w 12"/>
                <a:gd name="T7" fmla="*/ 9 h 13"/>
                <a:gd name="T8" fmla="*/ 4 w 12"/>
                <a:gd name="T9" fmla="*/ 11 h 13"/>
                <a:gd name="T10" fmla="*/ 10 w 12"/>
                <a:gd name="T11" fmla="*/ 13 h 13"/>
                <a:gd name="T12" fmla="*/ 12 w 12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12" y="3"/>
                  </a:moveTo>
                  <a:lnTo>
                    <a:pt x="8" y="1"/>
                  </a:lnTo>
                  <a:lnTo>
                    <a:pt x="3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10" y="1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3" name="Freeform 323"/>
            <p:cNvSpPr>
              <a:spLocks/>
            </p:cNvSpPr>
            <p:nvPr/>
          </p:nvSpPr>
          <p:spPr bwMode="auto">
            <a:xfrm>
              <a:off x="7752019" y="1587497"/>
              <a:ext cx="33134" cy="35896"/>
            </a:xfrm>
            <a:custGeom>
              <a:avLst/>
              <a:gdLst>
                <a:gd name="T0" fmla="*/ 12 w 12"/>
                <a:gd name="T1" fmla="*/ 4 h 13"/>
                <a:gd name="T2" fmla="*/ 11 w 12"/>
                <a:gd name="T3" fmla="*/ 2 h 13"/>
                <a:gd name="T4" fmla="*/ 4 w 12"/>
                <a:gd name="T5" fmla="*/ 0 h 13"/>
                <a:gd name="T6" fmla="*/ 3 w 12"/>
                <a:gd name="T7" fmla="*/ 0 h 13"/>
                <a:gd name="T8" fmla="*/ 0 w 12"/>
                <a:gd name="T9" fmla="*/ 9 h 13"/>
                <a:gd name="T10" fmla="*/ 2 w 12"/>
                <a:gd name="T11" fmla="*/ 10 h 13"/>
                <a:gd name="T12" fmla="*/ 8 w 12"/>
                <a:gd name="T13" fmla="*/ 11 h 13"/>
                <a:gd name="T14" fmla="*/ 9 w 12"/>
                <a:gd name="T15" fmla="*/ 13 h 13"/>
                <a:gd name="T16" fmla="*/ 12 w 12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12" y="4"/>
                  </a:moveTo>
                  <a:lnTo>
                    <a:pt x="11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4" name="Freeform 324"/>
            <p:cNvSpPr>
              <a:spLocks/>
            </p:cNvSpPr>
            <p:nvPr/>
          </p:nvSpPr>
          <p:spPr bwMode="auto">
            <a:xfrm>
              <a:off x="7854180" y="1623391"/>
              <a:ext cx="35896" cy="35896"/>
            </a:xfrm>
            <a:custGeom>
              <a:avLst/>
              <a:gdLst>
                <a:gd name="T0" fmla="*/ 13 w 13"/>
                <a:gd name="T1" fmla="*/ 4 h 13"/>
                <a:gd name="T2" fmla="*/ 8 w 13"/>
                <a:gd name="T3" fmla="*/ 2 h 13"/>
                <a:gd name="T4" fmla="*/ 4 w 13"/>
                <a:gd name="T5" fmla="*/ 0 h 13"/>
                <a:gd name="T6" fmla="*/ 0 w 13"/>
                <a:gd name="T7" fmla="*/ 10 h 13"/>
                <a:gd name="T8" fmla="*/ 5 w 13"/>
                <a:gd name="T9" fmla="*/ 11 h 13"/>
                <a:gd name="T10" fmla="*/ 9 w 13"/>
                <a:gd name="T11" fmla="*/ 13 h 13"/>
                <a:gd name="T12" fmla="*/ 13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8" y="2"/>
                  </a:lnTo>
                  <a:lnTo>
                    <a:pt x="4" y="0"/>
                  </a:lnTo>
                  <a:lnTo>
                    <a:pt x="0" y="10"/>
                  </a:lnTo>
                  <a:lnTo>
                    <a:pt x="5" y="11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5" name="Freeform 325"/>
            <p:cNvSpPr>
              <a:spLocks/>
            </p:cNvSpPr>
            <p:nvPr/>
          </p:nvSpPr>
          <p:spPr bwMode="auto">
            <a:xfrm>
              <a:off x="7953581" y="1664809"/>
              <a:ext cx="38656" cy="35896"/>
            </a:xfrm>
            <a:custGeom>
              <a:avLst/>
              <a:gdLst>
                <a:gd name="T0" fmla="*/ 14 w 14"/>
                <a:gd name="T1" fmla="*/ 4 h 13"/>
                <a:gd name="T2" fmla="*/ 12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0 w 14"/>
                <a:gd name="T9" fmla="*/ 9 h 13"/>
                <a:gd name="T10" fmla="*/ 2 w 14"/>
                <a:gd name="T11" fmla="*/ 9 h 13"/>
                <a:gd name="T12" fmla="*/ 8 w 14"/>
                <a:gd name="T13" fmla="*/ 12 h 13"/>
                <a:gd name="T14" fmla="*/ 10 w 14"/>
                <a:gd name="T15" fmla="*/ 13 h 13"/>
                <a:gd name="T16" fmla="*/ 14 w 14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14" y="4"/>
                  </a:moveTo>
                  <a:lnTo>
                    <a:pt x="12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6" name="Freeform 326"/>
            <p:cNvSpPr>
              <a:spLocks/>
            </p:cNvSpPr>
            <p:nvPr/>
          </p:nvSpPr>
          <p:spPr bwMode="auto">
            <a:xfrm>
              <a:off x="8055744" y="1708987"/>
              <a:ext cx="35896" cy="35896"/>
            </a:xfrm>
            <a:custGeom>
              <a:avLst/>
              <a:gdLst>
                <a:gd name="T0" fmla="*/ 13 w 13"/>
                <a:gd name="T1" fmla="*/ 4 h 13"/>
                <a:gd name="T2" fmla="*/ 8 w 13"/>
                <a:gd name="T3" fmla="*/ 1 h 13"/>
                <a:gd name="T4" fmla="*/ 4 w 13"/>
                <a:gd name="T5" fmla="*/ 0 h 13"/>
                <a:gd name="T6" fmla="*/ 0 w 13"/>
                <a:gd name="T7" fmla="*/ 9 h 13"/>
                <a:gd name="T8" fmla="*/ 4 w 13"/>
                <a:gd name="T9" fmla="*/ 10 h 13"/>
                <a:gd name="T10" fmla="*/ 9 w 13"/>
                <a:gd name="T11" fmla="*/ 13 h 13"/>
                <a:gd name="T12" fmla="*/ 13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8" y="1"/>
                  </a:lnTo>
                  <a:lnTo>
                    <a:pt x="4" y="0"/>
                  </a:lnTo>
                  <a:lnTo>
                    <a:pt x="0" y="9"/>
                  </a:lnTo>
                  <a:lnTo>
                    <a:pt x="4" y="10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7" name="Freeform 327"/>
            <p:cNvSpPr>
              <a:spLocks/>
            </p:cNvSpPr>
            <p:nvPr/>
          </p:nvSpPr>
          <p:spPr bwMode="auto">
            <a:xfrm>
              <a:off x="8157906" y="1755925"/>
              <a:ext cx="35896" cy="35896"/>
            </a:xfrm>
            <a:custGeom>
              <a:avLst/>
              <a:gdLst>
                <a:gd name="T0" fmla="*/ 13 w 13"/>
                <a:gd name="T1" fmla="*/ 4 h 13"/>
                <a:gd name="T2" fmla="*/ 9 w 13"/>
                <a:gd name="T3" fmla="*/ 1 h 13"/>
                <a:gd name="T4" fmla="*/ 4 w 13"/>
                <a:gd name="T5" fmla="*/ 0 h 13"/>
                <a:gd name="T6" fmla="*/ 0 w 13"/>
                <a:gd name="T7" fmla="*/ 8 h 13"/>
                <a:gd name="T8" fmla="*/ 5 w 13"/>
                <a:gd name="T9" fmla="*/ 10 h 13"/>
                <a:gd name="T10" fmla="*/ 9 w 13"/>
                <a:gd name="T11" fmla="*/ 13 h 13"/>
                <a:gd name="T12" fmla="*/ 13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9" y="1"/>
                  </a:lnTo>
                  <a:lnTo>
                    <a:pt x="4" y="0"/>
                  </a:lnTo>
                  <a:lnTo>
                    <a:pt x="0" y="8"/>
                  </a:lnTo>
                  <a:lnTo>
                    <a:pt x="5" y="10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8" name="Freeform 328"/>
            <p:cNvSpPr>
              <a:spLocks/>
            </p:cNvSpPr>
            <p:nvPr/>
          </p:nvSpPr>
          <p:spPr bwMode="auto">
            <a:xfrm>
              <a:off x="8254547" y="1802866"/>
              <a:ext cx="35896" cy="35896"/>
            </a:xfrm>
            <a:custGeom>
              <a:avLst/>
              <a:gdLst>
                <a:gd name="T0" fmla="*/ 13 w 13"/>
                <a:gd name="T1" fmla="*/ 5 h 13"/>
                <a:gd name="T2" fmla="*/ 10 w 13"/>
                <a:gd name="T3" fmla="*/ 4 h 13"/>
                <a:gd name="T4" fmla="*/ 5 w 13"/>
                <a:gd name="T5" fmla="*/ 0 h 13"/>
                <a:gd name="T6" fmla="*/ 4 w 13"/>
                <a:gd name="T7" fmla="*/ 0 h 13"/>
                <a:gd name="T8" fmla="*/ 0 w 13"/>
                <a:gd name="T9" fmla="*/ 9 h 13"/>
                <a:gd name="T10" fmla="*/ 0 w 13"/>
                <a:gd name="T11" fmla="*/ 9 h 13"/>
                <a:gd name="T12" fmla="*/ 6 w 13"/>
                <a:gd name="T13" fmla="*/ 12 h 13"/>
                <a:gd name="T14" fmla="*/ 9 w 13"/>
                <a:gd name="T15" fmla="*/ 13 h 13"/>
                <a:gd name="T16" fmla="*/ 13 w 13"/>
                <a:gd name="T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13" y="5"/>
                  </a:moveTo>
                  <a:lnTo>
                    <a:pt x="10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12"/>
                  </a:lnTo>
                  <a:lnTo>
                    <a:pt x="9" y="1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69" name="Freeform 329"/>
            <p:cNvSpPr>
              <a:spLocks/>
            </p:cNvSpPr>
            <p:nvPr/>
          </p:nvSpPr>
          <p:spPr bwMode="auto">
            <a:xfrm>
              <a:off x="8351186" y="1852566"/>
              <a:ext cx="35896" cy="41418"/>
            </a:xfrm>
            <a:custGeom>
              <a:avLst/>
              <a:gdLst>
                <a:gd name="T0" fmla="*/ 13 w 13"/>
                <a:gd name="T1" fmla="*/ 6 h 15"/>
                <a:gd name="T2" fmla="*/ 12 w 13"/>
                <a:gd name="T3" fmla="*/ 6 h 15"/>
                <a:gd name="T4" fmla="*/ 7 w 13"/>
                <a:gd name="T5" fmla="*/ 2 h 15"/>
                <a:gd name="T6" fmla="*/ 4 w 13"/>
                <a:gd name="T7" fmla="*/ 0 h 15"/>
                <a:gd name="T8" fmla="*/ 0 w 13"/>
                <a:gd name="T9" fmla="*/ 9 h 15"/>
                <a:gd name="T10" fmla="*/ 2 w 13"/>
                <a:gd name="T11" fmla="*/ 11 h 15"/>
                <a:gd name="T12" fmla="*/ 7 w 13"/>
                <a:gd name="T13" fmla="*/ 13 h 15"/>
                <a:gd name="T14" fmla="*/ 8 w 13"/>
                <a:gd name="T15" fmla="*/ 15 h 15"/>
                <a:gd name="T16" fmla="*/ 13 w 13"/>
                <a:gd name="T17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13" y="6"/>
                  </a:moveTo>
                  <a:lnTo>
                    <a:pt x="12" y="6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0" name="Freeform 330"/>
            <p:cNvSpPr>
              <a:spLocks/>
            </p:cNvSpPr>
            <p:nvPr/>
          </p:nvSpPr>
          <p:spPr bwMode="auto">
            <a:xfrm>
              <a:off x="8445064" y="1910549"/>
              <a:ext cx="41418" cy="35896"/>
            </a:xfrm>
            <a:custGeom>
              <a:avLst/>
              <a:gdLst>
                <a:gd name="T0" fmla="*/ 15 w 15"/>
                <a:gd name="T1" fmla="*/ 5 h 13"/>
                <a:gd name="T2" fmla="*/ 13 w 15"/>
                <a:gd name="T3" fmla="*/ 4 h 13"/>
                <a:gd name="T4" fmla="*/ 8 w 15"/>
                <a:gd name="T5" fmla="*/ 2 h 13"/>
                <a:gd name="T6" fmla="*/ 5 w 15"/>
                <a:gd name="T7" fmla="*/ 0 h 13"/>
                <a:gd name="T8" fmla="*/ 0 w 15"/>
                <a:gd name="T9" fmla="*/ 8 h 13"/>
                <a:gd name="T10" fmla="*/ 3 w 15"/>
                <a:gd name="T11" fmla="*/ 9 h 13"/>
                <a:gd name="T12" fmla="*/ 8 w 15"/>
                <a:gd name="T13" fmla="*/ 13 h 13"/>
                <a:gd name="T14" fmla="*/ 9 w 15"/>
                <a:gd name="T15" fmla="*/ 13 h 13"/>
                <a:gd name="T16" fmla="*/ 15 w 15"/>
                <a:gd name="T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5" y="5"/>
                  </a:moveTo>
                  <a:lnTo>
                    <a:pt x="13" y="4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8"/>
                  </a:lnTo>
                  <a:lnTo>
                    <a:pt x="3" y="9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1" name="Freeform 331"/>
            <p:cNvSpPr>
              <a:spLocks/>
            </p:cNvSpPr>
            <p:nvPr/>
          </p:nvSpPr>
          <p:spPr bwMode="auto">
            <a:xfrm>
              <a:off x="8538943" y="1968534"/>
              <a:ext cx="41418" cy="35896"/>
            </a:xfrm>
            <a:custGeom>
              <a:avLst/>
              <a:gdLst>
                <a:gd name="T0" fmla="*/ 15 w 15"/>
                <a:gd name="T1" fmla="*/ 5 h 13"/>
                <a:gd name="T2" fmla="*/ 13 w 15"/>
                <a:gd name="T3" fmla="*/ 4 h 13"/>
                <a:gd name="T4" fmla="*/ 8 w 15"/>
                <a:gd name="T5" fmla="*/ 1 h 13"/>
                <a:gd name="T6" fmla="*/ 5 w 15"/>
                <a:gd name="T7" fmla="*/ 0 h 13"/>
                <a:gd name="T8" fmla="*/ 0 w 15"/>
                <a:gd name="T9" fmla="*/ 8 h 13"/>
                <a:gd name="T10" fmla="*/ 3 w 15"/>
                <a:gd name="T11" fmla="*/ 9 h 13"/>
                <a:gd name="T12" fmla="*/ 8 w 15"/>
                <a:gd name="T13" fmla="*/ 13 h 13"/>
                <a:gd name="T14" fmla="*/ 8 w 15"/>
                <a:gd name="T15" fmla="*/ 13 h 13"/>
                <a:gd name="T16" fmla="*/ 15 w 15"/>
                <a:gd name="T1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15" y="5"/>
                  </a:moveTo>
                  <a:lnTo>
                    <a:pt x="13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8"/>
                  </a:lnTo>
                  <a:lnTo>
                    <a:pt x="3" y="9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2" name="Freeform 332"/>
            <p:cNvSpPr>
              <a:spLocks/>
            </p:cNvSpPr>
            <p:nvPr/>
          </p:nvSpPr>
          <p:spPr bwMode="auto">
            <a:xfrm>
              <a:off x="8630062" y="2029279"/>
              <a:ext cx="38656" cy="35896"/>
            </a:xfrm>
            <a:custGeom>
              <a:avLst/>
              <a:gdLst>
                <a:gd name="T0" fmla="*/ 14 w 14"/>
                <a:gd name="T1" fmla="*/ 6 h 13"/>
                <a:gd name="T2" fmla="*/ 13 w 14"/>
                <a:gd name="T3" fmla="*/ 4 h 13"/>
                <a:gd name="T4" fmla="*/ 8 w 14"/>
                <a:gd name="T5" fmla="*/ 0 h 13"/>
                <a:gd name="T6" fmla="*/ 6 w 14"/>
                <a:gd name="T7" fmla="*/ 0 h 13"/>
                <a:gd name="T8" fmla="*/ 0 w 14"/>
                <a:gd name="T9" fmla="*/ 8 h 13"/>
                <a:gd name="T10" fmla="*/ 2 w 14"/>
                <a:gd name="T11" fmla="*/ 10 h 13"/>
                <a:gd name="T12" fmla="*/ 8 w 14"/>
                <a:gd name="T13" fmla="*/ 13 h 13"/>
                <a:gd name="T14" fmla="*/ 9 w 14"/>
                <a:gd name="T15" fmla="*/ 13 h 13"/>
                <a:gd name="T16" fmla="*/ 14 w 14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14" y="6"/>
                  </a:moveTo>
                  <a:lnTo>
                    <a:pt x="13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3" name="Freeform 333"/>
            <p:cNvSpPr>
              <a:spLocks/>
            </p:cNvSpPr>
            <p:nvPr/>
          </p:nvSpPr>
          <p:spPr bwMode="auto">
            <a:xfrm>
              <a:off x="8721178" y="2092785"/>
              <a:ext cx="38656" cy="38656"/>
            </a:xfrm>
            <a:custGeom>
              <a:avLst/>
              <a:gdLst>
                <a:gd name="T0" fmla="*/ 14 w 14"/>
                <a:gd name="T1" fmla="*/ 6 h 14"/>
                <a:gd name="T2" fmla="*/ 11 w 14"/>
                <a:gd name="T3" fmla="*/ 5 h 14"/>
                <a:gd name="T4" fmla="*/ 6 w 14"/>
                <a:gd name="T5" fmla="*/ 1 h 14"/>
                <a:gd name="T6" fmla="*/ 6 w 14"/>
                <a:gd name="T7" fmla="*/ 0 h 14"/>
                <a:gd name="T8" fmla="*/ 0 w 14"/>
                <a:gd name="T9" fmla="*/ 7 h 14"/>
                <a:gd name="T10" fmla="*/ 1 w 14"/>
                <a:gd name="T11" fmla="*/ 9 h 14"/>
                <a:gd name="T12" fmla="*/ 6 w 14"/>
                <a:gd name="T13" fmla="*/ 13 h 14"/>
                <a:gd name="T14" fmla="*/ 7 w 14"/>
                <a:gd name="T15" fmla="*/ 14 h 14"/>
                <a:gd name="T16" fmla="*/ 14 w 14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6"/>
                  </a:moveTo>
                  <a:lnTo>
                    <a:pt x="11" y="5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4" name="Freeform 334"/>
            <p:cNvSpPr>
              <a:spLocks/>
            </p:cNvSpPr>
            <p:nvPr/>
          </p:nvSpPr>
          <p:spPr bwMode="auto">
            <a:xfrm>
              <a:off x="8806775" y="2159052"/>
              <a:ext cx="38656" cy="41418"/>
            </a:xfrm>
            <a:custGeom>
              <a:avLst/>
              <a:gdLst>
                <a:gd name="T0" fmla="*/ 14 w 14"/>
                <a:gd name="T1" fmla="*/ 7 h 15"/>
                <a:gd name="T2" fmla="*/ 12 w 14"/>
                <a:gd name="T3" fmla="*/ 4 h 15"/>
                <a:gd name="T4" fmla="*/ 6 w 14"/>
                <a:gd name="T5" fmla="*/ 0 h 15"/>
                <a:gd name="T6" fmla="*/ 0 w 14"/>
                <a:gd name="T7" fmla="*/ 8 h 15"/>
                <a:gd name="T8" fmla="*/ 5 w 14"/>
                <a:gd name="T9" fmla="*/ 12 h 15"/>
                <a:gd name="T10" fmla="*/ 8 w 14"/>
                <a:gd name="T11" fmla="*/ 15 h 15"/>
                <a:gd name="T12" fmla="*/ 14 w 14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5">
                  <a:moveTo>
                    <a:pt x="14" y="7"/>
                  </a:moveTo>
                  <a:lnTo>
                    <a:pt x="12" y="4"/>
                  </a:lnTo>
                  <a:lnTo>
                    <a:pt x="6" y="0"/>
                  </a:lnTo>
                  <a:lnTo>
                    <a:pt x="0" y="8"/>
                  </a:lnTo>
                  <a:lnTo>
                    <a:pt x="5" y="12"/>
                  </a:lnTo>
                  <a:lnTo>
                    <a:pt x="8" y="15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5" name="Freeform 335"/>
            <p:cNvSpPr>
              <a:spLocks/>
            </p:cNvSpPr>
            <p:nvPr/>
          </p:nvSpPr>
          <p:spPr bwMode="auto">
            <a:xfrm>
              <a:off x="8892369" y="2228081"/>
              <a:ext cx="35896" cy="41418"/>
            </a:xfrm>
            <a:custGeom>
              <a:avLst/>
              <a:gdLst>
                <a:gd name="T0" fmla="*/ 13 w 13"/>
                <a:gd name="T1" fmla="*/ 7 h 15"/>
                <a:gd name="T2" fmla="*/ 9 w 13"/>
                <a:gd name="T3" fmla="*/ 3 h 15"/>
                <a:gd name="T4" fmla="*/ 7 w 13"/>
                <a:gd name="T5" fmla="*/ 0 h 15"/>
                <a:gd name="T6" fmla="*/ 0 w 13"/>
                <a:gd name="T7" fmla="*/ 8 h 15"/>
                <a:gd name="T8" fmla="*/ 3 w 13"/>
                <a:gd name="T9" fmla="*/ 11 h 15"/>
                <a:gd name="T10" fmla="*/ 7 w 13"/>
                <a:gd name="T11" fmla="*/ 15 h 15"/>
                <a:gd name="T12" fmla="*/ 13 w 13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13" y="7"/>
                  </a:moveTo>
                  <a:lnTo>
                    <a:pt x="9" y="3"/>
                  </a:lnTo>
                  <a:lnTo>
                    <a:pt x="7" y="0"/>
                  </a:lnTo>
                  <a:lnTo>
                    <a:pt x="0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6" name="Freeform 336"/>
            <p:cNvSpPr>
              <a:spLocks/>
            </p:cNvSpPr>
            <p:nvPr/>
          </p:nvSpPr>
          <p:spPr bwMode="auto">
            <a:xfrm>
              <a:off x="8972443" y="2305393"/>
              <a:ext cx="38656" cy="35896"/>
            </a:xfrm>
            <a:custGeom>
              <a:avLst/>
              <a:gdLst>
                <a:gd name="T0" fmla="*/ 14 w 14"/>
                <a:gd name="T1" fmla="*/ 6 h 13"/>
                <a:gd name="T2" fmla="*/ 13 w 14"/>
                <a:gd name="T3" fmla="*/ 5 h 13"/>
                <a:gd name="T4" fmla="*/ 8 w 14"/>
                <a:gd name="T5" fmla="*/ 0 h 13"/>
                <a:gd name="T6" fmla="*/ 7 w 14"/>
                <a:gd name="T7" fmla="*/ 0 h 13"/>
                <a:gd name="T8" fmla="*/ 0 w 14"/>
                <a:gd name="T9" fmla="*/ 6 h 13"/>
                <a:gd name="T10" fmla="*/ 1 w 14"/>
                <a:gd name="T11" fmla="*/ 8 h 13"/>
                <a:gd name="T12" fmla="*/ 7 w 14"/>
                <a:gd name="T13" fmla="*/ 11 h 13"/>
                <a:gd name="T14" fmla="*/ 8 w 14"/>
                <a:gd name="T15" fmla="*/ 13 h 13"/>
                <a:gd name="T16" fmla="*/ 14 w 14"/>
                <a:gd name="T1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14" y="6"/>
                  </a:moveTo>
                  <a:lnTo>
                    <a:pt x="13" y="5"/>
                  </a:lnTo>
                  <a:lnTo>
                    <a:pt x="8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1" y="8"/>
                  </a:lnTo>
                  <a:lnTo>
                    <a:pt x="7" y="11"/>
                  </a:lnTo>
                  <a:lnTo>
                    <a:pt x="8" y="13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7" name="Freeform 337"/>
            <p:cNvSpPr>
              <a:spLocks/>
            </p:cNvSpPr>
            <p:nvPr/>
          </p:nvSpPr>
          <p:spPr bwMode="auto">
            <a:xfrm>
              <a:off x="9052515" y="2379943"/>
              <a:ext cx="38656" cy="41418"/>
            </a:xfrm>
            <a:custGeom>
              <a:avLst/>
              <a:gdLst>
                <a:gd name="T0" fmla="*/ 14 w 14"/>
                <a:gd name="T1" fmla="*/ 7 h 15"/>
                <a:gd name="T2" fmla="*/ 10 w 14"/>
                <a:gd name="T3" fmla="*/ 3 h 15"/>
                <a:gd name="T4" fmla="*/ 6 w 14"/>
                <a:gd name="T5" fmla="*/ 0 h 15"/>
                <a:gd name="T6" fmla="*/ 0 w 14"/>
                <a:gd name="T7" fmla="*/ 7 h 15"/>
                <a:gd name="T8" fmla="*/ 2 w 14"/>
                <a:gd name="T9" fmla="*/ 11 h 15"/>
                <a:gd name="T10" fmla="*/ 6 w 14"/>
                <a:gd name="T11" fmla="*/ 15 h 15"/>
                <a:gd name="T12" fmla="*/ 14 w 14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5">
                  <a:moveTo>
                    <a:pt x="14" y="7"/>
                  </a:moveTo>
                  <a:lnTo>
                    <a:pt x="10" y="3"/>
                  </a:lnTo>
                  <a:lnTo>
                    <a:pt x="6" y="0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5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8" name="Freeform 338"/>
            <p:cNvSpPr>
              <a:spLocks/>
            </p:cNvSpPr>
            <p:nvPr/>
          </p:nvSpPr>
          <p:spPr bwMode="auto">
            <a:xfrm>
              <a:off x="9127067" y="2460017"/>
              <a:ext cx="41418" cy="38656"/>
            </a:xfrm>
            <a:custGeom>
              <a:avLst/>
              <a:gdLst>
                <a:gd name="T0" fmla="*/ 15 w 15"/>
                <a:gd name="T1" fmla="*/ 8 h 14"/>
                <a:gd name="T2" fmla="*/ 12 w 15"/>
                <a:gd name="T3" fmla="*/ 5 h 14"/>
                <a:gd name="T4" fmla="*/ 8 w 15"/>
                <a:gd name="T5" fmla="*/ 1 h 14"/>
                <a:gd name="T6" fmla="*/ 8 w 15"/>
                <a:gd name="T7" fmla="*/ 0 h 14"/>
                <a:gd name="T8" fmla="*/ 0 w 15"/>
                <a:gd name="T9" fmla="*/ 6 h 14"/>
                <a:gd name="T10" fmla="*/ 0 w 15"/>
                <a:gd name="T11" fmla="*/ 8 h 14"/>
                <a:gd name="T12" fmla="*/ 5 w 15"/>
                <a:gd name="T13" fmla="*/ 12 h 14"/>
                <a:gd name="T14" fmla="*/ 7 w 15"/>
                <a:gd name="T15" fmla="*/ 14 h 14"/>
                <a:gd name="T16" fmla="*/ 15 w 15"/>
                <a:gd name="T1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5" y="8"/>
                  </a:moveTo>
                  <a:lnTo>
                    <a:pt x="12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79" name="Freeform 339"/>
            <p:cNvSpPr>
              <a:spLocks/>
            </p:cNvSpPr>
            <p:nvPr/>
          </p:nvSpPr>
          <p:spPr bwMode="auto">
            <a:xfrm>
              <a:off x="9198857" y="2542851"/>
              <a:ext cx="41418" cy="38656"/>
            </a:xfrm>
            <a:custGeom>
              <a:avLst/>
              <a:gdLst>
                <a:gd name="T0" fmla="*/ 15 w 15"/>
                <a:gd name="T1" fmla="*/ 8 h 14"/>
                <a:gd name="T2" fmla="*/ 13 w 15"/>
                <a:gd name="T3" fmla="*/ 8 h 14"/>
                <a:gd name="T4" fmla="*/ 9 w 15"/>
                <a:gd name="T5" fmla="*/ 3 h 14"/>
                <a:gd name="T6" fmla="*/ 8 w 15"/>
                <a:gd name="T7" fmla="*/ 0 h 14"/>
                <a:gd name="T8" fmla="*/ 0 w 15"/>
                <a:gd name="T9" fmla="*/ 7 h 14"/>
                <a:gd name="T10" fmla="*/ 2 w 15"/>
                <a:gd name="T11" fmla="*/ 9 h 14"/>
                <a:gd name="T12" fmla="*/ 6 w 15"/>
                <a:gd name="T13" fmla="*/ 13 h 14"/>
                <a:gd name="T14" fmla="*/ 7 w 15"/>
                <a:gd name="T15" fmla="*/ 14 h 14"/>
                <a:gd name="T16" fmla="*/ 15 w 15"/>
                <a:gd name="T1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5" y="8"/>
                  </a:moveTo>
                  <a:lnTo>
                    <a:pt x="13" y="8"/>
                  </a:lnTo>
                  <a:lnTo>
                    <a:pt x="9" y="3"/>
                  </a:ln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0" name="Freeform 340"/>
            <p:cNvSpPr>
              <a:spLocks/>
            </p:cNvSpPr>
            <p:nvPr/>
          </p:nvSpPr>
          <p:spPr bwMode="auto">
            <a:xfrm>
              <a:off x="9267884" y="2628446"/>
              <a:ext cx="35896" cy="41418"/>
            </a:xfrm>
            <a:custGeom>
              <a:avLst/>
              <a:gdLst>
                <a:gd name="T0" fmla="*/ 13 w 13"/>
                <a:gd name="T1" fmla="*/ 9 h 15"/>
                <a:gd name="T2" fmla="*/ 11 w 13"/>
                <a:gd name="T3" fmla="*/ 4 h 15"/>
                <a:gd name="T4" fmla="*/ 8 w 13"/>
                <a:gd name="T5" fmla="*/ 0 h 15"/>
                <a:gd name="T6" fmla="*/ 0 w 13"/>
                <a:gd name="T7" fmla="*/ 7 h 15"/>
                <a:gd name="T8" fmla="*/ 3 w 13"/>
                <a:gd name="T9" fmla="*/ 11 h 15"/>
                <a:gd name="T10" fmla="*/ 5 w 13"/>
                <a:gd name="T11" fmla="*/ 15 h 15"/>
                <a:gd name="T12" fmla="*/ 13 w 13"/>
                <a:gd name="T1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13" y="9"/>
                  </a:moveTo>
                  <a:lnTo>
                    <a:pt x="11" y="4"/>
                  </a:lnTo>
                  <a:lnTo>
                    <a:pt x="8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1" name="Freeform 341"/>
            <p:cNvSpPr>
              <a:spLocks/>
            </p:cNvSpPr>
            <p:nvPr/>
          </p:nvSpPr>
          <p:spPr bwMode="auto">
            <a:xfrm>
              <a:off x="9328629" y="2719564"/>
              <a:ext cx="41418" cy="38656"/>
            </a:xfrm>
            <a:custGeom>
              <a:avLst/>
              <a:gdLst>
                <a:gd name="T0" fmla="*/ 15 w 15"/>
                <a:gd name="T1" fmla="*/ 9 h 14"/>
                <a:gd name="T2" fmla="*/ 12 w 15"/>
                <a:gd name="T3" fmla="*/ 5 h 14"/>
                <a:gd name="T4" fmla="*/ 10 w 15"/>
                <a:gd name="T5" fmla="*/ 0 h 14"/>
                <a:gd name="T6" fmla="*/ 0 w 15"/>
                <a:gd name="T7" fmla="*/ 7 h 14"/>
                <a:gd name="T8" fmla="*/ 3 w 15"/>
                <a:gd name="T9" fmla="*/ 10 h 14"/>
                <a:gd name="T10" fmla="*/ 6 w 15"/>
                <a:gd name="T11" fmla="*/ 14 h 14"/>
                <a:gd name="T12" fmla="*/ 15 w 15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15" y="9"/>
                  </a:moveTo>
                  <a:lnTo>
                    <a:pt x="12" y="5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" y="10"/>
                  </a:lnTo>
                  <a:lnTo>
                    <a:pt x="6" y="14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2" name="Freeform 342"/>
            <p:cNvSpPr>
              <a:spLocks/>
            </p:cNvSpPr>
            <p:nvPr/>
          </p:nvSpPr>
          <p:spPr bwMode="auto">
            <a:xfrm>
              <a:off x="9386614" y="2813443"/>
              <a:ext cx="41418" cy="38656"/>
            </a:xfrm>
            <a:custGeom>
              <a:avLst/>
              <a:gdLst>
                <a:gd name="T0" fmla="*/ 15 w 15"/>
                <a:gd name="T1" fmla="*/ 9 h 14"/>
                <a:gd name="T2" fmla="*/ 12 w 15"/>
                <a:gd name="T3" fmla="*/ 5 h 14"/>
                <a:gd name="T4" fmla="*/ 9 w 15"/>
                <a:gd name="T5" fmla="*/ 0 h 14"/>
                <a:gd name="T6" fmla="*/ 0 w 15"/>
                <a:gd name="T7" fmla="*/ 5 h 14"/>
                <a:gd name="T8" fmla="*/ 4 w 15"/>
                <a:gd name="T9" fmla="*/ 10 h 14"/>
                <a:gd name="T10" fmla="*/ 5 w 15"/>
                <a:gd name="T11" fmla="*/ 14 h 14"/>
                <a:gd name="T12" fmla="*/ 15 w 15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15" y="9"/>
                  </a:moveTo>
                  <a:lnTo>
                    <a:pt x="12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4" y="10"/>
                  </a:lnTo>
                  <a:lnTo>
                    <a:pt x="5" y="14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3" name="Freeform 343"/>
            <p:cNvSpPr>
              <a:spLocks/>
            </p:cNvSpPr>
            <p:nvPr/>
          </p:nvSpPr>
          <p:spPr bwMode="auto">
            <a:xfrm>
              <a:off x="9441837" y="2910082"/>
              <a:ext cx="38656" cy="35896"/>
            </a:xfrm>
            <a:custGeom>
              <a:avLst/>
              <a:gdLst>
                <a:gd name="T0" fmla="*/ 14 w 14"/>
                <a:gd name="T1" fmla="*/ 9 h 13"/>
                <a:gd name="T2" fmla="*/ 12 w 14"/>
                <a:gd name="T3" fmla="*/ 4 h 13"/>
                <a:gd name="T4" fmla="*/ 9 w 14"/>
                <a:gd name="T5" fmla="*/ 0 h 13"/>
                <a:gd name="T6" fmla="*/ 0 w 14"/>
                <a:gd name="T7" fmla="*/ 4 h 13"/>
                <a:gd name="T8" fmla="*/ 2 w 14"/>
                <a:gd name="T9" fmla="*/ 9 h 13"/>
                <a:gd name="T10" fmla="*/ 5 w 14"/>
                <a:gd name="T11" fmla="*/ 13 h 13"/>
                <a:gd name="T12" fmla="*/ 14 w 14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14" y="9"/>
                  </a:moveTo>
                  <a:lnTo>
                    <a:pt x="12" y="4"/>
                  </a:lnTo>
                  <a:lnTo>
                    <a:pt x="9" y="0"/>
                  </a:lnTo>
                  <a:lnTo>
                    <a:pt x="0" y="4"/>
                  </a:lnTo>
                  <a:lnTo>
                    <a:pt x="2" y="9"/>
                  </a:lnTo>
                  <a:lnTo>
                    <a:pt x="5" y="13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4" name="Freeform 344"/>
            <p:cNvSpPr>
              <a:spLocks/>
            </p:cNvSpPr>
            <p:nvPr/>
          </p:nvSpPr>
          <p:spPr bwMode="auto">
            <a:xfrm>
              <a:off x="9491537" y="3009483"/>
              <a:ext cx="35896" cy="38656"/>
            </a:xfrm>
            <a:custGeom>
              <a:avLst/>
              <a:gdLst>
                <a:gd name="T0" fmla="*/ 13 w 13"/>
                <a:gd name="T1" fmla="*/ 9 h 14"/>
                <a:gd name="T2" fmla="*/ 11 w 13"/>
                <a:gd name="T3" fmla="*/ 5 h 14"/>
                <a:gd name="T4" fmla="*/ 9 w 13"/>
                <a:gd name="T5" fmla="*/ 0 h 14"/>
                <a:gd name="T6" fmla="*/ 0 w 13"/>
                <a:gd name="T7" fmla="*/ 5 h 14"/>
                <a:gd name="T8" fmla="*/ 1 w 13"/>
                <a:gd name="T9" fmla="*/ 9 h 14"/>
                <a:gd name="T10" fmla="*/ 4 w 13"/>
                <a:gd name="T11" fmla="*/ 14 h 14"/>
                <a:gd name="T12" fmla="*/ 13 w 13"/>
                <a:gd name="T13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13" y="9"/>
                  </a:moveTo>
                  <a:lnTo>
                    <a:pt x="11" y="5"/>
                  </a:lnTo>
                  <a:lnTo>
                    <a:pt x="9" y="0"/>
                  </a:lnTo>
                  <a:lnTo>
                    <a:pt x="0" y="5"/>
                  </a:lnTo>
                  <a:lnTo>
                    <a:pt x="1" y="9"/>
                  </a:lnTo>
                  <a:lnTo>
                    <a:pt x="4" y="14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5" name="Freeform 345"/>
            <p:cNvSpPr>
              <a:spLocks/>
            </p:cNvSpPr>
            <p:nvPr/>
          </p:nvSpPr>
          <p:spPr bwMode="auto">
            <a:xfrm>
              <a:off x="9532954" y="3111646"/>
              <a:ext cx="35896" cy="38656"/>
            </a:xfrm>
            <a:custGeom>
              <a:avLst/>
              <a:gdLst>
                <a:gd name="T0" fmla="*/ 13 w 13"/>
                <a:gd name="T1" fmla="*/ 10 h 14"/>
                <a:gd name="T2" fmla="*/ 13 w 13"/>
                <a:gd name="T3" fmla="*/ 8 h 14"/>
                <a:gd name="T4" fmla="*/ 11 w 13"/>
                <a:gd name="T5" fmla="*/ 3 h 14"/>
                <a:gd name="T6" fmla="*/ 10 w 13"/>
                <a:gd name="T7" fmla="*/ 0 h 14"/>
                <a:gd name="T8" fmla="*/ 0 w 13"/>
                <a:gd name="T9" fmla="*/ 4 h 14"/>
                <a:gd name="T10" fmla="*/ 1 w 13"/>
                <a:gd name="T11" fmla="*/ 7 h 14"/>
                <a:gd name="T12" fmla="*/ 3 w 13"/>
                <a:gd name="T13" fmla="*/ 12 h 14"/>
                <a:gd name="T14" fmla="*/ 3 w 13"/>
                <a:gd name="T15" fmla="*/ 14 h 14"/>
                <a:gd name="T16" fmla="*/ 13 w 13"/>
                <a:gd name="T1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13" y="10"/>
                  </a:moveTo>
                  <a:lnTo>
                    <a:pt x="13" y="8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6" name="Freeform 346"/>
            <p:cNvSpPr>
              <a:spLocks/>
            </p:cNvSpPr>
            <p:nvPr/>
          </p:nvSpPr>
          <p:spPr bwMode="auto">
            <a:xfrm>
              <a:off x="9568849" y="3216570"/>
              <a:ext cx="35896" cy="33134"/>
            </a:xfrm>
            <a:custGeom>
              <a:avLst/>
              <a:gdLst>
                <a:gd name="T0" fmla="*/ 13 w 13"/>
                <a:gd name="T1" fmla="*/ 10 h 12"/>
                <a:gd name="T2" fmla="*/ 13 w 13"/>
                <a:gd name="T3" fmla="*/ 8 h 12"/>
                <a:gd name="T4" fmla="*/ 10 w 13"/>
                <a:gd name="T5" fmla="*/ 3 h 12"/>
                <a:gd name="T6" fmla="*/ 10 w 13"/>
                <a:gd name="T7" fmla="*/ 0 h 12"/>
                <a:gd name="T8" fmla="*/ 0 w 13"/>
                <a:gd name="T9" fmla="*/ 3 h 12"/>
                <a:gd name="T10" fmla="*/ 1 w 13"/>
                <a:gd name="T11" fmla="*/ 6 h 12"/>
                <a:gd name="T12" fmla="*/ 2 w 13"/>
                <a:gd name="T13" fmla="*/ 11 h 12"/>
                <a:gd name="T14" fmla="*/ 4 w 13"/>
                <a:gd name="T15" fmla="*/ 12 h 12"/>
                <a:gd name="T16" fmla="*/ 13 w 13"/>
                <a:gd name="T1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3" y="10"/>
                  </a:moveTo>
                  <a:lnTo>
                    <a:pt x="13" y="8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0" y="3"/>
                  </a:lnTo>
                  <a:lnTo>
                    <a:pt x="1" y="6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7" name="Freeform 347"/>
            <p:cNvSpPr>
              <a:spLocks/>
            </p:cNvSpPr>
            <p:nvPr/>
          </p:nvSpPr>
          <p:spPr bwMode="auto">
            <a:xfrm>
              <a:off x="9599221" y="3321493"/>
              <a:ext cx="33134" cy="33134"/>
            </a:xfrm>
            <a:custGeom>
              <a:avLst/>
              <a:gdLst>
                <a:gd name="T0" fmla="*/ 12 w 12"/>
                <a:gd name="T1" fmla="*/ 11 h 12"/>
                <a:gd name="T2" fmla="*/ 11 w 12"/>
                <a:gd name="T3" fmla="*/ 8 h 12"/>
                <a:gd name="T4" fmla="*/ 10 w 12"/>
                <a:gd name="T5" fmla="*/ 2 h 12"/>
                <a:gd name="T6" fmla="*/ 10 w 12"/>
                <a:gd name="T7" fmla="*/ 0 h 12"/>
                <a:gd name="T8" fmla="*/ 0 w 12"/>
                <a:gd name="T9" fmla="*/ 3 h 12"/>
                <a:gd name="T10" fmla="*/ 0 w 12"/>
                <a:gd name="T11" fmla="*/ 4 h 12"/>
                <a:gd name="T12" fmla="*/ 2 w 12"/>
                <a:gd name="T13" fmla="*/ 9 h 12"/>
                <a:gd name="T14" fmla="*/ 2 w 12"/>
                <a:gd name="T15" fmla="*/ 12 h 12"/>
                <a:gd name="T16" fmla="*/ 12 w 12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2" y="11"/>
                  </a:moveTo>
                  <a:lnTo>
                    <a:pt x="11" y="8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9"/>
                  </a:lnTo>
                  <a:lnTo>
                    <a:pt x="2" y="12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8" name="Freeform 348"/>
            <p:cNvSpPr>
              <a:spLocks/>
            </p:cNvSpPr>
            <p:nvPr/>
          </p:nvSpPr>
          <p:spPr bwMode="auto">
            <a:xfrm>
              <a:off x="9621310" y="3431939"/>
              <a:ext cx="33134" cy="30373"/>
            </a:xfrm>
            <a:custGeom>
              <a:avLst/>
              <a:gdLst>
                <a:gd name="T0" fmla="*/ 12 w 12"/>
                <a:gd name="T1" fmla="*/ 10 h 11"/>
                <a:gd name="T2" fmla="*/ 11 w 12"/>
                <a:gd name="T3" fmla="*/ 6 h 11"/>
                <a:gd name="T4" fmla="*/ 9 w 12"/>
                <a:gd name="T5" fmla="*/ 1 h 11"/>
                <a:gd name="T6" fmla="*/ 9 w 12"/>
                <a:gd name="T7" fmla="*/ 0 h 11"/>
                <a:gd name="T8" fmla="*/ 0 w 12"/>
                <a:gd name="T9" fmla="*/ 2 h 11"/>
                <a:gd name="T10" fmla="*/ 0 w 12"/>
                <a:gd name="T11" fmla="*/ 2 h 11"/>
                <a:gd name="T12" fmla="*/ 2 w 12"/>
                <a:gd name="T13" fmla="*/ 7 h 11"/>
                <a:gd name="T14" fmla="*/ 2 w 12"/>
                <a:gd name="T15" fmla="*/ 11 h 11"/>
                <a:gd name="T16" fmla="*/ 12 w 12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2" y="10"/>
                  </a:moveTo>
                  <a:lnTo>
                    <a:pt x="11" y="6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7"/>
                  </a:lnTo>
                  <a:lnTo>
                    <a:pt x="2" y="11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89" name="Freeform 349"/>
            <p:cNvSpPr>
              <a:spLocks/>
            </p:cNvSpPr>
            <p:nvPr/>
          </p:nvSpPr>
          <p:spPr bwMode="auto">
            <a:xfrm>
              <a:off x="9635117" y="3542384"/>
              <a:ext cx="33134" cy="27611"/>
            </a:xfrm>
            <a:custGeom>
              <a:avLst/>
              <a:gdLst>
                <a:gd name="T0" fmla="*/ 12 w 12"/>
                <a:gd name="T1" fmla="*/ 9 h 10"/>
                <a:gd name="T2" fmla="*/ 11 w 12"/>
                <a:gd name="T3" fmla="*/ 4 h 10"/>
                <a:gd name="T4" fmla="*/ 11 w 12"/>
                <a:gd name="T5" fmla="*/ 0 h 10"/>
                <a:gd name="T6" fmla="*/ 0 w 12"/>
                <a:gd name="T7" fmla="*/ 1 h 10"/>
                <a:gd name="T8" fmla="*/ 2 w 12"/>
                <a:gd name="T9" fmla="*/ 5 h 10"/>
                <a:gd name="T10" fmla="*/ 2 w 12"/>
                <a:gd name="T11" fmla="*/ 10 h 10"/>
                <a:gd name="T12" fmla="*/ 12 w 12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2" y="9"/>
                  </a:moveTo>
                  <a:lnTo>
                    <a:pt x="11" y="4"/>
                  </a:lnTo>
                  <a:lnTo>
                    <a:pt x="11" y="0"/>
                  </a:lnTo>
                  <a:lnTo>
                    <a:pt x="0" y="1"/>
                  </a:lnTo>
                  <a:lnTo>
                    <a:pt x="2" y="5"/>
                  </a:lnTo>
                  <a:lnTo>
                    <a:pt x="2" y="1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0" name="Freeform 350"/>
            <p:cNvSpPr>
              <a:spLocks/>
            </p:cNvSpPr>
            <p:nvPr/>
          </p:nvSpPr>
          <p:spPr bwMode="auto">
            <a:xfrm>
              <a:off x="9646161" y="3650068"/>
              <a:ext cx="24851" cy="30373"/>
            </a:xfrm>
            <a:custGeom>
              <a:avLst/>
              <a:gdLst>
                <a:gd name="T0" fmla="*/ 9 w 9"/>
                <a:gd name="T1" fmla="*/ 11 h 11"/>
                <a:gd name="T2" fmla="*/ 9 w 9"/>
                <a:gd name="T3" fmla="*/ 9 h 11"/>
                <a:gd name="T4" fmla="*/ 9 w 9"/>
                <a:gd name="T5" fmla="*/ 4 h 11"/>
                <a:gd name="T6" fmla="*/ 9 w 9"/>
                <a:gd name="T7" fmla="*/ 0 h 11"/>
                <a:gd name="T8" fmla="*/ 0 w 9"/>
                <a:gd name="T9" fmla="*/ 2 h 11"/>
                <a:gd name="T10" fmla="*/ 0 w 9"/>
                <a:gd name="T11" fmla="*/ 4 h 11"/>
                <a:gd name="T12" fmla="*/ 0 w 9"/>
                <a:gd name="T13" fmla="*/ 11 h 11"/>
                <a:gd name="T14" fmla="*/ 0 w 9"/>
                <a:gd name="T15" fmla="*/ 11 h 11"/>
                <a:gd name="T16" fmla="*/ 9 w 9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1">
                  <a:moveTo>
                    <a:pt x="9" y="11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1" name="Freeform 351"/>
            <p:cNvSpPr>
              <a:spLocks/>
            </p:cNvSpPr>
            <p:nvPr/>
          </p:nvSpPr>
          <p:spPr bwMode="auto">
            <a:xfrm>
              <a:off x="9646161" y="3763275"/>
              <a:ext cx="24851" cy="27611"/>
            </a:xfrm>
            <a:custGeom>
              <a:avLst/>
              <a:gdLst>
                <a:gd name="T0" fmla="*/ 9 w 9"/>
                <a:gd name="T1" fmla="*/ 10 h 10"/>
                <a:gd name="T2" fmla="*/ 9 w 9"/>
                <a:gd name="T3" fmla="*/ 9 h 10"/>
                <a:gd name="T4" fmla="*/ 9 w 9"/>
                <a:gd name="T5" fmla="*/ 2 h 10"/>
                <a:gd name="T6" fmla="*/ 9 w 9"/>
                <a:gd name="T7" fmla="*/ 0 h 10"/>
                <a:gd name="T8" fmla="*/ 0 w 9"/>
                <a:gd name="T9" fmla="*/ 0 h 10"/>
                <a:gd name="T10" fmla="*/ 0 w 9"/>
                <a:gd name="T11" fmla="*/ 2 h 10"/>
                <a:gd name="T12" fmla="*/ 0 w 9"/>
                <a:gd name="T13" fmla="*/ 8 h 10"/>
                <a:gd name="T14" fmla="*/ 0 w 9"/>
                <a:gd name="T15" fmla="*/ 10 h 10"/>
                <a:gd name="T16" fmla="*/ 9 w 9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9" y="10"/>
                  </a:moveTo>
                  <a:lnTo>
                    <a:pt x="9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0" y="10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2" name="Freeform 352"/>
            <p:cNvSpPr>
              <a:spLocks/>
            </p:cNvSpPr>
            <p:nvPr/>
          </p:nvSpPr>
          <p:spPr bwMode="auto">
            <a:xfrm>
              <a:off x="9635117" y="3870959"/>
              <a:ext cx="33134" cy="27611"/>
            </a:xfrm>
            <a:custGeom>
              <a:avLst/>
              <a:gdLst>
                <a:gd name="T0" fmla="*/ 11 w 12"/>
                <a:gd name="T1" fmla="*/ 10 h 10"/>
                <a:gd name="T2" fmla="*/ 11 w 12"/>
                <a:gd name="T3" fmla="*/ 9 h 10"/>
                <a:gd name="T4" fmla="*/ 12 w 12"/>
                <a:gd name="T5" fmla="*/ 3 h 10"/>
                <a:gd name="T6" fmla="*/ 12 w 12"/>
                <a:gd name="T7" fmla="*/ 1 h 10"/>
                <a:gd name="T8" fmla="*/ 2 w 12"/>
                <a:gd name="T9" fmla="*/ 0 h 10"/>
                <a:gd name="T10" fmla="*/ 2 w 12"/>
                <a:gd name="T11" fmla="*/ 3 h 10"/>
                <a:gd name="T12" fmla="*/ 2 w 12"/>
                <a:gd name="T13" fmla="*/ 8 h 10"/>
                <a:gd name="T14" fmla="*/ 0 w 12"/>
                <a:gd name="T15" fmla="*/ 10 h 10"/>
                <a:gd name="T16" fmla="*/ 11 w 12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11" y="10"/>
                  </a:moveTo>
                  <a:lnTo>
                    <a:pt x="11" y="9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8"/>
                  </a:lnTo>
                  <a:lnTo>
                    <a:pt x="0" y="1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3" name="Freeform 353"/>
            <p:cNvSpPr>
              <a:spLocks/>
            </p:cNvSpPr>
            <p:nvPr/>
          </p:nvSpPr>
          <p:spPr bwMode="auto">
            <a:xfrm>
              <a:off x="9621310" y="3978644"/>
              <a:ext cx="33134" cy="33134"/>
            </a:xfrm>
            <a:custGeom>
              <a:avLst/>
              <a:gdLst>
                <a:gd name="T0" fmla="*/ 11 w 12"/>
                <a:gd name="T1" fmla="*/ 12 h 12"/>
                <a:gd name="T2" fmla="*/ 11 w 12"/>
                <a:gd name="T3" fmla="*/ 8 h 12"/>
                <a:gd name="T4" fmla="*/ 12 w 12"/>
                <a:gd name="T5" fmla="*/ 3 h 12"/>
                <a:gd name="T6" fmla="*/ 12 w 12"/>
                <a:gd name="T7" fmla="*/ 1 h 12"/>
                <a:gd name="T8" fmla="*/ 2 w 12"/>
                <a:gd name="T9" fmla="*/ 0 h 12"/>
                <a:gd name="T10" fmla="*/ 2 w 12"/>
                <a:gd name="T11" fmla="*/ 1 h 12"/>
                <a:gd name="T12" fmla="*/ 2 w 12"/>
                <a:gd name="T13" fmla="*/ 7 h 12"/>
                <a:gd name="T14" fmla="*/ 0 w 12"/>
                <a:gd name="T15" fmla="*/ 11 h 12"/>
                <a:gd name="T16" fmla="*/ 11 w 12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1" y="12"/>
                  </a:moveTo>
                  <a:lnTo>
                    <a:pt x="11" y="8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7"/>
                  </a:lnTo>
                  <a:lnTo>
                    <a:pt x="0" y="1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4" name="Freeform 354"/>
            <p:cNvSpPr>
              <a:spLocks/>
            </p:cNvSpPr>
            <p:nvPr/>
          </p:nvSpPr>
          <p:spPr bwMode="auto">
            <a:xfrm>
              <a:off x="9599221" y="4086328"/>
              <a:ext cx="33134" cy="33134"/>
            </a:xfrm>
            <a:custGeom>
              <a:avLst/>
              <a:gdLst>
                <a:gd name="T0" fmla="*/ 10 w 12"/>
                <a:gd name="T1" fmla="*/ 12 h 12"/>
                <a:gd name="T2" fmla="*/ 11 w 12"/>
                <a:gd name="T3" fmla="*/ 7 h 12"/>
                <a:gd name="T4" fmla="*/ 12 w 12"/>
                <a:gd name="T5" fmla="*/ 2 h 12"/>
                <a:gd name="T6" fmla="*/ 3 w 12"/>
                <a:gd name="T7" fmla="*/ 0 h 12"/>
                <a:gd name="T8" fmla="*/ 2 w 12"/>
                <a:gd name="T9" fmla="*/ 6 h 12"/>
                <a:gd name="T10" fmla="*/ 0 w 12"/>
                <a:gd name="T11" fmla="*/ 10 h 12"/>
                <a:gd name="T12" fmla="*/ 10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1" y="7"/>
                  </a:lnTo>
                  <a:lnTo>
                    <a:pt x="12" y="2"/>
                  </a:lnTo>
                  <a:lnTo>
                    <a:pt x="3" y="0"/>
                  </a:lnTo>
                  <a:lnTo>
                    <a:pt x="2" y="6"/>
                  </a:lnTo>
                  <a:lnTo>
                    <a:pt x="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5" name="Freeform 355"/>
            <p:cNvSpPr>
              <a:spLocks/>
            </p:cNvSpPr>
            <p:nvPr/>
          </p:nvSpPr>
          <p:spPr bwMode="auto">
            <a:xfrm>
              <a:off x="9571610" y="4191251"/>
              <a:ext cx="33134" cy="35896"/>
            </a:xfrm>
            <a:custGeom>
              <a:avLst/>
              <a:gdLst>
                <a:gd name="T0" fmla="*/ 9 w 12"/>
                <a:gd name="T1" fmla="*/ 13 h 13"/>
                <a:gd name="T2" fmla="*/ 9 w 12"/>
                <a:gd name="T3" fmla="*/ 12 h 13"/>
                <a:gd name="T4" fmla="*/ 12 w 12"/>
                <a:gd name="T5" fmla="*/ 7 h 13"/>
                <a:gd name="T6" fmla="*/ 12 w 12"/>
                <a:gd name="T7" fmla="*/ 3 h 13"/>
                <a:gd name="T8" fmla="*/ 3 w 12"/>
                <a:gd name="T9" fmla="*/ 0 h 13"/>
                <a:gd name="T10" fmla="*/ 1 w 12"/>
                <a:gd name="T11" fmla="*/ 4 h 13"/>
                <a:gd name="T12" fmla="*/ 0 w 12"/>
                <a:gd name="T13" fmla="*/ 9 h 13"/>
                <a:gd name="T14" fmla="*/ 0 w 12"/>
                <a:gd name="T15" fmla="*/ 9 h 13"/>
                <a:gd name="T16" fmla="*/ 9 w 1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9" y="13"/>
                  </a:moveTo>
                  <a:lnTo>
                    <a:pt x="9" y="12"/>
                  </a:lnTo>
                  <a:lnTo>
                    <a:pt x="12" y="7"/>
                  </a:lnTo>
                  <a:lnTo>
                    <a:pt x="12" y="3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6" name="Freeform 356"/>
            <p:cNvSpPr>
              <a:spLocks/>
            </p:cNvSpPr>
            <p:nvPr/>
          </p:nvSpPr>
          <p:spPr bwMode="auto">
            <a:xfrm>
              <a:off x="9535716" y="4296175"/>
              <a:ext cx="35896" cy="35896"/>
            </a:xfrm>
            <a:custGeom>
              <a:avLst/>
              <a:gdLst>
                <a:gd name="T0" fmla="*/ 9 w 13"/>
                <a:gd name="T1" fmla="*/ 13 h 13"/>
                <a:gd name="T2" fmla="*/ 10 w 13"/>
                <a:gd name="T3" fmla="*/ 11 h 13"/>
                <a:gd name="T4" fmla="*/ 12 w 13"/>
                <a:gd name="T5" fmla="*/ 5 h 13"/>
                <a:gd name="T6" fmla="*/ 13 w 13"/>
                <a:gd name="T7" fmla="*/ 3 h 13"/>
                <a:gd name="T8" fmla="*/ 4 w 13"/>
                <a:gd name="T9" fmla="*/ 0 h 13"/>
                <a:gd name="T10" fmla="*/ 2 w 13"/>
                <a:gd name="T11" fmla="*/ 3 h 13"/>
                <a:gd name="T12" fmla="*/ 0 w 13"/>
                <a:gd name="T13" fmla="*/ 8 h 13"/>
                <a:gd name="T14" fmla="*/ 0 w 13"/>
                <a:gd name="T15" fmla="*/ 9 h 13"/>
                <a:gd name="T16" fmla="*/ 9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13"/>
                  </a:moveTo>
                  <a:lnTo>
                    <a:pt x="10" y="11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7" name="Freeform 357"/>
            <p:cNvSpPr>
              <a:spLocks/>
            </p:cNvSpPr>
            <p:nvPr/>
          </p:nvSpPr>
          <p:spPr bwMode="auto">
            <a:xfrm>
              <a:off x="9491537" y="4398338"/>
              <a:ext cx="35896" cy="35896"/>
            </a:xfrm>
            <a:custGeom>
              <a:avLst/>
              <a:gdLst>
                <a:gd name="T0" fmla="*/ 9 w 13"/>
                <a:gd name="T1" fmla="*/ 13 h 13"/>
                <a:gd name="T2" fmla="*/ 11 w 13"/>
                <a:gd name="T3" fmla="*/ 10 h 13"/>
                <a:gd name="T4" fmla="*/ 13 w 13"/>
                <a:gd name="T5" fmla="*/ 5 h 13"/>
                <a:gd name="T6" fmla="*/ 13 w 13"/>
                <a:gd name="T7" fmla="*/ 4 h 13"/>
                <a:gd name="T8" fmla="*/ 4 w 13"/>
                <a:gd name="T9" fmla="*/ 0 h 13"/>
                <a:gd name="T10" fmla="*/ 4 w 13"/>
                <a:gd name="T11" fmla="*/ 1 h 13"/>
                <a:gd name="T12" fmla="*/ 1 w 13"/>
                <a:gd name="T13" fmla="*/ 6 h 13"/>
                <a:gd name="T14" fmla="*/ 0 w 13"/>
                <a:gd name="T15" fmla="*/ 9 h 13"/>
                <a:gd name="T16" fmla="*/ 9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13"/>
                  </a:moveTo>
                  <a:lnTo>
                    <a:pt x="11" y="10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4" y="0"/>
                  </a:lnTo>
                  <a:lnTo>
                    <a:pt x="4" y="1"/>
                  </a:lnTo>
                  <a:lnTo>
                    <a:pt x="1" y="6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8" name="Freeform 358"/>
            <p:cNvSpPr>
              <a:spLocks/>
            </p:cNvSpPr>
            <p:nvPr/>
          </p:nvSpPr>
          <p:spPr bwMode="auto">
            <a:xfrm>
              <a:off x="9444597" y="4494977"/>
              <a:ext cx="35896" cy="35896"/>
            </a:xfrm>
            <a:custGeom>
              <a:avLst/>
              <a:gdLst>
                <a:gd name="T0" fmla="*/ 9 w 13"/>
                <a:gd name="T1" fmla="*/ 13 h 13"/>
                <a:gd name="T2" fmla="*/ 11 w 13"/>
                <a:gd name="T3" fmla="*/ 11 h 13"/>
                <a:gd name="T4" fmla="*/ 13 w 13"/>
                <a:gd name="T5" fmla="*/ 7 h 13"/>
                <a:gd name="T6" fmla="*/ 13 w 13"/>
                <a:gd name="T7" fmla="*/ 5 h 13"/>
                <a:gd name="T8" fmla="*/ 5 w 13"/>
                <a:gd name="T9" fmla="*/ 0 h 13"/>
                <a:gd name="T10" fmla="*/ 4 w 13"/>
                <a:gd name="T11" fmla="*/ 1 h 13"/>
                <a:gd name="T12" fmla="*/ 1 w 13"/>
                <a:gd name="T13" fmla="*/ 7 h 13"/>
                <a:gd name="T14" fmla="*/ 0 w 13"/>
                <a:gd name="T15" fmla="*/ 9 h 13"/>
                <a:gd name="T16" fmla="*/ 9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13"/>
                  </a:moveTo>
                  <a:lnTo>
                    <a:pt x="11" y="11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5" y="0"/>
                  </a:lnTo>
                  <a:lnTo>
                    <a:pt x="4" y="1"/>
                  </a:lnTo>
                  <a:lnTo>
                    <a:pt x="1" y="7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99" name="Freeform 359"/>
            <p:cNvSpPr>
              <a:spLocks/>
            </p:cNvSpPr>
            <p:nvPr/>
          </p:nvSpPr>
          <p:spPr bwMode="auto">
            <a:xfrm>
              <a:off x="9392136" y="4591617"/>
              <a:ext cx="38656" cy="35896"/>
            </a:xfrm>
            <a:custGeom>
              <a:avLst/>
              <a:gdLst>
                <a:gd name="T0" fmla="*/ 9 w 14"/>
                <a:gd name="T1" fmla="*/ 13 h 13"/>
                <a:gd name="T2" fmla="*/ 10 w 14"/>
                <a:gd name="T3" fmla="*/ 11 h 13"/>
                <a:gd name="T4" fmla="*/ 13 w 14"/>
                <a:gd name="T5" fmla="*/ 6 h 13"/>
                <a:gd name="T6" fmla="*/ 14 w 14"/>
                <a:gd name="T7" fmla="*/ 6 h 13"/>
                <a:gd name="T8" fmla="*/ 5 w 14"/>
                <a:gd name="T9" fmla="*/ 0 h 13"/>
                <a:gd name="T10" fmla="*/ 5 w 14"/>
                <a:gd name="T11" fmla="*/ 2 h 13"/>
                <a:gd name="T12" fmla="*/ 2 w 14"/>
                <a:gd name="T13" fmla="*/ 6 h 13"/>
                <a:gd name="T14" fmla="*/ 0 w 14"/>
                <a:gd name="T15" fmla="*/ 8 h 13"/>
                <a:gd name="T16" fmla="*/ 9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9" y="13"/>
                  </a:moveTo>
                  <a:lnTo>
                    <a:pt x="10" y="11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0" name="Freeform 360"/>
            <p:cNvSpPr>
              <a:spLocks/>
            </p:cNvSpPr>
            <p:nvPr/>
          </p:nvSpPr>
          <p:spPr bwMode="auto">
            <a:xfrm>
              <a:off x="9334152" y="4685496"/>
              <a:ext cx="38656" cy="35896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1 h 13"/>
                <a:gd name="T4" fmla="*/ 13 w 14"/>
                <a:gd name="T5" fmla="*/ 7 h 13"/>
                <a:gd name="T6" fmla="*/ 14 w 14"/>
                <a:gd name="T7" fmla="*/ 6 h 13"/>
                <a:gd name="T8" fmla="*/ 5 w 14"/>
                <a:gd name="T9" fmla="*/ 0 h 13"/>
                <a:gd name="T10" fmla="*/ 5 w 14"/>
                <a:gd name="T11" fmla="*/ 0 h 13"/>
                <a:gd name="T12" fmla="*/ 1 w 14"/>
                <a:gd name="T13" fmla="*/ 6 h 13"/>
                <a:gd name="T14" fmla="*/ 0 w 14"/>
                <a:gd name="T15" fmla="*/ 8 h 13"/>
                <a:gd name="T16" fmla="*/ 8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8" y="13"/>
                  </a:moveTo>
                  <a:lnTo>
                    <a:pt x="10" y="11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6"/>
                  </a:lnTo>
                  <a:lnTo>
                    <a:pt x="0" y="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1" name="Freeform 361"/>
            <p:cNvSpPr>
              <a:spLocks/>
            </p:cNvSpPr>
            <p:nvPr/>
          </p:nvSpPr>
          <p:spPr bwMode="auto">
            <a:xfrm>
              <a:off x="9270646" y="4776613"/>
              <a:ext cx="38656" cy="35896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2 h 13"/>
                <a:gd name="T4" fmla="*/ 12 w 14"/>
                <a:gd name="T5" fmla="*/ 7 h 13"/>
                <a:gd name="T6" fmla="*/ 14 w 14"/>
                <a:gd name="T7" fmla="*/ 5 h 13"/>
                <a:gd name="T8" fmla="*/ 6 w 14"/>
                <a:gd name="T9" fmla="*/ 0 h 13"/>
                <a:gd name="T10" fmla="*/ 4 w 14"/>
                <a:gd name="T11" fmla="*/ 1 h 13"/>
                <a:gd name="T12" fmla="*/ 2 w 14"/>
                <a:gd name="T13" fmla="*/ 5 h 13"/>
                <a:gd name="T14" fmla="*/ 0 w 14"/>
                <a:gd name="T15" fmla="*/ 8 h 13"/>
                <a:gd name="T16" fmla="*/ 8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8" y="13"/>
                  </a:moveTo>
                  <a:lnTo>
                    <a:pt x="10" y="12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5"/>
                  </a:lnTo>
                  <a:lnTo>
                    <a:pt x="0" y="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2" name="Freeform 362"/>
            <p:cNvSpPr>
              <a:spLocks/>
            </p:cNvSpPr>
            <p:nvPr/>
          </p:nvSpPr>
          <p:spPr bwMode="auto">
            <a:xfrm>
              <a:off x="9204379" y="4862209"/>
              <a:ext cx="38656" cy="35896"/>
            </a:xfrm>
            <a:custGeom>
              <a:avLst/>
              <a:gdLst>
                <a:gd name="T0" fmla="*/ 7 w 14"/>
                <a:gd name="T1" fmla="*/ 13 h 13"/>
                <a:gd name="T2" fmla="*/ 7 w 14"/>
                <a:gd name="T3" fmla="*/ 13 h 13"/>
                <a:gd name="T4" fmla="*/ 11 w 14"/>
                <a:gd name="T5" fmla="*/ 8 h 13"/>
                <a:gd name="T6" fmla="*/ 14 w 14"/>
                <a:gd name="T7" fmla="*/ 6 h 13"/>
                <a:gd name="T8" fmla="*/ 6 w 14"/>
                <a:gd name="T9" fmla="*/ 0 h 13"/>
                <a:gd name="T10" fmla="*/ 4 w 14"/>
                <a:gd name="T11" fmla="*/ 3 h 13"/>
                <a:gd name="T12" fmla="*/ 0 w 14"/>
                <a:gd name="T13" fmla="*/ 7 h 13"/>
                <a:gd name="T14" fmla="*/ 0 w 14"/>
                <a:gd name="T15" fmla="*/ 7 h 13"/>
                <a:gd name="T16" fmla="*/ 7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7" y="13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6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3" name="Freeform 363"/>
            <p:cNvSpPr>
              <a:spLocks/>
            </p:cNvSpPr>
            <p:nvPr/>
          </p:nvSpPr>
          <p:spPr bwMode="auto">
            <a:xfrm>
              <a:off x="9129827" y="4945043"/>
              <a:ext cx="41418" cy="38656"/>
            </a:xfrm>
            <a:custGeom>
              <a:avLst/>
              <a:gdLst>
                <a:gd name="T0" fmla="*/ 8 w 15"/>
                <a:gd name="T1" fmla="*/ 14 h 14"/>
                <a:gd name="T2" fmla="*/ 11 w 15"/>
                <a:gd name="T3" fmla="*/ 11 h 14"/>
                <a:gd name="T4" fmla="*/ 15 w 15"/>
                <a:gd name="T5" fmla="*/ 7 h 14"/>
                <a:gd name="T6" fmla="*/ 7 w 15"/>
                <a:gd name="T7" fmla="*/ 0 h 14"/>
                <a:gd name="T8" fmla="*/ 4 w 15"/>
                <a:gd name="T9" fmla="*/ 4 h 14"/>
                <a:gd name="T10" fmla="*/ 0 w 15"/>
                <a:gd name="T11" fmla="*/ 7 h 14"/>
                <a:gd name="T12" fmla="*/ 8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8" y="14"/>
                  </a:moveTo>
                  <a:lnTo>
                    <a:pt x="11" y="11"/>
                  </a:lnTo>
                  <a:lnTo>
                    <a:pt x="15" y="7"/>
                  </a:lnTo>
                  <a:lnTo>
                    <a:pt x="7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4" name="Freeform 364"/>
            <p:cNvSpPr>
              <a:spLocks/>
            </p:cNvSpPr>
            <p:nvPr/>
          </p:nvSpPr>
          <p:spPr bwMode="auto">
            <a:xfrm>
              <a:off x="9055277" y="5025116"/>
              <a:ext cx="38656" cy="41418"/>
            </a:xfrm>
            <a:custGeom>
              <a:avLst/>
              <a:gdLst>
                <a:gd name="T0" fmla="*/ 8 w 14"/>
                <a:gd name="T1" fmla="*/ 15 h 15"/>
                <a:gd name="T2" fmla="*/ 9 w 14"/>
                <a:gd name="T3" fmla="*/ 12 h 15"/>
                <a:gd name="T4" fmla="*/ 13 w 14"/>
                <a:gd name="T5" fmla="*/ 8 h 15"/>
                <a:gd name="T6" fmla="*/ 14 w 14"/>
                <a:gd name="T7" fmla="*/ 7 h 15"/>
                <a:gd name="T8" fmla="*/ 8 w 14"/>
                <a:gd name="T9" fmla="*/ 0 h 15"/>
                <a:gd name="T10" fmla="*/ 7 w 14"/>
                <a:gd name="T11" fmla="*/ 2 h 15"/>
                <a:gd name="T12" fmla="*/ 1 w 14"/>
                <a:gd name="T13" fmla="*/ 5 h 15"/>
                <a:gd name="T14" fmla="*/ 0 w 14"/>
                <a:gd name="T15" fmla="*/ 7 h 15"/>
                <a:gd name="T16" fmla="*/ 8 w 14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8" y="15"/>
                  </a:moveTo>
                  <a:lnTo>
                    <a:pt x="9" y="12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8" y="0"/>
                  </a:lnTo>
                  <a:lnTo>
                    <a:pt x="7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5" name="Freeform 365"/>
            <p:cNvSpPr>
              <a:spLocks/>
            </p:cNvSpPr>
            <p:nvPr/>
          </p:nvSpPr>
          <p:spPr bwMode="auto">
            <a:xfrm>
              <a:off x="8975203" y="5102427"/>
              <a:ext cx="41418" cy="38656"/>
            </a:xfrm>
            <a:custGeom>
              <a:avLst/>
              <a:gdLst>
                <a:gd name="T0" fmla="*/ 8 w 15"/>
                <a:gd name="T1" fmla="*/ 14 h 14"/>
                <a:gd name="T2" fmla="*/ 12 w 15"/>
                <a:gd name="T3" fmla="*/ 10 h 14"/>
                <a:gd name="T4" fmla="*/ 15 w 15"/>
                <a:gd name="T5" fmla="*/ 8 h 14"/>
                <a:gd name="T6" fmla="*/ 8 w 15"/>
                <a:gd name="T7" fmla="*/ 0 h 14"/>
                <a:gd name="T8" fmla="*/ 6 w 15"/>
                <a:gd name="T9" fmla="*/ 4 h 14"/>
                <a:gd name="T10" fmla="*/ 0 w 15"/>
                <a:gd name="T11" fmla="*/ 6 h 14"/>
                <a:gd name="T12" fmla="*/ 8 w 1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8" y="14"/>
                  </a:moveTo>
                  <a:lnTo>
                    <a:pt x="12" y="10"/>
                  </a:lnTo>
                  <a:lnTo>
                    <a:pt x="15" y="8"/>
                  </a:lnTo>
                  <a:lnTo>
                    <a:pt x="8" y="0"/>
                  </a:lnTo>
                  <a:lnTo>
                    <a:pt x="6" y="4"/>
                  </a:lnTo>
                  <a:lnTo>
                    <a:pt x="0" y="6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6" name="Freeform 366"/>
            <p:cNvSpPr>
              <a:spLocks/>
            </p:cNvSpPr>
            <p:nvPr/>
          </p:nvSpPr>
          <p:spPr bwMode="auto">
            <a:xfrm>
              <a:off x="8897891" y="5176979"/>
              <a:ext cx="38656" cy="35896"/>
            </a:xfrm>
            <a:custGeom>
              <a:avLst/>
              <a:gdLst>
                <a:gd name="T0" fmla="*/ 6 w 14"/>
                <a:gd name="T1" fmla="*/ 13 h 13"/>
                <a:gd name="T2" fmla="*/ 7 w 14"/>
                <a:gd name="T3" fmla="*/ 13 h 13"/>
                <a:gd name="T4" fmla="*/ 13 w 14"/>
                <a:gd name="T5" fmla="*/ 8 h 13"/>
                <a:gd name="T6" fmla="*/ 14 w 14"/>
                <a:gd name="T7" fmla="*/ 7 h 13"/>
                <a:gd name="T8" fmla="*/ 7 w 14"/>
                <a:gd name="T9" fmla="*/ 0 h 13"/>
                <a:gd name="T10" fmla="*/ 6 w 14"/>
                <a:gd name="T11" fmla="*/ 1 h 13"/>
                <a:gd name="T12" fmla="*/ 1 w 14"/>
                <a:gd name="T13" fmla="*/ 5 h 13"/>
                <a:gd name="T14" fmla="*/ 0 w 14"/>
                <a:gd name="T15" fmla="*/ 7 h 13"/>
                <a:gd name="T16" fmla="*/ 6 w 1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6" y="13"/>
                  </a:moveTo>
                  <a:lnTo>
                    <a:pt x="7" y="13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7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7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7" name="Freeform 367"/>
            <p:cNvSpPr>
              <a:spLocks/>
            </p:cNvSpPr>
            <p:nvPr/>
          </p:nvSpPr>
          <p:spPr bwMode="auto">
            <a:xfrm>
              <a:off x="8812297" y="5246007"/>
              <a:ext cx="38656" cy="38656"/>
            </a:xfrm>
            <a:custGeom>
              <a:avLst/>
              <a:gdLst>
                <a:gd name="T0" fmla="*/ 6 w 14"/>
                <a:gd name="T1" fmla="*/ 14 h 14"/>
                <a:gd name="T2" fmla="*/ 10 w 14"/>
                <a:gd name="T3" fmla="*/ 12 h 14"/>
                <a:gd name="T4" fmla="*/ 14 w 14"/>
                <a:gd name="T5" fmla="*/ 8 h 14"/>
                <a:gd name="T6" fmla="*/ 7 w 14"/>
                <a:gd name="T7" fmla="*/ 0 h 14"/>
                <a:gd name="T8" fmla="*/ 3 w 14"/>
                <a:gd name="T9" fmla="*/ 4 h 14"/>
                <a:gd name="T10" fmla="*/ 0 w 14"/>
                <a:gd name="T11" fmla="*/ 7 h 14"/>
                <a:gd name="T12" fmla="*/ 6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10" y="12"/>
                  </a:lnTo>
                  <a:lnTo>
                    <a:pt x="14" y="8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8" name="Freeform 368"/>
            <p:cNvSpPr>
              <a:spLocks/>
            </p:cNvSpPr>
            <p:nvPr/>
          </p:nvSpPr>
          <p:spPr bwMode="auto">
            <a:xfrm>
              <a:off x="8723940" y="5315036"/>
              <a:ext cx="38656" cy="38656"/>
            </a:xfrm>
            <a:custGeom>
              <a:avLst/>
              <a:gdLst>
                <a:gd name="T0" fmla="*/ 6 w 14"/>
                <a:gd name="T1" fmla="*/ 14 h 14"/>
                <a:gd name="T2" fmla="*/ 10 w 14"/>
                <a:gd name="T3" fmla="*/ 10 h 14"/>
                <a:gd name="T4" fmla="*/ 14 w 14"/>
                <a:gd name="T5" fmla="*/ 8 h 14"/>
                <a:gd name="T6" fmla="*/ 9 w 14"/>
                <a:gd name="T7" fmla="*/ 0 h 14"/>
                <a:gd name="T8" fmla="*/ 5 w 14"/>
                <a:gd name="T9" fmla="*/ 2 h 14"/>
                <a:gd name="T10" fmla="*/ 0 w 14"/>
                <a:gd name="T11" fmla="*/ 6 h 14"/>
                <a:gd name="T12" fmla="*/ 6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10" y="10"/>
                  </a:lnTo>
                  <a:lnTo>
                    <a:pt x="14" y="8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6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09" name="Freeform 369"/>
            <p:cNvSpPr>
              <a:spLocks/>
            </p:cNvSpPr>
            <p:nvPr/>
          </p:nvSpPr>
          <p:spPr bwMode="auto">
            <a:xfrm>
              <a:off x="8635584" y="5378542"/>
              <a:ext cx="38656" cy="35896"/>
            </a:xfrm>
            <a:custGeom>
              <a:avLst/>
              <a:gdLst>
                <a:gd name="T0" fmla="*/ 6 w 14"/>
                <a:gd name="T1" fmla="*/ 13 h 13"/>
                <a:gd name="T2" fmla="*/ 11 w 14"/>
                <a:gd name="T3" fmla="*/ 11 h 13"/>
                <a:gd name="T4" fmla="*/ 14 w 14"/>
                <a:gd name="T5" fmla="*/ 8 h 13"/>
                <a:gd name="T6" fmla="*/ 8 w 14"/>
                <a:gd name="T7" fmla="*/ 0 h 13"/>
                <a:gd name="T8" fmla="*/ 6 w 14"/>
                <a:gd name="T9" fmla="*/ 2 h 13"/>
                <a:gd name="T10" fmla="*/ 0 w 14"/>
                <a:gd name="T11" fmla="*/ 6 h 13"/>
                <a:gd name="T12" fmla="*/ 6 w 14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6" y="13"/>
                  </a:moveTo>
                  <a:lnTo>
                    <a:pt x="11" y="11"/>
                  </a:lnTo>
                  <a:lnTo>
                    <a:pt x="14" y="8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0" name="Freeform 370"/>
            <p:cNvSpPr>
              <a:spLocks/>
            </p:cNvSpPr>
            <p:nvPr/>
          </p:nvSpPr>
          <p:spPr bwMode="auto">
            <a:xfrm>
              <a:off x="8541705" y="5442049"/>
              <a:ext cx="41418" cy="35896"/>
            </a:xfrm>
            <a:custGeom>
              <a:avLst/>
              <a:gdLst>
                <a:gd name="T0" fmla="*/ 7 w 15"/>
                <a:gd name="T1" fmla="*/ 13 h 13"/>
                <a:gd name="T2" fmla="*/ 7 w 15"/>
                <a:gd name="T3" fmla="*/ 13 h 13"/>
                <a:gd name="T4" fmla="*/ 12 w 15"/>
                <a:gd name="T5" fmla="*/ 9 h 13"/>
                <a:gd name="T6" fmla="*/ 15 w 15"/>
                <a:gd name="T7" fmla="*/ 7 h 13"/>
                <a:gd name="T8" fmla="*/ 10 w 15"/>
                <a:gd name="T9" fmla="*/ 0 h 13"/>
                <a:gd name="T10" fmla="*/ 7 w 15"/>
                <a:gd name="T11" fmla="*/ 1 h 13"/>
                <a:gd name="T12" fmla="*/ 2 w 15"/>
                <a:gd name="T13" fmla="*/ 5 h 13"/>
                <a:gd name="T14" fmla="*/ 0 w 15"/>
                <a:gd name="T15" fmla="*/ 5 h 13"/>
                <a:gd name="T16" fmla="*/ 7 w 15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7" y="13"/>
                  </a:moveTo>
                  <a:lnTo>
                    <a:pt x="7" y="13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0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5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1" name="Freeform 371"/>
            <p:cNvSpPr>
              <a:spLocks/>
            </p:cNvSpPr>
            <p:nvPr/>
          </p:nvSpPr>
          <p:spPr bwMode="auto">
            <a:xfrm>
              <a:off x="8453349" y="5497271"/>
              <a:ext cx="35896" cy="38656"/>
            </a:xfrm>
            <a:custGeom>
              <a:avLst/>
              <a:gdLst>
                <a:gd name="T0" fmla="*/ 5 w 13"/>
                <a:gd name="T1" fmla="*/ 14 h 14"/>
                <a:gd name="T2" fmla="*/ 5 w 13"/>
                <a:gd name="T3" fmla="*/ 14 h 14"/>
                <a:gd name="T4" fmla="*/ 10 w 13"/>
                <a:gd name="T5" fmla="*/ 11 h 14"/>
                <a:gd name="T6" fmla="*/ 13 w 13"/>
                <a:gd name="T7" fmla="*/ 8 h 14"/>
                <a:gd name="T8" fmla="*/ 8 w 13"/>
                <a:gd name="T9" fmla="*/ 0 h 14"/>
                <a:gd name="T10" fmla="*/ 5 w 13"/>
                <a:gd name="T11" fmla="*/ 2 h 14"/>
                <a:gd name="T12" fmla="*/ 0 w 13"/>
                <a:gd name="T13" fmla="*/ 6 h 14"/>
                <a:gd name="T14" fmla="*/ 0 w 13"/>
                <a:gd name="T15" fmla="*/ 6 h 14"/>
                <a:gd name="T16" fmla="*/ 5 w 13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5" y="14"/>
                  </a:moveTo>
                  <a:lnTo>
                    <a:pt x="5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8" y="0"/>
                  </a:lnTo>
                  <a:lnTo>
                    <a:pt x="5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2" name="Freeform 372"/>
            <p:cNvSpPr>
              <a:spLocks/>
            </p:cNvSpPr>
            <p:nvPr/>
          </p:nvSpPr>
          <p:spPr bwMode="auto">
            <a:xfrm>
              <a:off x="8356708" y="5552494"/>
              <a:ext cx="38656" cy="38656"/>
            </a:xfrm>
            <a:custGeom>
              <a:avLst/>
              <a:gdLst>
                <a:gd name="T0" fmla="*/ 5 w 14"/>
                <a:gd name="T1" fmla="*/ 14 h 14"/>
                <a:gd name="T2" fmla="*/ 10 w 14"/>
                <a:gd name="T3" fmla="*/ 11 h 14"/>
                <a:gd name="T4" fmla="*/ 14 w 14"/>
                <a:gd name="T5" fmla="*/ 9 h 14"/>
                <a:gd name="T6" fmla="*/ 9 w 14"/>
                <a:gd name="T7" fmla="*/ 0 h 14"/>
                <a:gd name="T8" fmla="*/ 5 w 14"/>
                <a:gd name="T9" fmla="*/ 3 h 14"/>
                <a:gd name="T10" fmla="*/ 0 w 14"/>
                <a:gd name="T11" fmla="*/ 5 h 14"/>
                <a:gd name="T12" fmla="*/ 5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5" y="14"/>
                  </a:moveTo>
                  <a:lnTo>
                    <a:pt x="10" y="11"/>
                  </a:lnTo>
                  <a:lnTo>
                    <a:pt x="14" y="9"/>
                  </a:lnTo>
                  <a:lnTo>
                    <a:pt x="9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3" name="Freeform 373"/>
            <p:cNvSpPr>
              <a:spLocks/>
            </p:cNvSpPr>
            <p:nvPr/>
          </p:nvSpPr>
          <p:spPr bwMode="auto">
            <a:xfrm>
              <a:off x="8257307" y="5607717"/>
              <a:ext cx="41418" cy="35896"/>
            </a:xfrm>
            <a:custGeom>
              <a:avLst/>
              <a:gdLst>
                <a:gd name="T0" fmla="*/ 5 w 15"/>
                <a:gd name="T1" fmla="*/ 13 h 13"/>
                <a:gd name="T2" fmla="*/ 9 w 15"/>
                <a:gd name="T3" fmla="*/ 10 h 13"/>
                <a:gd name="T4" fmla="*/ 15 w 15"/>
                <a:gd name="T5" fmla="*/ 8 h 13"/>
                <a:gd name="T6" fmla="*/ 9 w 15"/>
                <a:gd name="T7" fmla="*/ 0 h 13"/>
                <a:gd name="T8" fmla="*/ 5 w 15"/>
                <a:gd name="T9" fmla="*/ 1 h 13"/>
                <a:gd name="T10" fmla="*/ 0 w 15"/>
                <a:gd name="T11" fmla="*/ 4 h 13"/>
                <a:gd name="T12" fmla="*/ 5 w 1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3">
                  <a:moveTo>
                    <a:pt x="5" y="13"/>
                  </a:moveTo>
                  <a:lnTo>
                    <a:pt x="9" y="10"/>
                  </a:lnTo>
                  <a:lnTo>
                    <a:pt x="15" y="8"/>
                  </a:lnTo>
                  <a:lnTo>
                    <a:pt x="9" y="0"/>
                  </a:lnTo>
                  <a:lnTo>
                    <a:pt x="5" y="1"/>
                  </a:lnTo>
                  <a:lnTo>
                    <a:pt x="0" y="4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4" name="Freeform 374"/>
            <p:cNvSpPr>
              <a:spLocks/>
            </p:cNvSpPr>
            <p:nvPr/>
          </p:nvSpPr>
          <p:spPr bwMode="auto">
            <a:xfrm>
              <a:off x="8160668" y="5654656"/>
              <a:ext cx="38656" cy="38656"/>
            </a:xfrm>
            <a:custGeom>
              <a:avLst/>
              <a:gdLst>
                <a:gd name="T0" fmla="*/ 5 w 14"/>
                <a:gd name="T1" fmla="*/ 14 h 14"/>
                <a:gd name="T2" fmla="*/ 8 w 14"/>
                <a:gd name="T3" fmla="*/ 11 h 14"/>
                <a:gd name="T4" fmla="*/ 14 w 14"/>
                <a:gd name="T5" fmla="*/ 9 h 14"/>
                <a:gd name="T6" fmla="*/ 9 w 14"/>
                <a:gd name="T7" fmla="*/ 0 h 14"/>
                <a:gd name="T8" fmla="*/ 4 w 14"/>
                <a:gd name="T9" fmla="*/ 4 h 14"/>
                <a:gd name="T10" fmla="*/ 0 w 14"/>
                <a:gd name="T11" fmla="*/ 5 h 14"/>
                <a:gd name="T12" fmla="*/ 5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5" y="14"/>
                  </a:moveTo>
                  <a:lnTo>
                    <a:pt x="8" y="11"/>
                  </a:lnTo>
                  <a:lnTo>
                    <a:pt x="14" y="9"/>
                  </a:lnTo>
                  <a:lnTo>
                    <a:pt x="9" y="0"/>
                  </a:lnTo>
                  <a:lnTo>
                    <a:pt x="4" y="4"/>
                  </a:lnTo>
                  <a:lnTo>
                    <a:pt x="0" y="5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5" name="Freeform 375"/>
            <p:cNvSpPr>
              <a:spLocks/>
            </p:cNvSpPr>
            <p:nvPr/>
          </p:nvSpPr>
          <p:spPr bwMode="auto">
            <a:xfrm>
              <a:off x="8064027" y="5701596"/>
              <a:ext cx="35896" cy="35896"/>
            </a:xfrm>
            <a:custGeom>
              <a:avLst/>
              <a:gdLst>
                <a:gd name="T0" fmla="*/ 4 w 13"/>
                <a:gd name="T1" fmla="*/ 13 h 13"/>
                <a:gd name="T2" fmla="*/ 5 w 13"/>
                <a:gd name="T3" fmla="*/ 13 h 13"/>
                <a:gd name="T4" fmla="*/ 11 w 13"/>
                <a:gd name="T5" fmla="*/ 10 h 13"/>
                <a:gd name="T6" fmla="*/ 13 w 13"/>
                <a:gd name="T7" fmla="*/ 9 h 13"/>
                <a:gd name="T8" fmla="*/ 9 w 13"/>
                <a:gd name="T9" fmla="*/ 0 h 13"/>
                <a:gd name="T10" fmla="*/ 8 w 13"/>
                <a:gd name="T11" fmla="*/ 1 h 13"/>
                <a:gd name="T12" fmla="*/ 1 w 13"/>
                <a:gd name="T13" fmla="*/ 4 h 13"/>
                <a:gd name="T14" fmla="*/ 0 w 13"/>
                <a:gd name="T15" fmla="*/ 4 h 13"/>
                <a:gd name="T16" fmla="*/ 4 w 13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4" y="13"/>
                  </a:moveTo>
                  <a:lnTo>
                    <a:pt x="5" y="13"/>
                  </a:lnTo>
                  <a:lnTo>
                    <a:pt x="11" y="10"/>
                  </a:lnTo>
                  <a:lnTo>
                    <a:pt x="13" y="9"/>
                  </a:lnTo>
                  <a:lnTo>
                    <a:pt x="9" y="0"/>
                  </a:lnTo>
                  <a:lnTo>
                    <a:pt x="8" y="1"/>
                  </a:lnTo>
                  <a:lnTo>
                    <a:pt x="1" y="4"/>
                  </a:lnTo>
                  <a:lnTo>
                    <a:pt x="0" y="4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6" name="Freeform 376"/>
            <p:cNvSpPr>
              <a:spLocks/>
            </p:cNvSpPr>
            <p:nvPr/>
          </p:nvSpPr>
          <p:spPr bwMode="auto">
            <a:xfrm>
              <a:off x="7961866" y="5748534"/>
              <a:ext cx="35896" cy="35896"/>
            </a:xfrm>
            <a:custGeom>
              <a:avLst/>
              <a:gdLst>
                <a:gd name="T0" fmla="*/ 4 w 13"/>
                <a:gd name="T1" fmla="*/ 13 h 13"/>
                <a:gd name="T2" fmla="*/ 9 w 13"/>
                <a:gd name="T3" fmla="*/ 10 h 13"/>
                <a:gd name="T4" fmla="*/ 13 w 13"/>
                <a:gd name="T5" fmla="*/ 9 h 13"/>
                <a:gd name="T6" fmla="*/ 9 w 13"/>
                <a:gd name="T7" fmla="*/ 0 h 13"/>
                <a:gd name="T8" fmla="*/ 5 w 13"/>
                <a:gd name="T9" fmla="*/ 1 h 13"/>
                <a:gd name="T10" fmla="*/ 0 w 13"/>
                <a:gd name="T11" fmla="*/ 2 h 13"/>
                <a:gd name="T12" fmla="*/ 4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4" y="13"/>
                  </a:moveTo>
                  <a:lnTo>
                    <a:pt x="9" y="10"/>
                  </a:lnTo>
                  <a:lnTo>
                    <a:pt x="13" y="9"/>
                  </a:lnTo>
                  <a:lnTo>
                    <a:pt x="9" y="0"/>
                  </a:lnTo>
                  <a:lnTo>
                    <a:pt x="5" y="1"/>
                  </a:lnTo>
                  <a:lnTo>
                    <a:pt x="0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7" name="Freeform 377"/>
            <p:cNvSpPr>
              <a:spLocks/>
            </p:cNvSpPr>
            <p:nvPr/>
          </p:nvSpPr>
          <p:spPr bwMode="auto">
            <a:xfrm>
              <a:off x="7859703" y="5787190"/>
              <a:ext cx="33134" cy="35896"/>
            </a:xfrm>
            <a:custGeom>
              <a:avLst/>
              <a:gdLst>
                <a:gd name="T0" fmla="*/ 3 w 12"/>
                <a:gd name="T1" fmla="*/ 13 h 13"/>
                <a:gd name="T2" fmla="*/ 6 w 12"/>
                <a:gd name="T3" fmla="*/ 12 h 13"/>
                <a:gd name="T4" fmla="*/ 12 w 12"/>
                <a:gd name="T5" fmla="*/ 9 h 13"/>
                <a:gd name="T6" fmla="*/ 10 w 12"/>
                <a:gd name="T7" fmla="*/ 0 h 13"/>
                <a:gd name="T8" fmla="*/ 3 w 12"/>
                <a:gd name="T9" fmla="*/ 3 h 13"/>
                <a:gd name="T10" fmla="*/ 0 w 12"/>
                <a:gd name="T11" fmla="*/ 4 h 13"/>
                <a:gd name="T12" fmla="*/ 3 w 12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3" y="13"/>
                  </a:moveTo>
                  <a:lnTo>
                    <a:pt x="6" y="12"/>
                  </a:lnTo>
                  <a:lnTo>
                    <a:pt x="12" y="9"/>
                  </a:lnTo>
                  <a:lnTo>
                    <a:pt x="10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8" name="Freeform 378"/>
            <p:cNvSpPr>
              <a:spLocks/>
            </p:cNvSpPr>
            <p:nvPr/>
          </p:nvSpPr>
          <p:spPr bwMode="auto">
            <a:xfrm>
              <a:off x="7757541" y="5825846"/>
              <a:ext cx="35896" cy="33134"/>
            </a:xfrm>
            <a:custGeom>
              <a:avLst/>
              <a:gdLst>
                <a:gd name="T0" fmla="*/ 4 w 13"/>
                <a:gd name="T1" fmla="*/ 12 h 12"/>
                <a:gd name="T2" fmla="*/ 9 w 13"/>
                <a:gd name="T3" fmla="*/ 11 h 12"/>
                <a:gd name="T4" fmla="*/ 13 w 13"/>
                <a:gd name="T5" fmla="*/ 10 h 12"/>
                <a:gd name="T6" fmla="*/ 9 w 13"/>
                <a:gd name="T7" fmla="*/ 0 h 12"/>
                <a:gd name="T8" fmla="*/ 6 w 13"/>
                <a:gd name="T9" fmla="*/ 2 h 12"/>
                <a:gd name="T10" fmla="*/ 0 w 13"/>
                <a:gd name="T11" fmla="*/ 3 h 12"/>
                <a:gd name="T12" fmla="*/ 4 w 1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9" y="11"/>
                  </a:lnTo>
                  <a:lnTo>
                    <a:pt x="13" y="10"/>
                  </a:lnTo>
                  <a:lnTo>
                    <a:pt x="9" y="0"/>
                  </a:lnTo>
                  <a:lnTo>
                    <a:pt x="6" y="2"/>
                  </a:lnTo>
                  <a:lnTo>
                    <a:pt x="0" y="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19" name="Freeform 379"/>
            <p:cNvSpPr>
              <a:spLocks/>
            </p:cNvSpPr>
            <p:nvPr/>
          </p:nvSpPr>
          <p:spPr bwMode="auto">
            <a:xfrm>
              <a:off x="7652618" y="5861742"/>
              <a:ext cx="35896" cy="33134"/>
            </a:xfrm>
            <a:custGeom>
              <a:avLst/>
              <a:gdLst>
                <a:gd name="T0" fmla="*/ 4 w 13"/>
                <a:gd name="T1" fmla="*/ 12 h 12"/>
                <a:gd name="T2" fmla="*/ 6 w 13"/>
                <a:gd name="T3" fmla="*/ 12 h 12"/>
                <a:gd name="T4" fmla="*/ 13 w 13"/>
                <a:gd name="T5" fmla="*/ 10 h 12"/>
                <a:gd name="T6" fmla="*/ 13 w 13"/>
                <a:gd name="T7" fmla="*/ 10 h 12"/>
                <a:gd name="T8" fmla="*/ 10 w 13"/>
                <a:gd name="T9" fmla="*/ 0 h 12"/>
                <a:gd name="T10" fmla="*/ 10 w 13"/>
                <a:gd name="T11" fmla="*/ 0 h 12"/>
                <a:gd name="T12" fmla="*/ 2 w 13"/>
                <a:gd name="T13" fmla="*/ 2 h 12"/>
                <a:gd name="T14" fmla="*/ 0 w 13"/>
                <a:gd name="T15" fmla="*/ 3 h 12"/>
                <a:gd name="T16" fmla="*/ 4 w 13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6" y="12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0" name="Freeform 380"/>
            <p:cNvSpPr>
              <a:spLocks/>
            </p:cNvSpPr>
            <p:nvPr/>
          </p:nvSpPr>
          <p:spPr bwMode="auto">
            <a:xfrm>
              <a:off x="7547695" y="5894876"/>
              <a:ext cx="35896" cy="33134"/>
            </a:xfrm>
            <a:custGeom>
              <a:avLst/>
              <a:gdLst>
                <a:gd name="T0" fmla="*/ 4 w 13"/>
                <a:gd name="T1" fmla="*/ 12 h 12"/>
                <a:gd name="T2" fmla="*/ 9 w 13"/>
                <a:gd name="T3" fmla="*/ 11 h 12"/>
                <a:gd name="T4" fmla="*/ 13 w 13"/>
                <a:gd name="T5" fmla="*/ 9 h 12"/>
                <a:gd name="T6" fmla="*/ 10 w 13"/>
                <a:gd name="T7" fmla="*/ 0 h 12"/>
                <a:gd name="T8" fmla="*/ 5 w 13"/>
                <a:gd name="T9" fmla="*/ 2 h 12"/>
                <a:gd name="T10" fmla="*/ 0 w 13"/>
                <a:gd name="T11" fmla="*/ 3 h 12"/>
                <a:gd name="T12" fmla="*/ 4 w 1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9" y="11"/>
                  </a:lnTo>
                  <a:lnTo>
                    <a:pt x="13" y="9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1" name="Freeform 381"/>
            <p:cNvSpPr>
              <a:spLocks/>
            </p:cNvSpPr>
            <p:nvPr/>
          </p:nvSpPr>
          <p:spPr bwMode="auto">
            <a:xfrm>
              <a:off x="7442771" y="5925247"/>
              <a:ext cx="33134" cy="35896"/>
            </a:xfrm>
            <a:custGeom>
              <a:avLst/>
              <a:gdLst>
                <a:gd name="T0" fmla="*/ 3 w 12"/>
                <a:gd name="T1" fmla="*/ 13 h 13"/>
                <a:gd name="T2" fmla="*/ 4 w 12"/>
                <a:gd name="T3" fmla="*/ 13 h 13"/>
                <a:gd name="T4" fmla="*/ 10 w 12"/>
                <a:gd name="T5" fmla="*/ 10 h 13"/>
                <a:gd name="T6" fmla="*/ 12 w 12"/>
                <a:gd name="T7" fmla="*/ 10 h 13"/>
                <a:gd name="T8" fmla="*/ 9 w 12"/>
                <a:gd name="T9" fmla="*/ 0 h 13"/>
                <a:gd name="T10" fmla="*/ 8 w 12"/>
                <a:gd name="T11" fmla="*/ 1 h 13"/>
                <a:gd name="T12" fmla="*/ 1 w 12"/>
                <a:gd name="T13" fmla="*/ 2 h 13"/>
                <a:gd name="T14" fmla="*/ 0 w 12"/>
                <a:gd name="T15" fmla="*/ 2 h 13"/>
                <a:gd name="T16" fmla="*/ 3 w 1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3" y="13"/>
                  </a:moveTo>
                  <a:lnTo>
                    <a:pt x="4" y="13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9" y="0"/>
                  </a:lnTo>
                  <a:lnTo>
                    <a:pt x="8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2" name="Freeform 382"/>
            <p:cNvSpPr>
              <a:spLocks/>
            </p:cNvSpPr>
            <p:nvPr/>
          </p:nvSpPr>
          <p:spPr bwMode="auto">
            <a:xfrm>
              <a:off x="7337848" y="5952859"/>
              <a:ext cx="33134" cy="33134"/>
            </a:xfrm>
            <a:custGeom>
              <a:avLst/>
              <a:gdLst>
                <a:gd name="T0" fmla="*/ 3 w 12"/>
                <a:gd name="T1" fmla="*/ 12 h 12"/>
                <a:gd name="T2" fmla="*/ 5 w 12"/>
                <a:gd name="T3" fmla="*/ 12 h 12"/>
                <a:gd name="T4" fmla="*/ 12 w 12"/>
                <a:gd name="T5" fmla="*/ 9 h 12"/>
                <a:gd name="T6" fmla="*/ 9 w 12"/>
                <a:gd name="T7" fmla="*/ 0 h 12"/>
                <a:gd name="T8" fmla="*/ 3 w 12"/>
                <a:gd name="T9" fmla="*/ 1 h 12"/>
                <a:gd name="T10" fmla="*/ 0 w 12"/>
                <a:gd name="T11" fmla="*/ 3 h 12"/>
                <a:gd name="T12" fmla="*/ 3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lnTo>
                    <a:pt x="5" y="12"/>
                  </a:lnTo>
                  <a:lnTo>
                    <a:pt x="12" y="9"/>
                  </a:lnTo>
                  <a:lnTo>
                    <a:pt x="9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3" name="Freeform 383"/>
            <p:cNvSpPr>
              <a:spLocks/>
            </p:cNvSpPr>
            <p:nvPr/>
          </p:nvSpPr>
          <p:spPr bwMode="auto">
            <a:xfrm>
              <a:off x="7230163" y="5977710"/>
              <a:ext cx="33134" cy="33134"/>
            </a:xfrm>
            <a:custGeom>
              <a:avLst/>
              <a:gdLst>
                <a:gd name="T0" fmla="*/ 2 w 12"/>
                <a:gd name="T1" fmla="*/ 12 h 12"/>
                <a:gd name="T2" fmla="*/ 6 w 12"/>
                <a:gd name="T3" fmla="*/ 12 h 12"/>
                <a:gd name="T4" fmla="*/ 12 w 12"/>
                <a:gd name="T5" fmla="*/ 11 h 12"/>
                <a:gd name="T6" fmla="*/ 10 w 12"/>
                <a:gd name="T7" fmla="*/ 0 h 12"/>
                <a:gd name="T8" fmla="*/ 5 w 12"/>
                <a:gd name="T9" fmla="*/ 2 h 12"/>
                <a:gd name="T10" fmla="*/ 0 w 12"/>
                <a:gd name="T11" fmla="*/ 3 h 12"/>
                <a:gd name="T12" fmla="*/ 2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lnTo>
                    <a:pt x="6" y="12"/>
                  </a:lnTo>
                  <a:lnTo>
                    <a:pt x="12" y="11"/>
                  </a:lnTo>
                  <a:lnTo>
                    <a:pt x="10" y="0"/>
                  </a:lnTo>
                  <a:lnTo>
                    <a:pt x="5" y="2"/>
                  </a:lnTo>
                  <a:lnTo>
                    <a:pt x="0" y="3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4" name="Freeform 384"/>
            <p:cNvSpPr>
              <a:spLocks/>
            </p:cNvSpPr>
            <p:nvPr/>
          </p:nvSpPr>
          <p:spPr bwMode="auto">
            <a:xfrm>
              <a:off x="7122479" y="6002559"/>
              <a:ext cx="30373" cy="33134"/>
            </a:xfrm>
            <a:custGeom>
              <a:avLst/>
              <a:gdLst>
                <a:gd name="T0" fmla="*/ 2 w 11"/>
                <a:gd name="T1" fmla="*/ 12 h 12"/>
                <a:gd name="T2" fmla="*/ 9 w 11"/>
                <a:gd name="T3" fmla="*/ 11 h 12"/>
                <a:gd name="T4" fmla="*/ 11 w 11"/>
                <a:gd name="T5" fmla="*/ 10 h 12"/>
                <a:gd name="T6" fmla="*/ 10 w 11"/>
                <a:gd name="T7" fmla="*/ 0 h 12"/>
                <a:gd name="T8" fmla="*/ 6 w 11"/>
                <a:gd name="T9" fmla="*/ 0 h 12"/>
                <a:gd name="T10" fmla="*/ 0 w 11"/>
                <a:gd name="T11" fmla="*/ 2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lnTo>
                    <a:pt x="9" y="11"/>
                  </a:lnTo>
                  <a:lnTo>
                    <a:pt x="11" y="1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5" name="Freeform 385"/>
            <p:cNvSpPr>
              <a:spLocks/>
            </p:cNvSpPr>
            <p:nvPr/>
          </p:nvSpPr>
          <p:spPr bwMode="auto">
            <a:xfrm>
              <a:off x="7012033" y="6021888"/>
              <a:ext cx="33134" cy="33134"/>
            </a:xfrm>
            <a:custGeom>
              <a:avLst/>
              <a:gdLst>
                <a:gd name="T0" fmla="*/ 3 w 12"/>
                <a:gd name="T1" fmla="*/ 12 h 12"/>
                <a:gd name="T2" fmla="*/ 11 w 12"/>
                <a:gd name="T3" fmla="*/ 10 h 12"/>
                <a:gd name="T4" fmla="*/ 12 w 12"/>
                <a:gd name="T5" fmla="*/ 10 h 12"/>
                <a:gd name="T6" fmla="*/ 11 w 12"/>
                <a:gd name="T7" fmla="*/ 0 h 12"/>
                <a:gd name="T8" fmla="*/ 8 w 12"/>
                <a:gd name="T9" fmla="*/ 1 h 12"/>
                <a:gd name="T10" fmla="*/ 0 w 12"/>
                <a:gd name="T11" fmla="*/ 3 h 12"/>
                <a:gd name="T12" fmla="*/ 3 w 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lnTo>
                    <a:pt x="11" y="10"/>
                  </a:lnTo>
                  <a:lnTo>
                    <a:pt x="12" y="1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6" name="Freeform 386"/>
            <p:cNvSpPr>
              <a:spLocks/>
            </p:cNvSpPr>
            <p:nvPr/>
          </p:nvSpPr>
          <p:spPr bwMode="auto">
            <a:xfrm>
              <a:off x="6904348" y="6041215"/>
              <a:ext cx="33134" cy="30373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11 h 11"/>
                <a:gd name="T4" fmla="*/ 11 w 12"/>
                <a:gd name="T5" fmla="*/ 10 h 11"/>
                <a:gd name="T6" fmla="*/ 12 w 12"/>
                <a:gd name="T7" fmla="*/ 10 h 11"/>
                <a:gd name="T8" fmla="*/ 11 w 12"/>
                <a:gd name="T9" fmla="*/ 0 h 11"/>
                <a:gd name="T10" fmla="*/ 9 w 12"/>
                <a:gd name="T11" fmla="*/ 1 h 11"/>
                <a:gd name="T12" fmla="*/ 2 w 12"/>
                <a:gd name="T13" fmla="*/ 1 h 11"/>
                <a:gd name="T14" fmla="*/ 0 w 12"/>
                <a:gd name="T15" fmla="*/ 2 h 11"/>
                <a:gd name="T16" fmla="*/ 3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lnTo>
                    <a:pt x="3" y="11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2" y="1"/>
                  </a:lnTo>
                  <a:lnTo>
                    <a:pt x="0" y="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7" name="Freeform 387"/>
            <p:cNvSpPr>
              <a:spLocks/>
            </p:cNvSpPr>
            <p:nvPr/>
          </p:nvSpPr>
          <p:spPr bwMode="auto">
            <a:xfrm>
              <a:off x="6796664" y="6057782"/>
              <a:ext cx="33134" cy="30373"/>
            </a:xfrm>
            <a:custGeom>
              <a:avLst/>
              <a:gdLst>
                <a:gd name="T0" fmla="*/ 1 w 12"/>
                <a:gd name="T1" fmla="*/ 11 h 11"/>
                <a:gd name="T2" fmla="*/ 3 w 12"/>
                <a:gd name="T3" fmla="*/ 11 h 11"/>
                <a:gd name="T4" fmla="*/ 10 w 12"/>
                <a:gd name="T5" fmla="*/ 9 h 11"/>
                <a:gd name="T6" fmla="*/ 12 w 12"/>
                <a:gd name="T7" fmla="*/ 9 h 11"/>
                <a:gd name="T8" fmla="*/ 10 w 12"/>
                <a:gd name="T9" fmla="*/ 0 h 11"/>
                <a:gd name="T10" fmla="*/ 9 w 12"/>
                <a:gd name="T11" fmla="*/ 0 h 11"/>
                <a:gd name="T12" fmla="*/ 1 w 12"/>
                <a:gd name="T13" fmla="*/ 1 h 11"/>
                <a:gd name="T14" fmla="*/ 0 w 12"/>
                <a:gd name="T15" fmla="*/ 1 h 11"/>
                <a:gd name="T16" fmla="*/ 1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11"/>
                  </a:moveTo>
                  <a:lnTo>
                    <a:pt x="3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8" name="Freeform 388"/>
            <p:cNvSpPr>
              <a:spLocks/>
            </p:cNvSpPr>
            <p:nvPr/>
          </p:nvSpPr>
          <p:spPr bwMode="auto">
            <a:xfrm>
              <a:off x="6688979" y="6071589"/>
              <a:ext cx="33134" cy="30373"/>
            </a:xfrm>
            <a:custGeom>
              <a:avLst/>
              <a:gdLst>
                <a:gd name="T0" fmla="*/ 1 w 12"/>
                <a:gd name="T1" fmla="*/ 11 h 11"/>
                <a:gd name="T2" fmla="*/ 2 w 12"/>
                <a:gd name="T3" fmla="*/ 11 h 11"/>
                <a:gd name="T4" fmla="*/ 10 w 12"/>
                <a:gd name="T5" fmla="*/ 9 h 11"/>
                <a:gd name="T6" fmla="*/ 12 w 12"/>
                <a:gd name="T7" fmla="*/ 9 h 11"/>
                <a:gd name="T8" fmla="*/ 10 w 12"/>
                <a:gd name="T9" fmla="*/ 0 h 11"/>
                <a:gd name="T10" fmla="*/ 9 w 12"/>
                <a:gd name="T11" fmla="*/ 0 h 11"/>
                <a:gd name="T12" fmla="*/ 1 w 12"/>
                <a:gd name="T13" fmla="*/ 0 h 11"/>
                <a:gd name="T14" fmla="*/ 0 w 12"/>
                <a:gd name="T15" fmla="*/ 0 h 11"/>
                <a:gd name="T16" fmla="*/ 1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11"/>
                  </a:moveTo>
                  <a:lnTo>
                    <a:pt x="2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29" name="Freeform 389"/>
            <p:cNvSpPr>
              <a:spLocks/>
            </p:cNvSpPr>
            <p:nvPr/>
          </p:nvSpPr>
          <p:spPr bwMode="auto">
            <a:xfrm>
              <a:off x="6581295" y="6082633"/>
              <a:ext cx="27611" cy="30373"/>
            </a:xfrm>
            <a:custGeom>
              <a:avLst/>
              <a:gdLst>
                <a:gd name="T0" fmla="*/ 1 w 10"/>
                <a:gd name="T1" fmla="*/ 11 h 11"/>
                <a:gd name="T2" fmla="*/ 2 w 10"/>
                <a:gd name="T3" fmla="*/ 11 h 11"/>
                <a:gd name="T4" fmla="*/ 10 w 10"/>
                <a:gd name="T5" fmla="*/ 9 h 11"/>
                <a:gd name="T6" fmla="*/ 10 w 10"/>
                <a:gd name="T7" fmla="*/ 9 h 11"/>
                <a:gd name="T8" fmla="*/ 10 w 10"/>
                <a:gd name="T9" fmla="*/ 0 h 11"/>
                <a:gd name="T10" fmla="*/ 9 w 10"/>
                <a:gd name="T11" fmla="*/ 0 h 11"/>
                <a:gd name="T12" fmla="*/ 1 w 10"/>
                <a:gd name="T13" fmla="*/ 0 h 11"/>
                <a:gd name="T14" fmla="*/ 0 w 10"/>
                <a:gd name="T15" fmla="*/ 0 h 11"/>
                <a:gd name="T16" fmla="*/ 1 w 1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11"/>
                  </a:moveTo>
                  <a:lnTo>
                    <a:pt x="2" y="11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0" name="Freeform 390"/>
            <p:cNvSpPr>
              <a:spLocks/>
            </p:cNvSpPr>
            <p:nvPr/>
          </p:nvSpPr>
          <p:spPr bwMode="auto">
            <a:xfrm>
              <a:off x="6470850" y="6090916"/>
              <a:ext cx="30373" cy="27611"/>
            </a:xfrm>
            <a:custGeom>
              <a:avLst/>
              <a:gdLst>
                <a:gd name="T0" fmla="*/ 0 w 11"/>
                <a:gd name="T1" fmla="*/ 10 h 10"/>
                <a:gd name="T2" fmla="*/ 2 w 11"/>
                <a:gd name="T3" fmla="*/ 10 h 10"/>
                <a:gd name="T4" fmla="*/ 10 w 11"/>
                <a:gd name="T5" fmla="*/ 10 h 10"/>
                <a:gd name="T6" fmla="*/ 11 w 11"/>
                <a:gd name="T7" fmla="*/ 10 h 10"/>
                <a:gd name="T8" fmla="*/ 10 w 11"/>
                <a:gd name="T9" fmla="*/ 0 h 10"/>
                <a:gd name="T10" fmla="*/ 8 w 11"/>
                <a:gd name="T11" fmla="*/ 0 h 10"/>
                <a:gd name="T12" fmla="*/ 0 w 11"/>
                <a:gd name="T13" fmla="*/ 1 h 10"/>
                <a:gd name="T14" fmla="*/ 0 w 11"/>
                <a:gd name="T15" fmla="*/ 1 h 10"/>
                <a:gd name="T16" fmla="*/ 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2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1" name="Freeform 391"/>
            <p:cNvSpPr>
              <a:spLocks/>
            </p:cNvSpPr>
            <p:nvPr/>
          </p:nvSpPr>
          <p:spPr bwMode="auto">
            <a:xfrm>
              <a:off x="6360404" y="6096438"/>
              <a:ext cx="27611" cy="30373"/>
            </a:xfrm>
            <a:custGeom>
              <a:avLst/>
              <a:gdLst>
                <a:gd name="T0" fmla="*/ 1 w 10"/>
                <a:gd name="T1" fmla="*/ 11 h 11"/>
                <a:gd name="T2" fmla="*/ 1 w 10"/>
                <a:gd name="T3" fmla="*/ 11 h 11"/>
                <a:gd name="T4" fmla="*/ 9 w 10"/>
                <a:gd name="T5" fmla="*/ 11 h 11"/>
                <a:gd name="T6" fmla="*/ 10 w 10"/>
                <a:gd name="T7" fmla="*/ 10 h 11"/>
                <a:gd name="T8" fmla="*/ 10 w 10"/>
                <a:gd name="T9" fmla="*/ 0 h 11"/>
                <a:gd name="T10" fmla="*/ 9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1 w 1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1" y="11"/>
                  </a:moveTo>
                  <a:lnTo>
                    <a:pt x="1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2" name="Freeform 392"/>
            <p:cNvSpPr>
              <a:spLocks/>
            </p:cNvSpPr>
            <p:nvPr/>
          </p:nvSpPr>
          <p:spPr bwMode="auto">
            <a:xfrm>
              <a:off x="6252719" y="6101960"/>
              <a:ext cx="27611" cy="27611"/>
            </a:xfrm>
            <a:custGeom>
              <a:avLst/>
              <a:gdLst>
                <a:gd name="T0" fmla="*/ 0 w 10"/>
                <a:gd name="T1" fmla="*/ 10 h 10"/>
                <a:gd name="T2" fmla="*/ 8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8 w 10"/>
                <a:gd name="T9" fmla="*/ 0 h 10"/>
                <a:gd name="T10" fmla="*/ 0 w 10"/>
                <a:gd name="T11" fmla="*/ 0 h 10"/>
                <a:gd name="T12" fmla="*/ 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8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3" name="Freeform 393"/>
            <p:cNvSpPr>
              <a:spLocks/>
            </p:cNvSpPr>
            <p:nvPr/>
          </p:nvSpPr>
          <p:spPr bwMode="auto">
            <a:xfrm>
              <a:off x="6142273" y="6101960"/>
              <a:ext cx="27611" cy="27611"/>
            </a:xfrm>
            <a:custGeom>
              <a:avLst/>
              <a:gdLst>
                <a:gd name="T0" fmla="*/ 0 w 10"/>
                <a:gd name="T1" fmla="*/ 10 h 10"/>
                <a:gd name="T2" fmla="*/ 6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6 w 10"/>
                <a:gd name="T9" fmla="*/ 1 h 10"/>
                <a:gd name="T10" fmla="*/ 0 w 10"/>
                <a:gd name="T11" fmla="*/ 1 h 10"/>
                <a:gd name="T12" fmla="*/ 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6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4" name="Freeform 394"/>
            <p:cNvSpPr>
              <a:spLocks/>
            </p:cNvSpPr>
            <p:nvPr/>
          </p:nvSpPr>
          <p:spPr bwMode="auto">
            <a:xfrm>
              <a:off x="6031828" y="6101960"/>
              <a:ext cx="27611" cy="27611"/>
            </a:xfrm>
            <a:custGeom>
              <a:avLst/>
              <a:gdLst>
                <a:gd name="T0" fmla="*/ 0 w 10"/>
                <a:gd name="T1" fmla="*/ 10 h 10"/>
                <a:gd name="T2" fmla="*/ 5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5 w 10"/>
                <a:gd name="T9" fmla="*/ 0 h 10"/>
                <a:gd name="T10" fmla="*/ 0 w 10"/>
                <a:gd name="T11" fmla="*/ 0 h 10"/>
                <a:gd name="T12" fmla="*/ 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5" name="Freeform 395"/>
            <p:cNvSpPr>
              <a:spLocks/>
            </p:cNvSpPr>
            <p:nvPr/>
          </p:nvSpPr>
          <p:spPr bwMode="auto">
            <a:xfrm>
              <a:off x="5918622" y="6096438"/>
              <a:ext cx="30373" cy="30373"/>
            </a:xfrm>
            <a:custGeom>
              <a:avLst/>
              <a:gdLst>
                <a:gd name="T0" fmla="*/ 0 w 11"/>
                <a:gd name="T1" fmla="*/ 11 h 11"/>
                <a:gd name="T2" fmla="*/ 4 w 11"/>
                <a:gd name="T3" fmla="*/ 11 h 11"/>
                <a:gd name="T4" fmla="*/ 11 w 11"/>
                <a:gd name="T5" fmla="*/ 11 h 11"/>
                <a:gd name="T6" fmla="*/ 11 w 11"/>
                <a:gd name="T7" fmla="*/ 2 h 11"/>
                <a:gd name="T8" fmla="*/ 4 w 11"/>
                <a:gd name="T9" fmla="*/ 0 h 11"/>
                <a:gd name="T10" fmla="*/ 2 w 11"/>
                <a:gd name="T11" fmla="*/ 0 h 11"/>
                <a:gd name="T12" fmla="*/ 0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4" y="11"/>
                  </a:lnTo>
                  <a:lnTo>
                    <a:pt x="11" y="11"/>
                  </a:lnTo>
                  <a:lnTo>
                    <a:pt x="11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6" name="Freeform 396"/>
            <p:cNvSpPr>
              <a:spLocks/>
            </p:cNvSpPr>
            <p:nvPr/>
          </p:nvSpPr>
          <p:spPr bwMode="auto">
            <a:xfrm>
              <a:off x="5810936" y="6093678"/>
              <a:ext cx="30373" cy="30373"/>
            </a:xfrm>
            <a:custGeom>
              <a:avLst/>
              <a:gdLst>
                <a:gd name="T0" fmla="*/ 0 w 11"/>
                <a:gd name="T1" fmla="*/ 9 h 11"/>
                <a:gd name="T2" fmla="*/ 3 w 11"/>
                <a:gd name="T3" fmla="*/ 11 h 11"/>
                <a:gd name="T4" fmla="*/ 11 w 11"/>
                <a:gd name="T5" fmla="*/ 11 h 11"/>
                <a:gd name="T6" fmla="*/ 11 w 11"/>
                <a:gd name="T7" fmla="*/ 0 h 11"/>
                <a:gd name="T8" fmla="*/ 4 w 11"/>
                <a:gd name="T9" fmla="*/ 0 h 11"/>
                <a:gd name="T10" fmla="*/ 0 w 11"/>
                <a:gd name="T11" fmla="*/ 0 h 11"/>
                <a:gd name="T12" fmla="*/ 0 w 11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9"/>
                  </a:moveTo>
                  <a:lnTo>
                    <a:pt x="3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7" name="Freeform 397"/>
            <p:cNvSpPr>
              <a:spLocks/>
            </p:cNvSpPr>
            <p:nvPr/>
          </p:nvSpPr>
          <p:spPr bwMode="auto">
            <a:xfrm>
              <a:off x="5700491" y="6088155"/>
              <a:ext cx="33134" cy="27611"/>
            </a:xfrm>
            <a:custGeom>
              <a:avLst/>
              <a:gdLst>
                <a:gd name="T0" fmla="*/ 0 w 12"/>
                <a:gd name="T1" fmla="*/ 9 h 10"/>
                <a:gd name="T2" fmla="*/ 2 w 12"/>
                <a:gd name="T3" fmla="*/ 9 h 10"/>
                <a:gd name="T4" fmla="*/ 10 w 12"/>
                <a:gd name="T5" fmla="*/ 10 h 10"/>
                <a:gd name="T6" fmla="*/ 12 w 12"/>
                <a:gd name="T7" fmla="*/ 0 h 10"/>
                <a:gd name="T8" fmla="*/ 4 w 12"/>
                <a:gd name="T9" fmla="*/ 0 h 10"/>
                <a:gd name="T10" fmla="*/ 1 w 12"/>
                <a:gd name="T11" fmla="*/ 0 h 10"/>
                <a:gd name="T12" fmla="*/ 0 w 12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0" y="9"/>
                  </a:moveTo>
                  <a:lnTo>
                    <a:pt x="2" y="9"/>
                  </a:lnTo>
                  <a:lnTo>
                    <a:pt x="10" y="10"/>
                  </a:lnTo>
                  <a:lnTo>
                    <a:pt x="12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8" name="Freeform 398"/>
            <p:cNvSpPr>
              <a:spLocks/>
            </p:cNvSpPr>
            <p:nvPr/>
          </p:nvSpPr>
          <p:spPr bwMode="auto">
            <a:xfrm>
              <a:off x="5592807" y="6077111"/>
              <a:ext cx="27611" cy="27611"/>
            </a:xfrm>
            <a:custGeom>
              <a:avLst/>
              <a:gdLst>
                <a:gd name="T0" fmla="*/ 0 w 10"/>
                <a:gd name="T1" fmla="*/ 9 h 10"/>
                <a:gd name="T2" fmla="*/ 2 w 10"/>
                <a:gd name="T3" fmla="*/ 9 h 10"/>
                <a:gd name="T4" fmla="*/ 10 w 10"/>
                <a:gd name="T5" fmla="*/ 10 h 10"/>
                <a:gd name="T6" fmla="*/ 10 w 10"/>
                <a:gd name="T7" fmla="*/ 0 h 10"/>
                <a:gd name="T8" fmla="*/ 2 w 10"/>
                <a:gd name="T9" fmla="*/ 0 h 10"/>
                <a:gd name="T10" fmla="*/ 1 w 10"/>
                <a:gd name="T11" fmla="*/ 0 h 10"/>
                <a:gd name="T12" fmla="*/ 0 w 10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0" y="9"/>
                  </a:moveTo>
                  <a:lnTo>
                    <a:pt x="2" y="9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39" name="Freeform 399"/>
            <p:cNvSpPr>
              <a:spLocks/>
            </p:cNvSpPr>
            <p:nvPr/>
          </p:nvSpPr>
          <p:spPr bwMode="auto">
            <a:xfrm>
              <a:off x="5482362" y="6060544"/>
              <a:ext cx="30373" cy="33134"/>
            </a:xfrm>
            <a:custGeom>
              <a:avLst/>
              <a:gdLst>
                <a:gd name="T0" fmla="*/ 0 w 11"/>
                <a:gd name="T1" fmla="*/ 11 h 12"/>
                <a:gd name="T2" fmla="*/ 2 w 11"/>
                <a:gd name="T3" fmla="*/ 11 h 12"/>
                <a:gd name="T4" fmla="*/ 9 w 11"/>
                <a:gd name="T5" fmla="*/ 12 h 12"/>
                <a:gd name="T6" fmla="*/ 11 w 11"/>
                <a:gd name="T7" fmla="*/ 2 h 12"/>
                <a:gd name="T8" fmla="*/ 3 w 11"/>
                <a:gd name="T9" fmla="*/ 0 h 12"/>
                <a:gd name="T10" fmla="*/ 2 w 11"/>
                <a:gd name="T11" fmla="*/ 0 h 12"/>
                <a:gd name="T12" fmla="*/ 0 w 11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0" y="11"/>
                  </a:moveTo>
                  <a:lnTo>
                    <a:pt x="2" y="11"/>
                  </a:lnTo>
                  <a:lnTo>
                    <a:pt x="9" y="12"/>
                  </a:lnTo>
                  <a:lnTo>
                    <a:pt x="11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0" name="Freeform 400"/>
            <p:cNvSpPr>
              <a:spLocks/>
            </p:cNvSpPr>
            <p:nvPr/>
          </p:nvSpPr>
          <p:spPr bwMode="auto">
            <a:xfrm>
              <a:off x="5371916" y="6046737"/>
              <a:ext cx="33134" cy="33134"/>
            </a:xfrm>
            <a:custGeom>
              <a:avLst/>
              <a:gdLst>
                <a:gd name="T0" fmla="*/ 0 w 12"/>
                <a:gd name="T1" fmla="*/ 11 h 12"/>
                <a:gd name="T2" fmla="*/ 4 w 12"/>
                <a:gd name="T3" fmla="*/ 11 h 12"/>
                <a:gd name="T4" fmla="*/ 10 w 12"/>
                <a:gd name="T5" fmla="*/ 12 h 12"/>
                <a:gd name="T6" fmla="*/ 12 w 12"/>
                <a:gd name="T7" fmla="*/ 1 h 12"/>
                <a:gd name="T8" fmla="*/ 5 w 12"/>
                <a:gd name="T9" fmla="*/ 0 h 12"/>
                <a:gd name="T10" fmla="*/ 2 w 12"/>
                <a:gd name="T11" fmla="*/ 0 h 12"/>
                <a:gd name="T12" fmla="*/ 0 w 12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11"/>
                  </a:moveTo>
                  <a:lnTo>
                    <a:pt x="4" y="11"/>
                  </a:lnTo>
                  <a:lnTo>
                    <a:pt x="10" y="12"/>
                  </a:lnTo>
                  <a:lnTo>
                    <a:pt x="12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1" name="Freeform 401"/>
            <p:cNvSpPr>
              <a:spLocks/>
            </p:cNvSpPr>
            <p:nvPr/>
          </p:nvSpPr>
          <p:spPr bwMode="auto">
            <a:xfrm>
              <a:off x="5264231" y="6030171"/>
              <a:ext cx="30373" cy="30373"/>
            </a:xfrm>
            <a:custGeom>
              <a:avLst/>
              <a:gdLst>
                <a:gd name="T0" fmla="*/ 0 w 11"/>
                <a:gd name="T1" fmla="*/ 10 h 11"/>
                <a:gd name="T2" fmla="*/ 4 w 11"/>
                <a:gd name="T3" fmla="*/ 10 h 11"/>
                <a:gd name="T4" fmla="*/ 10 w 11"/>
                <a:gd name="T5" fmla="*/ 11 h 11"/>
                <a:gd name="T6" fmla="*/ 11 w 11"/>
                <a:gd name="T7" fmla="*/ 2 h 11"/>
                <a:gd name="T8" fmla="*/ 5 w 11"/>
                <a:gd name="T9" fmla="*/ 1 h 11"/>
                <a:gd name="T10" fmla="*/ 2 w 11"/>
                <a:gd name="T11" fmla="*/ 0 h 11"/>
                <a:gd name="T12" fmla="*/ 0 w 11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lnTo>
                    <a:pt x="4" y="10"/>
                  </a:lnTo>
                  <a:lnTo>
                    <a:pt x="10" y="11"/>
                  </a:lnTo>
                  <a:lnTo>
                    <a:pt x="11" y="2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2" name="Freeform 402"/>
            <p:cNvSpPr>
              <a:spLocks/>
            </p:cNvSpPr>
            <p:nvPr/>
          </p:nvSpPr>
          <p:spPr bwMode="auto">
            <a:xfrm>
              <a:off x="5153785" y="6010844"/>
              <a:ext cx="33134" cy="33134"/>
            </a:xfrm>
            <a:custGeom>
              <a:avLst/>
              <a:gdLst>
                <a:gd name="T0" fmla="*/ 0 w 12"/>
                <a:gd name="T1" fmla="*/ 9 h 12"/>
                <a:gd name="T2" fmla="*/ 6 w 12"/>
                <a:gd name="T3" fmla="*/ 11 h 12"/>
                <a:gd name="T4" fmla="*/ 11 w 12"/>
                <a:gd name="T5" fmla="*/ 12 h 12"/>
                <a:gd name="T6" fmla="*/ 12 w 12"/>
                <a:gd name="T7" fmla="*/ 1 h 12"/>
                <a:gd name="T8" fmla="*/ 7 w 12"/>
                <a:gd name="T9" fmla="*/ 0 h 12"/>
                <a:gd name="T10" fmla="*/ 3 w 12"/>
                <a:gd name="T11" fmla="*/ 0 h 12"/>
                <a:gd name="T12" fmla="*/ 0 w 12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9"/>
                  </a:moveTo>
                  <a:lnTo>
                    <a:pt x="6" y="11"/>
                  </a:lnTo>
                  <a:lnTo>
                    <a:pt x="11" y="12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3" name="Freeform 403"/>
            <p:cNvSpPr>
              <a:spLocks/>
            </p:cNvSpPr>
            <p:nvPr/>
          </p:nvSpPr>
          <p:spPr bwMode="auto">
            <a:xfrm>
              <a:off x="5046101" y="5988754"/>
              <a:ext cx="33134" cy="33134"/>
            </a:xfrm>
            <a:custGeom>
              <a:avLst/>
              <a:gdLst>
                <a:gd name="T0" fmla="*/ 0 w 12"/>
                <a:gd name="T1" fmla="*/ 9 h 12"/>
                <a:gd name="T2" fmla="*/ 7 w 12"/>
                <a:gd name="T3" fmla="*/ 11 h 12"/>
                <a:gd name="T4" fmla="*/ 11 w 12"/>
                <a:gd name="T5" fmla="*/ 12 h 12"/>
                <a:gd name="T6" fmla="*/ 12 w 12"/>
                <a:gd name="T7" fmla="*/ 2 h 12"/>
                <a:gd name="T8" fmla="*/ 8 w 12"/>
                <a:gd name="T9" fmla="*/ 2 h 12"/>
                <a:gd name="T10" fmla="*/ 3 w 12"/>
                <a:gd name="T11" fmla="*/ 0 h 12"/>
                <a:gd name="T12" fmla="*/ 0 w 12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9"/>
                  </a:moveTo>
                  <a:lnTo>
                    <a:pt x="7" y="11"/>
                  </a:lnTo>
                  <a:lnTo>
                    <a:pt x="11" y="1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4" name="Freeform 404"/>
            <p:cNvSpPr>
              <a:spLocks/>
            </p:cNvSpPr>
            <p:nvPr/>
          </p:nvSpPr>
          <p:spPr bwMode="auto">
            <a:xfrm>
              <a:off x="4938416" y="5963903"/>
              <a:ext cx="35896" cy="33134"/>
            </a:xfrm>
            <a:custGeom>
              <a:avLst/>
              <a:gdLst>
                <a:gd name="T0" fmla="*/ 0 w 13"/>
                <a:gd name="T1" fmla="*/ 9 h 12"/>
                <a:gd name="T2" fmla="*/ 1 w 13"/>
                <a:gd name="T3" fmla="*/ 9 h 12"/>
                <a:gd name="T4" fmla="*/ 8 w 13"/>
                <a:gd name="T5" fmla="*/ 12 h 12"/>
                <a:gd name="T6" fmla="*/ 10 w 13"/>
                <a:gd name="T7" fmla="*/ 12 h 12"/>
                <a:gd name="T8" fmla="*/ 13 w 13"/>
                <a:gd name="T9" fmla="*/ 3 h 12"/>
                <a:gd name="T10" fmla="*/ 10 w 13"/>
                <a:gd name="T11" fmla="*/ 1 h 12"/>
                <a:gd name="T12" fmla="*/ 3 w 13"/>
                <a:gd name="T13" fmla="*/ 0 h 12"/>
                <a:gd name="T14" fmla="*/ 3 w 13"/>
                <a:gd name="T15" fmla="*/ 0 h 12"/>
                <a:gd name="T16" fmla="*/ 0 w 13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0" y="9"/>
                  </a:moveTo>
                  <a:lnTo>
                    <a:pt x="1" y="9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5" name="Freeform 405"/>
            <p:cNvSpPr>
              <a:spLocks/>
            </p:cNvSpPr>
            <p:nvPr/>
          </p:nvSpPr>
          <p:spPr bwMode="auto">
            <a:xfrm>
              <a:off x="4833493" y="5936292"/>
              <a:ext cx="33134" cy="35896"/>
            </a:xfrm>
            <a:custGeom>
              <a:avLst/>
              <a:gdLst>
                <a:gd name="T0" fmla="*/ 0 w 12"/>
                <a:gd name="T1" fmla="*/ 10 h 13"/>
                <a:gd name="T2" fmla="*/ 3 w 12"/>
                <a:gd name="T3" fmla="*/ 10 h 13"/>
                <a:gd name="T4" fmla="*/ 9 w 12"/>
                <a:gd name="T5" fmla="*/ 13 h 13"/>
                <a:gd name="T6" fmla="*/ 9 w 12"/>
                <a:gd name="T7" fmla="*/ 13 h 13"/>
                <a:gd name="T8" fmla="*/ 12 w 12"/>
                <a:gd name="T9" fmla="*/ 2 h 13"/>
                <a:gd name="T10" fmla="*/ 12 w 12"/>
                <a:gd name="T11" fmla="*/ 2 h 13"/>
                <a:gd name="T12" fmla="*/ 5 w 12"/>
                <a:gd name="T13" fmla="*/ 1 h 13"/>
                <a:gd name="T14" fmla="*/ 3 w 12"/>
                <a:gd name="T15" fmla="*/ 0 h 13"/>
                <a:gd name="T16" fmla="*/ 0 w 12"/>
                <a:gd name="T1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0" y="10"/>
                  </a:moveTo>
                  <a:lnTo>
                    <a:pt x="3" y="10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6" name="Freeform 407"/>
            <p:cNvSpPr>
              <a:spLocks/>
            </p:cNvSpPr>
            <p:nvPr/>
          </p:nvSpPr>
          <p:spPr bwMode="auto">
            <a:xfrm>
              <a:off x="4725809" y="5905920"/>
              <a:ext cx="35896" cy="33134"/>
            </a:xfrm>
            <a:custGeom>
              <a:avLst/>
              <a:gdLst>
                <a:gd name="T0" fmla="*/ 0 w 13"/>
                <a:gd name="T1" fmla="*/ 9 h 12"/>
                <a:gd name="T2" fmla="*/ 5 w 13"/>
                <a:gd name="T3" fmla="*/ 11 h 12"/>
                <a:gd name="T4" fmla="*/ 10 w 13"/>
                <a:gd name="T5" fmla="*/ 12 h 12"/>
                <a:gd name="T6" fmla="*/ 13 w 13"/>
                <a:gd name="T7" fmla="*/ 3 h 12"/>
                <a:gd name="T8" fmla="*/ 8 w 13"/>
                <a:gd name="T9" fmla="*/ 1 h 12"/>
                <a:gd name="T10" fmla="*/ 4 w 13"/>
                <a:gd name="T11" fmla="*/ 0 h 12"/>
                <a:gd name="T12" fmla="*/ 0 w 13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0" y="9"/>
                  </a:moveTo>
                  <a:lnTo>
                    <a:pt x="5" y="11"/>
                  </a:lnTo>
                  <a:lnTo>
                    <a:pt x="10" y="12"/>
                  </a:lnTo>
                  <a:lnTo>
                    <a:pt x="13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7" name="Freeform 408"/>
            <p:cNvSpPr>
              <a:spLocks/>
            </p:cNvSpPr>
            <p:nvPr/>
          </p:nvSpPr>
          <p:spPr bwMode="auto">
            <a:xfrm>
              <a:off x="4620886" y="5872786"/>
              <a:ext cx="35896" cy="35896"/>
            </a:xfrm>
            <a:custGeom>
              <a:avLst/>
              <a:gdLst>
                <a:gd name="T0" fmla="*/ 0 w 13"/>
                <a:gd name="T1" fmla="*/ 10 h 13"/>
                <a:gd name="T2" fmla="*/ 0 w 13"/>
                <a:gd name="T3" fmla="*/ 10 h 13"/>
                <a:gd name="T4" fmla="*/ 8 w 13"/>
                <a:gd name="T5" fmla="*/ 12 h 13"/>
                <a:gd name="T6" fmla="*/ 10 w 13"/>
                <a:gd name="T7" fmla="*/ 13 h 13"/>
                <a:gd name="T8" fmla="*/ 13 w 13"/>
                <a:gd name="T9" fmla="*/ 3 h 13"/>
                <a:gd name="T10" fmla="*/ 10 w 13"/>
                <a:gd name="T11" fmla="*/ 3 h 13"/>
                <a:gd name="T12" fmla="*/ 4 w 13"/>
                <a:gd name="T13" fmla="*/ 0 h 13"/>
                <a:gd name="T14" fmla="*/ 4 w 13"/>
                <a:gd name="T15" fmla="*/ 0 h 13"/>
                <a:gd name="T16" fmla="*/ 0 w 13"/>
                <a:gd name="T1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10"/>
                  </a:moveTo>
                  <a:lnTo>
                    <a:pt x="0" y="10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8" name="Freeform 409"/>
            <p:cNvSpPr>
              <a:spLocks/>
            </p:cNvSpPr>
            <p:nvPr/>
          </p:nvSpPr>
          <p:spPr bwMode="auto">
            <a:xfrm>
              <a:off x="4515962" y="5836891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4 w 13"/>
                <a:gd name="T3" fmla="*/ 11 h 13"/>
                <a:gd name="T4" fmla="*/ 9 w 13"/>
                <a:gd name="T5" fmla="*/ 13 h 13"/>
                <a:gd name="T6" fmla="*/ 13 w 13"/>
                <a:gd name="T7" fmla="*/ 4 h 13"/>
                <a:gd name="T8" fmla="*/ 7 w 13"/>
                <a:gd name="T9" fmla="*/ 2 h 13"/>
                <a:gd name="T10" fmla="*/ 4 w 13"/>
                <a:gd name="T11" fmla="*/ 0 h 13"/>
                <a:gd name="T12" fmla="*/ 0 w 13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4" y="11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49" name="Freeform 410"/>
            <p:cNvSpPr>
              <a:spLocks/>
            </p:cNvSpPr>
            <p:nvPr/>
          </p:nvSpPr>
          <p:spPr bwMode="auto">
            <a:xfrm>
              <a:off x="4416561" y="5800997"/>
              <a:ext cx="30373" cy="35896"/>
            </a:xfrm>
            <a:custGeom>
              <a:avLst/>
              <a:gdLst>
                <a:gd name="T0" fmla="*/ 0 w 11"/>
                <a:gd name="T1" fmla="*/ 9 h 13"/>
                <a:gd name="T2" fmla="*/ 6 w 11"/>
                <a:gd name="T3" fmla="*/ 12 h 13"/>
                <a:gd name="T4" fmla="*/ 9 w 11"/>
                <a:gd name="T5" fmla="*/ 13 h 13"/>
                <a:gd name="T6" fmla="*/ 11 w 11"/>
                <a:gd name="T7" fmla="*/ 4 h 13"/>
                <a:gd name="T8" fmla="*/ 9 w 11"/>
                <a:gd name="T9" fmla="*/ 3 h 13"/>
                <a:gd name="T10" fmla="*/ 2 w 11"/>
                <a:gd name="T11" fmla="*/ 0 h 13"/>
                <a:gd name="T12" fmla="*/ 0 w 11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0" y="9"/>
                  </a:moveTo>
                  <a:lnTo>
                    <a:pt x="6" y="12"/>
                  </a:lnTo>
                  <a:lnTo>
                    <a:pt x="9" y="13"/>
                  </a:lnTo>
                  <a:lnTo>
                    <a:pt x="11" y="4"/>
                  </a:lnTo>
                  <a:lnTo>
                    <a:pt x="9" y="3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0" name="Freeform 411"/>
            <p:cNvSpPr>
              <a:spLocks/>
            </p:cNvSpPr>
            <p:nvPr/>
          </p:nvSpPr>
          <p:spPr bwMode="auto">
            <a:xfrm>
              <a:off x="4311638" y="5762341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4 w 13"/>
                <a:gd name="T3" fmla="*/ 10 h 13"/>
                <a:gd name="T4" fmla="*/ 9 w 13"/>
                <a:gd name="T5" fmla="*/ 13 h 13"/>
                <a:gd name="T6" fmla="*/ 13 w 13"/>
                <a:gd name="T7" fmla="*/ 4 h 13"/>
                <a:gd name="T8" fmla="*/ 7 w 13"/>
                <a:gd name="T9" fmla="*/ 1 h 13"/>
                <a:gd name="T10" fmla="*/ 4 w 13"/>
                <a:gd name="T11" fmla="*/ 0 h 13"/>
                <a:gd name="T12" fmla="*/ 0 w 13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4" y="10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1" name="Freeform 412"/>
            <p:cNvSpPr>
              <a:spLocks/>
            </p:cNvSpPr>
            <p:nvPr/>
          </p:nvSpPr>
          <p:spPr bwMode="auto">
            <a:xfrm>
              <a:off x="4209475" y="5718163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1 w 13"/>
                <a:gd name="T3" fmla="*/ 9 h 13"/>
                <a:gd name="T4" fmla="*/ 8 w 13"/>
                <a:gd name="T5" fmla="*/ 12 h 13"/>
                <a:gd name="T6" fmla="*/ 9 w 13"/>
                <a:gd name="T7" fmla="*/ 13 h 13"/>
                <a:gd name="T8" fmla="*/ 13 w 13"/>
                <a:gd name="T9" fmla="*/ 4 h 13"/>
                <a:gd name="T10" fmla="*/ 12 w 13"/>
                <a:gd name="T11" fmla="*/ 3 h 13"/>
                <a:gd name="T12" fmla="*/ 5 w 13"/>
                <a:gd name="T13" fmla="*/ 0 h 13"/>
                <a:gd name="T14" fmla="*/ 4 w 13"/>
                <a:gd name="T15" fmla="*/ 0 h 13"/>
                <a:gd name="T16" fmla="*/ 0 w 13"/>
                <a:gd name="T1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1" y="9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12" y="3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2" name="Freeform 413"/>
            <p:cNvSpPr>
              <a:spLocks/>
            </p:cNvSpPr>
            <p:nvPr/>
          </p:nvSpPr>
          <p:spPr bwMode="auto">
            <a:xfrm>
              <a:off x="4107314" y="5671222"/>
              <a:ext cx="38656" cy="35896"/>
            </a:xfrm>
            <a:custGeom>
              <a:avLst/>
              <a:gdLst>
                <a:gd name="T0" fmla="*/ 0 w 14"/>
                <a:gd name="T1" fmla="*/ 9 h 13"/>
                <a:gd name="T2" fmla="*/ 6 w 14"/>
                <a:gd name="T3" fmla="*/ 12 h 13"/>
                <a:gd name="T4" fmla="*/ 10 w 14"/>
                <a:gd name="T5" fmla="*/ 13 h 13"/>
                <a:gd name="T6" fmla="*/ 14 w 14"/>
                <a:gd name="T7" fmla="*/ 4 h 13"/>
                <a:gd name="T8" fmla="*/ 11 w 14"/>
                <a:gd name="T9" fmla="*/ 3 h 13"/>
                <a:gd name="T10" fmla="*/ 4 w 14"/>
                <a:gd name="T11" fmla="*/ 0 h 13"/>
                <a:gd name="T12" fmla="*/ 0 w 14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0" y="9"/>
                  </a:moveTo>
                  <a:lnTo>
                    <a:pt x="6" y="12"/>
                  </a:lnTo>
                  <a:lnTo>
                    <a:pt x="10" y="13"/>
                  </a:lnTo>
                  <a:lnTo>
                    <a:pt x="14" y="4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3" name="Freeform 414"/>
            <p:cNvSpPr>
              <a:spLocks/>
            </p:cNvSpPr>
            <p:nvPr/>
          </p:nvSpPr>
          <p:spPr bwMode="auto">
            <a:xfrm>
              <a:off x="4010673" y="5624284"/>
              <a:ext cx="35896" cy="35896"/>
            </a:xfrm>
            <a:custGeom>
              <a:avLst/>
              <a:gdLst>
                <a:gd name="T0" fmla="*/ 0 w 13"/>
                <a:gd name="T1" fmla="*/ 9 h 13"/>
                <a:gd name="T2" fmla="*/ 4 w 13"/>
                <a:gd name="T3" fmla="*/ 11 h 13"/>
                <a:gd name="T4" fmla="*/ 9 w 13"/>
                <a:gd name="T5" fmla="*/ 13 h 13"/>
                <a:gd name="T6" fmla="*/ 13 w 13"/>
                <a:gd name="T7" fmla="*/ 4 h 13"/>
                <a:gd name="T8" fmla="*/ 8 w 13"/>
                <a:gd name="T9" fmla="*/ 2 h 13"/>
                <a:gd name="T10" fmla="*/ 4 w 13"/>
                <a:gd name="T11" fmla="*/ 0 h 13"/>
                <a:gd name="T12" fmla="*/ 0 w 13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lnTo>
                    <a:pt x="4" y="11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4" name="Freeform 415"/>
            <p:cNvSpPr>
              <a:spLocks/>
            </p:cNvSpPr>
            <p:nvPr/>
          </p:nvSpPr>
          <p:spPr bwMode="auto">
            <a:xfrm>
              <a:off x="3914034" y="5574583"/>
              <a:ext cx="35896" cy="35896"/>
            </a:xfrm>
            <a:custGeom>
              <a:avLst/>
              <a:gdLst>
                <a:gd name="T0" fmla="*/ 0 w 13"/>
                <a:gd name="T1" fmla="*/ 8 h 13"/>
                <a:gd name="T2" fmla="*/ 3 w 13"/>
                <a:gd name="T3" fmla="*/ 9 h 13"/>
                <a:gd name="T4" fmla="*/ 8 w 13"/>
                <a:gd name="T5" fmla="*/ 13 h 13"/>
                <a:gd name="T6" fmla="*/ 8 w 13"/>
                <a:gd name="T7" fmla="*/ 13 h 13"/>
                <a:gd name="T8" fmla="*/ 13 w 13"/>
                <a:gd name="T9" fmla="*/ 4 h 13"/>
                <a:gd name="T10" fmla="*/ 13 w 13"/>
                <a:gd name="T11" fmla="*/ 4 h 13"/>
                <a:gd name="T12" fmla="*/ 6 w 13"/>
                <a:gd name="T13" fmla="*/ 1 h 13"/>
                <a:gd name="T14" fmla="*/ 4 w 13"/>
                <a:gd name="T15" fmla="*/ 0 h 13"/>
                <a:gd name="T16" fmla="*/ 0 w 13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8"/>
                  </a:moveTo>
                  <a:lnTo>
                    <a:pt x="3" y="9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6" y="1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5" name="Freeform 416"/>
            <p:cNvSpPr>
              <a:spLocks/>
            </p:cNvSpPr>
            <p:nvPr/>
          </p:nvSpPr>
          <p:spPr bwMode="auto">
            <a:xfrm>
              <a:off x="3817393" y="5519361"/>
              <a:ext cx="35896" cy="35896"/>
            </a:xfrm>
            <a:custGeom>
              <a:avLst/>
              <a:gdLst>
                <a:gd name="T0" fmla="*/ 0 w 13"/>
                <a:gd name="T1" fmla="*/ 8 h 13"/>
                <a:gd name="T2" fmla="*/ 2 w 13"/>
                <a:gd name="T3" fmla="*/ 9 h 13"/>
                <a:gd name="T4" fmla="*/ 7 w 13"/>
                <a:gd name="T5" fmla="*/ 13 h 13"/>
                <a:gd name="T6" fmla="*/ 9 w 13"/>
                <a:gd name="T7" fmla="*/ 13 h 13"/>
                <a:gd name="T8" fmla="*/ 13 w 13"/>
                <a:gd name="T9" fmla="*/ 4 h 13"/>
                <a:gd name="T10" fmla="*/ 13 w 13"/>
                <a:gd name="T11" fmla="*/ 4 h 13"/>
                <a:gd name="T12" fmla="*/ 6 w 13"/>
                <a:gd name="T13" fmla="*/ 0 h 13"/>
                <a:gd name="T14" fmla="*/ 5 w 13"/>
                <a:gd name="T15" fmla="*/ 0 h 13"/>
                <a:gd name="T16" fmla="*/ 0 w 13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8"/>
                  </a:moveTo>
                  <a:lnTo>
                    <a:pt x="2" y="9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6" name="Freeform 417"/>
            <p:cNvSpPr>
              <a:spLocks/>
            </p:cNvSpPr>
            <p:nvPr/>
          </p:nvSpPr>
          <p:spPr bwMode="auto">
            <a:xfrm>
              <a:off x="3723514" y="5461376"/>
              <a:ext cx="35896" cy="35896"/>
            </a:xfrm>
            <a:custGeom>
              <a:avLst/>
              <a:gdLst>
                <a:gd name="T0" fmla="*/ 0 w 13"/>
                <a:gd name="T1" fmla="*/ 8 h 13"/>
                <a:gd name="T2" fmla="*/ 1 w 13"/>
                <a:gd name="T3" fmla="*/ 10 h 13"/>
                <a:gd name="T4" fmla="*/ 7 w 13"/>
                <a:gd name="T5" fmla="*/ 13 h 13"/>
                <a:gd name="T6" fmla="*/ 7 w 13"/>
                <a:gd name="T7" fmla="*/ 13 h 13"/>
                <a:gd name="T8" fmla="*/ 13 w 13"/>
                <a:gd name="T9" fmla="*/ 6 h 13"/>
                <a:gd name="T10" fmla="*/ 13 w 13"/>
                <a:gd name="T11" fmla="*/ 4 h 13"/>
                <a:gd name="T12" fmla="*/ 6 w 13"/>
                <a:gd name="T13" fmla="*/ 2 h 13"/>
                <a:gd name="T14" fmla="*/ 5 w 13"/>
                <a:gd name="T15" fmla="*/ 0 h 13"/>
                <a:gd name="T16" fmla="*/ 0 w 13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8"/>
                  </a:moveTo>
                  <a:lnTo>
                    <a:pt x="1" y="10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6" y="2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7" name="Freeform 418"/>
            <p:cNvSpPr>
              <a:spLocks/>
            </p:cNvSpPr>
            <p:nvPr/>
          </p:nvSpPr>
          <p:spPr bwMode="auto">
            <a:xfrm>
              <a:off x="3629636" y="5400631"/>
              <a:ext cx="38656" cy="41418"/>
            </a:xfrm>
            <a:custGeom>
              <a:avLst/>
              <a:gdLst>
                <a:gd name="T0" fmla="*/ 0 w 14"/>
                <a:gd name="T1" fmla="*/ 8 h 15"/>
                <a:gd name="T2" fmla="*/ 2 w 14"/>
                <a:gd name="T3" fmla="*/ 9 h 15"/>
                <a:gd name="T4" fmla="*/ 7 w 14"/>
                <a:gd name="T5" fmla="*/ 13 h 15"/>
                <a:gd name="T6" fmla="*/ 9 w 14"/>
                <a:gd name="T7" fmla="*/ 15 h 15"/>
                <a:gd name="T8" fmla="*/ 14 w 14"/>
                <a:gd name="T9" fmla="*/ 5 h 15"/>
                <a:gd name="T10" fmla="*/ 13 w 14"/>
                <a:gd name="T11" fmla="*/ 5 h 15"/>
                <a:gd name="T12" fmla="*/ 7 w 14"/>
                <a:gd name="T13" fmla="*/ 1 h 15"/>
                <a:gd name="T14" fmla="*/ 6 w 14"/>
                <a:gd name="T15" fmla="*/ 0 h 15"/>
                <a:gd name="T16" fmla="*/ 0 w 14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0" y="8"/>
                  </a:moveTo>
                  <a:lnTo>
                    <a:pt x="2" y="9"/>
                  </a:lnTo>
                  <a:lnTo>
                    <a:pt x="7" y="13"/>
                  </a:lnTo>
                  <a:lnTo>
                    <a:pt x="9" y="1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7" y="1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8" name="Freeform 419"/>
            <p:cNvSpPr>
              <a:spLocks/>
            </p:cNvSpPr>
            <p:nvPr/>
          </p:nvSpPr>
          <p:spPr bwMode="auto">
            <a:xfrm>
              <a:off x="3538519" y="5337125"/>
              <a:ext cx="38656" cy="38656"/>
            </a:xfrm>
            <a:custGeom>
              <a:avLst/>
              <a:gdLst>
                <a:gd name="T0" fmla="*/ 0 w 14"/>
                <a:gd name="T1" fmla="*/ 9 h 14"/>
                <a:gd name="T2" fmla="*/ 3 w 14"/>
                <a:gd name="T3" fmla="*/ 10 h 14"/>
                <a:gd name="T4" fmla="*/ 8 w 14"/>
                <a:gd name="T5" fmla="*/ 14 h 14"/>
                <a:gd name="T6" fmla="*/ 9 w 14"/>
                <a:gd name="T7" fmla="*/ 14 h 14"/>
                <a:gd name="T8" fmla="*/ 14 w 14"/>
                <a:gd name="T9" fmla="*/ 6 h 14"/>
                <a:gd name="T10" fmla="*/ 14 w 14"/>
                <a:gd name="T11" fmla="*/ 6 h 14"/>
                <a:gd name="T12" fmla="*/ 9 w 14"/>
                <a:gd name="T13" fmla="*/ 2 h 14"/>
                <a:gd name="T14" fmla="*/ 7 w 14"/>
                <a:gd name="T15" fmla="*/ 0 h 14"/>
                <a:gd name="T16" fmla="*/ 0 w 14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9"/>
                  </a:moveTo>
                  <a:lnTo>
                    <a:pt x="3" y="10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9" y="2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59" name="Freeform 420"/>
            <p:cNvSpPr>
              <a:spLocks/>
            </p:cNvSpPr>
            <p:nvPr/>
          </p:nvSpPr>
          <p:spPr bwMode="auto">
            <a:xfrm>
              <a:off x="3452923" y="5270858"/>
              <a:ext cx="38656" cy="38656"/>
            </a:xfrm>
            <a:custGeom>
              <a:avLst/>
              <a:gdLst>
                <a:gd name="T0" fmla="*/ 0 w 14"/>
                <a:gd name="T1" fmla="*/ 8 h 14"/>
                <a:gd name="T2" fmla="*/ 4 w 14"/>
                <a:gd name="T3" fmla="*/ 11 h 14"/>
                <a:gd name="T4" fmla="*/ 7 w 14"/>
                <a:gd name="T5" fmla="*/ 14 h 14"/>
                <a:gd name="T6" fmla="*/ 14 w 14"/>
                <a:gd name="T7" fmla="*/ 7 h 14"/>
                <a:gd name="T8" fmla="*/ 9 w 14"/>
                <a:gd name="T9" fmla="*/ 3 h 14"/>
                <a:gd name="T10" fmla="*/ 6 w 14"/>
                <a:gd name="T11" fmla="*/ 0 h 14"/>
                <a:gd name="T12" fmla="*/ 0 w 14"/>
                <a:gd name="T13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lnTo>
                    <a:pt x="4" y="11"/>
                  </a:lnTo>
                  <a:lnTo>
                    <a:pt x="7" y="14"/>
                  </a:lnTo>
                  <a:lnTo>
                    <a:pt x="14" y="7"/>
                  </a:lnTo>
                  <a:lnTo>
                    <a:pt x="9" y="3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0" name="Freeform 421"/>
            <p:cNvSpPr>
              <a:spLocks/>
            </p:cNvSpPr>
            <p:nvPr/>
          </p:nvSpPr>
          <p:spPr bwMode="auto">
            <a:xfrm>
              <a:off x="3364566" y="5201829"/>
              <a:ext cx="41418" cy="41418"/>
            </a:xfrm>
            <a:custGeom>
              <a:avLst/>
              <a:gdLst>
                <a:gd name="T0" fmla="*/ 0 w 15"/>
                <a:gd name="T1" fmla="*/ 8 h 15"/>
                <a:gd name="T2" fmla="*/ 0 w 15"/>
                <a:gd name="T3" fmla="*/ 8 h 15"/>
                <a:gd name="T4" fmla="*/ 5 w 15"/>
                <a:gd name="T5" fmla="*/ 12 h 15"/>
                <a:gd name="T6" fmla="*/ 8 w 15"/>
                <a:gd name="T7" fmla="*/ 15 h 15"/>
                <a:gd name="T8" fmla="*/ 15 w 15"/>
                <a:gd name="T9" fmla="*/ 7 h 15"/>
                <a:gd name="T10" fmla="*/ 12 w 15"/>
                <a:gd name="T11" fmla="*/ 4 h 15"/>
                <a:gd name="T12" fmla="*/ 7 w 15"/>
                <a:gd name="T13" fmla="*/ 0 h 15"/>
                <a:gd name="T14" fmla="*/ 7 w 15"/>
                <a:gd name="T15" fmla="*/ 0 h 15"/>
                <a:gd name="T16" fmla="*/ 0 w 15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lnTo>
                    <a:pt x="0" y="8"/>
                  </a:lnTo>
                  <a:lnTo>
                    <a:pt x="5" y="12"/>
                  </a:lnTo>
                  <a:lnTo>
                    <a:pt x="8" y="15"/>
                  </a:lnTo>
                  <a:lnTo>
                    <a:pt x="15" y="7"/>
                  </a:lnTo>
                  <a:lnTo>
                    <a:pt x="12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1" name="Freeform 422"/>
            <p:cNvSpPr>
              <a:spLocks/>
            </p:cNvSpPr>
            <p:nvPr/>
          </p:nvSpPr>
          <p:spPr bwMode="auto">
            <a:xfrm>
              <a:off x="3281732" y="5130039"/>
              <a:ext cx="41418" cy="41418"/>
            </a:xfrm>
            <a:custGeom>
              <a:avLst/>
              <a:gdLst>
                <a:gd name="T0" fmla="*/ 0 w 15"/>
                <a:gd name="T1" fmla="*/ 7 h 15"/>
                <a:gd name="T2" fmla="*/ 3 w 15"/>
                <a:gd name="T3" fmla="*/ 9 h 15"/>
                <a:gd name="T4" fmla="*/ 7 w 15"/>
                <a:gd name="T5" fmla="*/ 13 h 15"/>
                <a:gd name="T6" fmla="*/ 8 w 15"/>
                <a:gd name="T7" fmla="*/ 15 h 15"/>
                <a:gd name="T8" fmla="*/ 15 w 15"/>
                <a:gd name="T9" fmla="*/ 7 h 15"/>
                <a:gd name="T10" fmla="*/ 15 w 15"/>
                <a:gd name="T11" fmla="*/ 5 h 15"/>
                <a:gd name="T12" fmla="*/ 9 w 15"/>
                <a:gd name="T13" fmla="*/ 1 h 15"/>
                <a:gd name="T14" fmla="*/ 8 w 15"/>
                <a:gd name="T15" fmla="*/ 0 h 15"/>
                <a:gd name="T16" fmla="*/ 0 w 15"/>
                <a:gd name="T1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3" y="9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2" name="Freeform 423"/>
            <p:cNvSpPr>
              <a:spLocks/>
            </p:cNvSpPr>
            <p:nvPr/>
          </p:nvSpPr>
          <p:spPr bwMode="auto">
            <a:xfrm>
              <a:off x="3201660" y="5055489"/>
              <a:ext cx="41418" cy="38656"/>
            </a:xfrm>
            <a:custGeom>
              <a:avLst/>
              <a:gdLst>
                <a:gd name="T0" fmla="*/ 0 w 15"/>
                <a:gd name="T1" fmla="*/ 6 h 14"/>
                <a:gd name="T2" fmla="*/ 4 w 15"/>
                <a:gd name="T3" fmla="*/ 10 h 14"/>
                <a:gd name="T4" fmla="*/ 8 w 15"/>
                <a:gd name="T5" fmla="*/ 14 h 14"/>
                <a:gd name="T6" fmla="*/ 15 w 15"/>
                <a:gd name="T7" fmla="*/ 6 h 14"/>
                <a:gd name="T8" fmla="*/ 12 w 15"/>
                <a:gd name="T9" fmla="*/ 4 h 14"/>
                <a:gd name="T10" fmla="*/ 8 w 15"/>
                <a:gd name="T11" fmla="*/ 0 h 14"/>
                <a:gd name="T12" fmla="*/ 0 w 15"/>
                <a:gd name="T1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4">
                  <a:moveTo>
                    <a:pt x="0" y="6"/>
                  </a:moveTo>
                  <a:lnTo>
                    <a:pt x="4" y="10"/>
                  </a:lnTo>
                  <a:lnTo>
                    <a:pt x="8" y="14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3" name="Freeform 424"/>
            <p:cNvSpPr>
              <a:spLocks/>
            </p:cNvSpPr>
            <p:nvPr/>
          </p:nvSpPr>
          <p:spPr bwMode="auto">
            <a:xfrm>
              <a:off x="3127108" y="4975415"/>
              <a:ext cx="38656" cy="38656"/>
            </a:xfrm>
            <a:custGeom>
              <a:avLst/>
              <a:gdLst>
                <a:gd name="T0" fmla="*/ 0 w 14"/>
                <a:gd name="T1" fmla="*/ 6 h 14"/>
                <a:gd name="T2" fmla="*/ 3 w 14"/>
                <a:gd name="T3" fmla="*/ 9 h 14"/>
                <a:gd name="T4" fmla="*/ 7 w 14"/>
                <a:gd name="T5" fmla="*/ 13 h 14"/>
                <a:gd name="T6" fmla="*/ 7 w 14"/>
                <a:gd name="T7" fmla="*/ 14 h 14"/>
                <a:gd name="T8" fmla="*/ 14 w 14"/>
                <a:gd name="T9" fmla="*/ 6 h 14"/>
                <a:gd name="T10" fmla="*/ 13 w 14"/>
                <a:gd name="T11" fmla="*/ 6 h 14"/>
                <a:gd name="T12" fmla="*/ 9 w 14"/>
                <a:gd name="T13" fmla="*/ 1 h 14"/>
                <a:gd name="T14" fmla="*/ 8 w 14"/>
                <a:gd name="T15" fmla="*/ 0 h 14"/>
                <a:gd name="T16" fmla="*/ 0 w 14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3" y="9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4" name="Freeform 425"/>
            <p:cNvSpPr>
              <a:spLocks/>
            </p:cNvSpPr>
            <p:nvPr/>
          </p:nvSpPr>
          <p:spPr bwMode="auto">
            <a:xfrm>
              <a:off x="3055318" y="4892581"/>
              <a:ext cx="38656" cy="38656"/>
            </a:xfrm>
            <a:custGeom>
              <a:avLst/>
              <a:gdLst>
                <a:gd name="T0" fmla="*/ 0 w 14"/>
                <a:gd name="T1" fmla="*/ 6 h 14"/>
                <a:gd name="T2" fmla="*/ 0 w 14"/>
                <a:gd name="T3" fmla="*/ 6 h 14"/>
                <a:gd name="T4" fmla="*/ 4 w 14"/>
                <a:gd name="T5" fmla="*/ 12 h 14"/>
                <a:gd name="T6" fmla="*/ 6 w 14"/>
                <a:gd name="T7" fmla="*/ 14 h 14"/>
                <a:gd name="T8" fmla="*/ 14 w 14"/>
                <a:gd name="T9" fmla="*/ 8 h 14"/>
                <a:gd name="T10" fmla="*/ 12 w 14"/>
                <a:gd name="T11" fmla="*/ 5 h 14"/>
                <a:gd name="T12" fmla="*/ 8 w 14"/>
                <a:gd name="T13" fmla="*/ 0 h 14"/>
                <a:gd name="T14" fmla="*/ 8 w 14"/>
                <a:gd name="T15" fmla="*/ 0 h 14"/>
                <a:gd name="T16" fmla="*/ 0 w 14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0" y="6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4" y="8"/>
                  </a:lnTo>
                  <a:lnTo>
                    <a:pt x="12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5" name="Freeform 426"/>
            <p:cNvSpPr>
              <a:spLocks/>
            </p:cNvSpPr>
            <p:nvPr/>
          </p:nvSpPr>
          <p:spPr bwMode="auto">
            <a:xfrm>
              <a:off x="2986291" y="4806986"/>
              <a:ext cx="38656" cy="38656"/>
            </a:xfrm>
            <a:custGeom>
              <a:avLst/>
              <a:gdLst>
                <a:gd name="T0" fmla="*/ 0 w 14"/>
                <a:gd name="T1" fmla="*/ 6 h 14"/>
                <a:gd name="T2" fmla="*/ 3 w 14"/>
                <a:gd name="T3" fmla="*/ 10 h 14"/>
                <a:gd name="T4" fmla="*/ 7 w 14"/>
                <a:gd name="T5" fmla="*/ 14 h 14"/>
                <a:gd name="T6" fmla="*/ 14 w 14"/>
                <a:gd name="T7" fmla="*/ 7 h 14"/>
                <a:gd name="T8" fmla="*/ 12 w 14"/>
                <a:gd name="T9" fmla="*/ 3 h 14"/>
                <a:gd name="T10" fmla="*/ 8 w 14"/>
                <a:gd name="T11" fmla="*/ 0 h 14"/>
                <a:gd name="T12" fmla="*/ 0 w 14"/>
                <a:gd name="T1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3" y="10"/>
                  </a:lnTo>
                  <a:lnTo>
                    <a:pt x="7" y="14"/>
                  </a:lnTo>
                  <a:lnTo>
                    <a:pt x="14" y="7"/>
                  </a:lnTo>
                  <a:lnTo>
                    <a:pt x="12" y="3"/>
                  </a:lnTo>
                  <a:lnTo>
                    <a:pt x="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6" name="Freeform 427"/>
            <p:cNvSpPr>
              <a:spLocks/>
            </p:cNvSpPr>
            <p:nvPr/>
          </p:nvSpPr>
          <p:spPr bwMode="auto">
            <a:xfrm>
              <a:off x="2922784" y="4718630"/>
              <a:ext cx="38656" cy="35896"/>
            </a:xfrm>
            <a:custGeom>
              <a:avLst/>
              <a:gdLst>
                <a:gd name="T0" fmla="*/ 0 w 14"/>
                <a:gd name="T1" fmla="*/ 5 h 13"/>
                <a:gd name="T2" fmla="*/ 2 w 14"/>
                <a:gd name="T3" fmla="*/ 9 h 13"/>
                <a:gd name="T4" fmla="*/ 5 w 14"/>
                <a:gd name="T5" fmla="*/ 13 h 13"/>
                <a:gd name="T6" fmla="*/ 14 w 14"/>
                <a:gd name="T7" fmla="*/ 8 h 13"/>
                <a:gd name="T8" fmla="*/ 10 w 14"/>
                <a:gd name="T9" fmla="*/ 3 h 13"/>
                <a:gd name="T10" fmla="*/ 7 w 14"/>
                <a:gd name="T11" fmla="*/ 0 h 13"/>
                <a:gd name="T12" fmla="*/ 0 w 14"/>
                <a:gd name="T13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0" y="5"/>
                  </a:moveTo>
                  <a:lnTo>
                    <a:pt x="2" y="9"/>
                  </a:lnTo>
                  <a:lnTo>
                    <a:pt x="5" y="13"/>
                  </a:lnTo>
                  <a:lnTo>
                    <a:pt x="14" y="8"/>
                  </a:lnTo>
                  <a:lnTo>
                    <a:pt x="10" y="3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7" name="Freeform 428"/>
            <p:cNvSpPr>
              <a:spLocks/>
            </p:cNvSpPr>
            <p:nvPr/>
          </p:nvSpPr>
          <p:spPr bwMode="auto">
            <a:xfrm>
              <a:off x="2864801" y="4624751"/>
              <a:ext cx="35896" cy="41418"/>
            </a:xfrm>
            <a:custGeom>
              <a:avLst/>
              <a:gdLst>
                <a:gd name="T0" fmla="*/ 0 w 13"/>
                <a:gd name="T1" fmla="*/ 5 h 15"/>
                <a:gd name="T2" fmla="*/ 1 w 13"/>
                <a:gd name="T3" fmla="*/ 9 h 15"/>
                <a:gd name="T4" fmla="*/ 4 w 13"/>
                <a:gd name="T5" fmla="*/ 13 h 15"/>
                <a:gd name="T6" fmla="*/ 5 w 13"/>
                <a:gd name="T7" fmla="*/ 15 h 15"/>
                <a:gd name="T8" fmla="*/ 13 w 13"/>
                <a:gd name="T9" fmla="*/ 9 h 15"/>
                <a:gd name="T10" fmla="*/ 13 w 13"/>
                <a:gd name="T11" fmla="*/ 8 h 15"/>
                <a:gd name="T12" fmla="*/ 10 w 13"/>
                <a:gd name="T13" fmla="*/ 4 h 15"/>
                <a:gd name="T14" fmla="*/ 7 w 13"/>
                <a:gd name="T15" fmla="*/ 0 h 15"/>
                <a:gd name="T16" fmla="*/ 0 w 13"/>
                <a:gd name="T1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0" y="5"/>
                  </a:moveTo>
                  <a:lnTo>
                    <a:pt x="1" y="9"/>
                  </a:lnTo>
                  <a:lnTo>
                    <a:pt x="4" y="13"/>
                  </a:lnTo>
                  <a:lnTo>
                    <a:pt x="5" y="15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0" y="4"/>
                  </a:lnTo>
                  <a:lnTo>
                    <a:pt x="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8" name="Freeform 429"/>
            <p:cNvSpPr>
              <a:spLocks/>
            </p:cNvSpPr>
            <p:nvPr/>
          </p:nvSpPr>
          <p:spPr bwMode="auto">
            <a:xfrm>
              <a:off x="2806816" y="4530872"/>
              <a:ext cx="38656" cy="35896"/>
            </a:xfrm>
            <a:custGeom>
              <a:avLst/>
              <a:gdLst>
                <a:gd name="T0" fmla="*/ 0 w 14"/>
                <a:gd name="T1" fmla="*/ 4 h 13"/>
                <a:gd name="T2" fmla="*/ 2 w 14"/>
                <a:gd name="T3" fmla="*/ 8 h 13"/>
                <a:gd name="T4" fmla="*/ 5 w 14"/>
                <a:gd name="T5" fmla="*/ 13 h 13"/>
                <a:gd name="T6" fmla="*/ 5 w 14"/>
                <a:gd name="T7" fmla="*/ 13 h 13"/>
                <a:gd name="T8" fmla="*/ 14 w 14"/>
                <a:gd name="T9" fmla="*/ 9 h 13"/>
                <a:gd name="T10" fmla="*/ 14 w 14"/>
                <a:gd name="T11" fmla="*/ 8 h 13"/>
                <a:gd name="T12" fmla="*/ 11 w 14"/>
                <a:gd name="T13" fmla="*/ 4 h 13"/>
                <a:gd name="T14" fmla="*/ 9 w 14"/>
                <a:gd name="T15" fmla="*/ 0 h 13"/>
                <a:gd name="T16" fmla="*/ 0 w 14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0" y="4"/>
                  </a:moveTo>
                  <a:lnTo>
                    <a:pt x="2" y="8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69" name="Freeform 430"/>
            <p:cNvSpPr>
              <a:spLocks/>
            </p:cNvSpPr>
            <p:nvPr/>
          </p:nvSpPr>
          <p:spPr bwMode="auto">
            <a:xfrm>
              <a:off x="2759877" y="4434232"/>
              <a:ext cx="35896" cy="35896"/>
            </a:xfrm>
            <a:custGeom>
              <a:avLst/>
              <a:gdLst>
                <a:gd name="T0" fmla="*/ 0 w 13"/>
                <a:gd name="T1" fmla="*/ 4 h 13"/>
                <a:gd name="T2" fmla="*/ 1 w 13"/>
                <a:gd name="T3" fmla="*/ 8 h 13"/>
                <a:gd name="T4" fmla="*/ 4 w 13"/>
                <a:gd name="T5" fmla="*/ 13 h 13"/>
                <a:gd name="T6" fmla="*/ 13 w 13"/>
                <a:gd name="T7" fmla="*/ 9 h 13"/>
                <a:gd name="T8" fmla="*/ 10 w 13"/>
                <a:gd name="T9" fmla="*/ 4 h 13"/>
                <a:gd name="T10" fmla="*/ 9 w 13"/>
                <a:gd name="T11" fmla="*/ 0 h 13"/>
                <a:gd name="T12" fmla="*/ 0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4"/>
                  </a:moveTo>
                  <a:lnTo>
                    <a:pt x="1" y="8"/>
                  </a:lnTo>
                  <a:lnTo>
                    <a:pt x="4" y="13"/>
                  </a:lnTo>
                  <a:lnTo>
                    <a:pt x="13" y="9"/>
                  </a:lnTo>
                  <a:lnTo>
                    <a:pt x="10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0" name="Freeform 431"/>
            <p:cNvSpPr>
              <a:spLocks/>
            </p:cNvSpPr>
            <p:nvPr/>
          </p:nvSpPr>
          <p:spPr bwMode="auto">
            <a:xfrm>
              <a:off x="2715699" y="4332070"/>
              <a:ext cx="35896" cy="35896"/>
            </a:xfrm>
            <a:custGeom>
              <a:avLst/>
              <a:gdLst>
                <a:gd name="T0" fmla="*/ 0 w 13"/>
                <a:gd name="T1" fmla="*/ 4 h 13"/>
                <a:gd name="T2" fmla="*/ 1 w 13"/>
                <a:gd name="T3" fmla="*/ 8 h 13"/>
                <a:gd name="T4" fmla="*/ 4 w 13"/>
                <a:gd name="T5" fmla="*/ 13 h 13"/>
                <a:gd name="T6" fmla="*/ 13 w 13"/>
                <a:gd name="T7" fmla="*/ 9 h 13"/>
                <a:gd name="T8" fmla="*/ 10 w 13"/>
                <a:gd name="T9" fmla="*/ 6 h 13"/>
                <a:gd name="T10" fmla="*/ 9 w 13"/>
                <a:gd name="T11" fmla="*/ 0 h 13"/>
                <a:gd name="T12" fmla="*/ 0 w 13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0" y="4"/>
                  </a:moveTo>
                  <a:lnTo>
                    <a:pt x="1" y="8"/>
                  </a:lnTo>
                  <a:lnTo>
                    <a:pt x="4" y="13"/>
                  </a:lnTo>
                  <a:lnTo>
                    <a:pt x="13" y="9"/>
                  </a:lnTo>
                  <a:lnTo>
                    <a:pt x="10" y="6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1" name="Freeform 432"/>
            <p:cNvSpPr>
              <a:spLocks/>
            </p:cNvSpPr>
            <p:nvPr/>
          </p:nvSpPr>
          <p:spPr bwMode="auto">
            <a:xfrm>
              <a:off x="2677043" y="4227147"/>
              <a:ext cx="35896" cy="35896"/>
            </a:xfrm>
            <a:custGeom>
              <a:avLst/>
              <a:gdLst>
                <a:gd name="T0" fmla="*/ 0 w 13"/>
                <a:gd name="T1" fmla="*/ 4 h 13"/>
                <a:gd name="T2" fmla="*/ 1 w 13"/>
                <a:gd name="T3" fmla="*/ 4 h 13"/>
                <a:gd name="T4" fmla="*/ 2 w 13"/>
                <a:gd name="T5" fmla="*/ 10 h 13"/>
                <a:gd name="T6" fmla="*/ 4 w 13"/>
                <a:gd name="T7" fmla="*/ 13 h 13"/>
                <a:gd name="T8" fmla="*/ 13 w 13"/>
                <a:gd name="T9" fmla="*/ 11 h 13"/>
                <a:gd name="T10" fmla="*/ 11 w 13"/>
                <a:gd name="T11" fmla="*/ 7 h 13"/>
                <a:gd name="T12" fmla="*/ 10 w 13"/>
                <a:gd name="T13" fmla="*/ 2 h 13"/>
                <a:gd name="T14" fmla="*/ 10 w 13"/>
                <a:gd name="T15" fmla="*/ 0 h 13"/>
                <a:gd name="T16" fmla="*/ 0 w 13"/>
                <a:gd name="T1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0" y="4"/>
                  </a:moveTo>
                  <a:lnTo>
                    <a:pt x="1" y="4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13" y="11"/>
                  </a:lnTo>
                  <a:lnTo>
                    <a:pt x="11" y="7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2" name="Freeform 433"/>
            <p:cNvSpPr>
              <a:spLocks/>
            </p:cNvSpPr>
            <p:nvPr/>
          </p:nvSpPr>
          <p:spPr bwMode="auto">
            <a:xfrm>
              <a:off x="2646670" y="4122224"/>
              <a:ext cx="33134" cy="38656"/>
            </a:xfrm>
            <a:custGeom>
              <a:avLst/>
              <a:gdLst>
                <a:gd name="T0" fmla="*/ 0 w 12"/>
                <a:gd name="T1" fmla="*/ 3 h 14"/>
                <a:gd name="T2" fmla="*/ 0 w 12"/>
                <a:gd name="T3" fmla="*/ 6 h 14"/>
                <a:gd name="T4" fmla="*/ 2 w 12"/>
                <a:gd name="T5" fmla="*/ 11 h 14"/>
                <a:gd name="T6" fmla="*/ 3 w 12"/>
                <a:gd name="T7" fmla="*/ 14 h 14"/>
                <a:gd name="T8" fmla="*/ 12 w 12"/>
                <a:gd name="T9" fmla="*/ 11 h 14"/>
                <a:gd name="T10" fmla="*/ 12 w 12"/>
                <a:gd name="T11" fmla="*/ 8 h 14"/>
                <a:gd name="T12" fmla="*/ 11 w 12"/>
                <a:gd name="T13" fmla="*/ 3 h 14"/>
                <a:gd name="T14" fmla="*/ 9 w 12"/>
                <a:gd name="T15" fmla="*/ 0 h 14"/>
                <a:gd name="T16" fmla="*/ 0 w 12"/>
                <a:gd name="T1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4">
                  <a:moveTo>
                    <a:pt x="0" y="3"/>
                  </a:moveTo>
                  <a:lnTo>
                    <a:pt x="0" y="6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1" y="3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3" name="Freeform 434"/>
            <p:cNvSpPr>
              <a:spLocks/>
            </p:cNvSpPr>
            <p:nvPr/>
          </p:nvSpPr>
          <p:spPr bwMode="auto">
            <a:xfrm>
              <a:off x="2624580" y="4020061"/>
              <a:ext cx="30373" cy="30373"/>
            </a:xfrm>
            <a:custGeom>
              <a:avLst/>
              <a:gdLst>
                <a:gd name="T0" fmla="*/ 0 w 11"/>
                <a:gd name="T1" fmla="*/ 1 h 11"/>
                <a:gd name="T2" fmla="*/ 0 w 11"/>
                <a:gd name="T3" fmla="*/ 5 h 11"/>
                <a:gd name="T4" fmla="*/ 2 w 11"/>
                <a:gd name="T5" fmla="*/ 10 h 11"/>
                <a:gd name="T6" fmla="*/ 2 w 11"/>
                <a:gd name="T7" fmla="*/ 11 h 11"/>
                <a:gd name="T8" fmla="*/ 11 w 11"/>
                <a:gd name="T9" fmla="*/ 9 h 11"/>
                <a:gd name="T10" fmla="*/ 11 w 11"/>
                <a:gd name="T11" fmla="*/ 7 h 11"/>
                <a:gd name="T12" fmla="*/ 11 w 11"/>
                <a:gd name="T13" fmla="*/ 2 h 11"/>
                <a:gd name="T14" fmla="*/ 10 w 11"/>
                <a:gd name="T15" fmla="*/ 0 h 11"/>
                <a:gd name="T16" fmla="*/ 0 w 11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1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4" name="Freeform 435"/>
            <p:cNvSpPr>
              <a:spLocks/>
            </p:cNvSpPr>
            <p:nvPr/>
          </p:nvSpPr>
          <p:spPr bwMode="auto">
            <a:xfrm>
              <a:off x="2608014" y="3909615"/>
              <a:ext cx="33134" cy="30373"/>
            </a:xfrm>
            <a:custGeom>
              <a:avLst/>
              <a:gdLst>
                <a:gd name="T0" fmla="*/ 0 w 12"/>
                <a:gd name="T1" fmla="*/ 2 h 11"/>
                <a:gd name="T2" fmla="*/ 0 w 12"/>
                <a:gd name="T3" fmla="*/ 6 h 11"/>
                <a:gd name="T4" fmla="*/ 1 w 12"/>
                <a:gd name="T5" fmla="*/ 11 h 11"/>
                <a:gd name="T6" fmla="*/ 1 w 12"/>
                <a:gd name="T7" fmla="*/ 11 h 11"/>
                <a:gd name="T8" fmla="*/ 12 w 12"/>
                <a:gd name="T9" fmla="*/ 9 h 11"/>
                <a:gd name="T10" fmla="*/ 12 w 12"/>
                <a:gd name="T11" fmla="*/ 9 h 11"/>
                <a:gd name="T12" fmla="*/ 10 w 12"/>
                <a:gd name="T13" fmla="*/ 4 h 11"/>
                <a:gd name="T14" fmla="*/ 10 w 12"/>
                <a:gd name="T15" fmla="*/ 0 h 11"/>
                <a:gd name="T16" fmla="*/ 0 w 12"/>
                <a:gd name="T1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0" y="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5" name="Freeform 436"/>
            <p:cNvSpPr>
              <a:spLocks/>
            </p:cNvSpPr>
            <p:nvPr/>
          </p:nvSpPr>
          <p:spPr bwMode="auto">
            <a:xfrm>
              <a:off x="2599731" y="3801931"/>
              <a:ext cx="30373" cy="30373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5 h 11"/>
                <a:gd name="T4" fmla="*/ 0 w 11"/>
                <a:gd name="T5" fmla="*/ 11 h 11"/>
                <a:gd name="T6" fmla="*/ 11 w 11"/>
                <a:gd name="T7" fmla="*/ 9 h 11"/>
                <a:gd name="T8" fmla="*/ 9 w 11"/>
                <a:gd name="T9" fmla="*/ 5 h 11"/>
                <a:gd name="T10" fmla="*/ 9 w 11"/>
                <a:gd name="T11" fmla="*/ 0 h 11"/>
                <a:gd name="T12" fmla="*/ 0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11" y="9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6" name="Freeform 437"/>
            <p:cNvSpPr>
              <a:spLocks/>
            </p:cNvSpPr>
            <p:nvPr/>
          </p:nvSpPr>
          <p:spPr bwMode="auto">
            <a:xfrm>
              <a:off x="2596969" y="3691486"/>
              <a:ext cx="27611" cy="27611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1 h 10"/>
                <a:gd name="T4" fmla="*/ 0 w 10"/>
                <a:gd name="T5" fmla="*/ 6 h 10"/>
                <a:gd name="T6" fmla="*/ 0 w 10"/>
                <a:gd name="T7" fmla="*/ 10 h 10"/>
                <a:gd name="T8" fmla="*/ 10 w 10"/>
                <a:gd name="T9" fmla="*/ 10 h 10"/>
                <a:gd name="T10" fmla="*/ 10 w 10"/>
                <a:gd name="T11" fmla="*/ 6 h 10"/>
                <a:gd name="T12" fmla="*/ 10 w 10"/>
                <a:gd name="T13" fmla="*/ 1 h 10"/>
                <a:gd name="T14" fmla="*/ 10 w 10"/>
                <a:gd name="T15" fmla="*/ 1 h 10"/>
                <a:gd name="T16" fmla="*/ 0 w 1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7" name="Freeform 438"/>
            <p:cNvSpPr>
              <a:spLocks/>
            </p:cNvSpPr>
            <p:nvPr/>
          </p:nvSpPr>
          <p:spPr bwMode="auto">
            <a:xfrm>
              <a:off x="2599731" y="3581040"/>
              <a:ext cx="30373" cy="30373"/>
            </a:xfrm>
            <a:custGeom>
              <a:avLst/>
              <a:gdLst>
                <a:gd name="T0" fmla="*/ 2 w 11"/>
                <a:gd name="T1" fmla="*/ 0 h 11"/>
                <a:gd name="T2" fmla="*/ 2 w 11"/>
                <a:gd name="T3" fmla="*/ 2 h 11"/>
                <a:gd name="T4" fmla="*/ 0 w 11"/>
                <a:gd name="T5" fmla="*/ 7 h 11"/>
                <a:gd name="T6" fmla="*/ 0 w 11"/>
                <a:gd name="T7" fmla="*/ 10 h 11"/>
                <a:gd name="T8" fmla="*/ 11 w 11"/>
                <a:gd name="T9" fmla="*/ 11 h 11"/>
                <a:gd name="T10" fmla="*/ 11 w 11"/>
                <a:gd name="T11" fmla="*/ 8 h 11"/>
                <a:gd name="T12" fmla="*/ 11 w 11"/>
                <a:gd name="T13" fmla="*/ 2 h 11"/>
                <a:gd name="T14" fmla="*/ 11 w 11"/>
                <a:gd name="T15" fmla="*/ 0 h 11"/>
                <a:gd name="T16" fmla="*/ 2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2" y="0"/>
                  </a:moveTo>
                  <a:lnTo>
                    <a:pt x="2" y="2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8" name="Freeform 439"/>
            <p:cNvSpPr>
              <a:spLocks/>
            </p:cNvSpPr>
            <p:nvPr/>
          </p:nvSpPr>
          <p:spPr bwMode="auto">
            <a:xfrm>
              <a:off x="2610776" y="3470594"/>
              <a:ext cx="33134" cy="33134"/>
            </a:xfrm>
            <a:custGeom>
              <a:avLst/>
              <a:gdLst>
                <a:gd name="T0" fmla="*/ 1 w 12"/>
                <a:gd name="T1" fmla="*/ 0 h 12"/>
                <a:gd name="T2" fmla="*/ 1 w 12"/>
                <a:gd name="T3" fmla="*/ 2 h 12"/>
                <a:gd name="T4" fmla="*/ 1 w 12"/>
                <a:gd name="T5" fmla="*/ 8 h 12"/>
                <a:gd name="T6" fmla="*/ 0 w 12"/>
                <a:gd name="T7" fmla="*/ 10 h 12"/>
                <a:gd name="T8" fmla="*/ 11 w 12"/>
                <a:gd name="T9" fmla="*/ 12 h 12"/>
                <a:gd name="T10" fmla="*/ 11 w 12"/>
                <a:gd name="T11" fmla="*/ 9 h 12"/>
                <a:gd name="T12" fmla="*/ 12 w 12"/>
                <a:gd name="T13" fmla="*/ 4 h 12"/>
                <a:gd name="T14" fmla="*/ 12 w 12"/>
                <a:gd name="T15" fmla="*/ 1 h 12"/>
                <a:gd name="T16" fmla="*/ 1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" y="0"/>
                  </a:moveTo>
                  <a:lnTo>
                    <a:pt x="1" y="2"/>
                  </a:lnTo>
                  <a:lnTo>
                    <a:pt x="1" y="8"/>
                  </a:lnTo>
                  <a:lnTo>
                    <a:pt x="0" y="10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2" y="4"/>
                  </a:lnTo>
                  <a:lnTo>
                    <a:pt x="1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79" name="Freeform 440"/>
            <p:cNvSpPr>
              <a:spLocks/>
            </p:cNvSpPr>
            <p:nvPr/>
          </p:nvSpPr>
          <p:spPr bwMode="auto">
            <a:xfrm>
              <a:off x="2632865" y="3362909"/>
              <a:ext cx="33134" cy="30373"/>
            </a:xfrm>
            <a:custGeom>
              <a:avLst/>
              <a:gdLst>
                <a:gd name="T0" fmla="*/ 1 w 12"/>
                <a:gd name="T1" fmla="*/ 0 h 11"/>
                <a:gd name="T2" fmla="*/ 1 w 12"/>
                <a:gd name="T3" fmla="*/ 4 h 11"/>
                <a:gd name="T4" fmla="*/ 0 w 12"/>
                <a:gd name="T5" fmla="*/ 9 h 11"/>
                <a:gd name="T6" fmla="*/ 0 w 12"/>
                <a:gd name="T7" fmla="*/ 10 h 11"/>
                <a:gd name="T8" fmla="*/ 9 w 12"/>
                <a:gd name="T9" fmla="*/ 11 h 11"/>
                <a:gd name="T10" fmla="*/ 9 w 12"/>
                <a:gd name="T11" fmla="*/ 11 h 11"/>
                <a:gd name="T12" fmla="*/ 10 w 12"/>
                <a:gd name="T13" fmla="*/ 5 h 11"/>
                <a:gd name="T14" fmla="*/ 12 w 12"/>
                <a:gd name="T15" fmla="*/ 2 h 11"/>
                <a:gd name="T16" fmla="*/ 1 w 1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0"/>
                  </a:moveTo>
                  <a:lnTo>
                    <a:pt x="1" y="4"/>
                  </a:lnTo>
                  <a:lnTo>
                    <a:pt x="0" y="9"/>
                  </a:lnTo>
                  <a:lnTo>
                    <a:pt x="0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5"/>
                  </a:lnTo>
                  <a:lnTo>
                    <a:pt x="12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0" name="Freeform 441"/>
            <p:cNvSpPr>
              <a:spLocks/>
            </p:cNvSpPr>
            <p:nvPr/>
          </p:nvSpPr>
          <p:spPr bwMode="auto">
            <a:xfrm>
              <a:off x="2657714" y="3252464"/>
              <a:ext cx="33134" cy="38656"/>
            </a:xfrm>
            <a:custGeom>
              <a:avLst/>
              <a:gdLst>
                <a:gd name="T0" fmla="*/ 3 w 12"/>
                <a:gd name="T1" fmla="*/ 0 h 14"/>
                <a:gd name="T2" fmla="*/ 1 w 12"/>
                <a:gd name="T3" fmla="*/ 6 h 14"/>
                <a:gd name="T4" fmla="*/ 0 w 12"/>
                <a:gd name="T5" fmla="*/ 11 h 14"/>
                <a:gd name="T6" fmla="*/ 9 w 12"/>
                <a:gd name="T7" fmla="*/ 14 h 14"/>
                <a:gd name="T8" fmla="*/ 11 w 12"/>
                <a:gd name="T9" fmla="*/ 8 h 14"/>
                <a:gd name="T10" fmla="*/ 12 w 12"/>
                <a:gd name="T11" fmla="*/ 3 h 14"/>
                <a:gd name="T12" fmla="*/ 3 w 1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3" y="0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9" y="14"/>
                  </a:lnTo>
                  <a:lnTo>
                    <a:pt x="11" y="8"/>
                  </a:lnTo>
                  <a:lnTo>
                    <a:pt x="1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1" name="Freeform 442"/>
            <p:cNvSpPr>
              <a:spLocks/>
            </p:cNvSpPr>
            <p:nvPr/>
          </p:nvSpPr>
          <p:spPr bwMode="auto">
            <a:xfrm>
              <a:off x="2690848" y="3150302"/>
              <a:ext cx="33134" cy="35896"/>
            </a:xfrm>
            <a:custGeom>
              <a:avLst/>
              <a:gdLst>
                <a:gd name="T0" fmla="*/ 3 w 12"/>
                <a:gd name="T1" fmla="*/ 0 h 13"/>
                <a:gd name="T2" fmla="*/ 3 w 12"/>
                <a:gd name="T3" fmla="*/ 0 h 13"/>
                <a:gd name="T4" fmla="*/ 1 w 12"/>
                <a:gd name="T5" fmla="*/ 5 h 13"/>
                <a:gd name="T6" fmla="*/ 0 w 12"/>
                <a:gd name="T7" fmla="*/ 9 h 13"/>
                <a:gd name="T8" fmla="*/ 9 w 12"/>
                <a:gd name="T9" fmla="*/ 13 h 13"/>
                <a:gd name="T10" fmla="*/ 10 w 12"/>
                <a:gd name="T11" fmla="*/ 9 h 13"/>
                <a:gd name="T12" fmla="*/ 12 w 12"/>
                <a:gd name="T13" fmla="*/ 3 h 13"/>
                <a:gd name="T14" fmla="*/ 12 w 12"/>
                <a:gd name="T15" fmla="*/ 3 h 13"/>
                <a:gd name="T16" fmla="*/ 3 w 1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lnTo>
                    <a:pt x="3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9" y="13"/>
                  </a:lnTo>
                  <a:lnTo>
                    <a:pt x="10" y="9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2" name="Freeform 443"/>
            <p:cNvSpPr>
              <a:spLocks/>
            </p:cNvSpPr>
            <p:nvPr/>
          </p:nvSpPr>
          <p:spPr bwMode="auto">
            <a:xfrm>
              <a:off x="2729504" y="3048139"/>
              <a:ext cx="35896" cy="35896"/>
            </a:xfrm>
            <a:custGeom>
              <a:avLst/>
              <a:gdLst>
                <a:gd name="T0" fmla="*/ 4 w 13"/>
                <a:gd name="T1" fmla="*/ 0 h 13"/>
                <a:gd name="T2" fmla="*/ 3 w 13"/>
                <a:gd name="T3" fmla="*/ 1 h 13"/>
                <a:gd name="T4" fmla="*/ 0 w 13"/>
                <a:gd name="T5" fmla="*/ 6 h 13"/>
                <a:gd name="T6" fmla="*/ 0 w 13"/>
                <a:gd name="T7" fmla="*/ 9 h 13"/>
                <a:gd name="T8" fmla="*/ 9 w 13"/>
                <a:gd name="T9" fmla="*/ 13 h 13"/>
                <a:gd name="T10" fmla="*/ 9 w 13"/>
                <a:gd name="T11" fmla="*/ 9 h 13"/>
                <a:gd name="T12" fmla="*/ 12 w 13"/>
                <a:gd name="T13" fmla="*/ 5 h 13"/>
                <a:gd name="T14" fmla="*/ 13 w 13"/>
                <a:gd name="T15" fmla="*/ 4 h 13"/>
                <a:gd name="T16" fmla="*/ 4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4" y="0"/>
                  </a:moveTo>
                  <a:lnTo>
                    <a:pt x="3" y="1"/>
                  </a:lnTo>
                  <a:lnTo>
                    <a:pt x="0" y="6"/>
                  </a:lnTo>
                  <a:lnTo>
                    <a:pt x="0" y="9"/>
                  </a:lnTo>
                  <a:lnTo>
                    <a:pt x="9" y="13"/>
                  </a:lnTo>
                  <a:lnTo>
                    <a:pt x="9" y="9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3" name="Freeform 444"/>
            <p:cNvSpPr>
              <a:spLocks/>
            </p:cNvSpPr>
            <p:nvPr/>
          </p:nvSpPr>
          <p:spPr bwMode="auto">
            <a:xfrm>
              <a:off x="2773682" y="2945978"/>
              <a:ext cx="35896" cy="35896"/>
            </a:xfrm>
            <a:custGeom>
              <a:avLst/>
              <a:gdLst>
                <a:gd name="T0" fmla="*/ 5 w 13"/>
                <a:gd name="T1" fmla="*/ 0 h 13"/>
                <a:gd name="T2" fmla="*/ 4 w 13"/>
                <a:gd name="T3" fmla="*/ 2 h 13"/>
                <a:gd name="T4" fmla="*/ 1 w 13"/>
                <a:gd name="T5" fmla="*/ 7 h 13"/>
                <a:gd name="T6" fmla="*/ 0 w 13"/>
                <a:gd name="T7" fmla="*/ 10 h 13"/>
                <a:gd name="T8" fmla="*/ 9 w 13"/>
                <a:gd name="T9" fmla="*/ 13 h 13"/>
                <a:gd name="T10" fmla="*/ 10 w 13"/>
                <a:gd name="T11" fmla="*/ 11 h 13"/>
                <a:gd name="T12" fmla="*/ 13 w 13"/>
                <a:gd name="T13" fmla="*/ 7 h 13"/>
                <a:gd name="T14" fmla="*/ 13 w 13"/>
                <a:gd name="T15" fmla="*/ 4 h 13"/>
                <a:gd name="T16" fmla="*/ 5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5" y="0"/>
                  </a:moveTo>
                  <a:lnTo>
                    <a:pt x="4" y="2"/>
                  </a:lnTo>
                  <a:lnTo>
                    <a:pt x="1" y="7"/>
                  </a:lnTo>
                  <a:lnTo>
                    <a:pt x="0" y="10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4" name="Freeform 445"/>
            <p:cNvSpPr>
              <a:spLocks/>
            </p:cNvSpPr>
            <p:nvPr/>
          </p:nvSpPr>
          <p:spPr bwMode="auto">
            <a:xfrm>
              <a:off x="2823383" y="2849337"/>
              <a:ext cx="41418" cy="35896"/>
            </a:xfrm>
            <a:custGeom>
              <a:avLst/>
              <a:gdLst>
                <a:gd name="T0" fmla="*/ 5 w 15"/>
                <a:gd name="T1" fmla="*/ 0 h 13"/>
                <a:gd name="T2" fmla="*/ 4 w 15"/>
                <a:gd name="T3" fmla="*/ 1 h 13"/>
                <a:gd name="T4" fmla="*/ 2 w 15"/>
                <a:gd name="T5" fmla="*/ 7 h 13"/>
                <a:gd name="T6" fmla="*/ 0 w 15"/>
                <a:gd name="T7" fmla="*/ 8 h 13"/>
                <a:gd name="T8" fmla="*/ 9 w 15"/>
                <a:gd name="T9" fmla="*/ 13 h 13"/>
                <a:gd name="T10" fmla="*/ 11 w 15"/>
                <a:gd name="T11" fmla="*/ 12 h 13"/>
                <a:gd name="T12" fmla="*/ 13 w 15"/>
                <a:gd name="T13" fmla="*/ 7 h 13"/>
                <a:gd name="T14" fmla="*/ 15 w 15"/>
                <a:gd name="T15" fmla="*/ 5 h 13"/>
                <a:gd name="T16" fmla="*/ 5 w 15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5" y="0"/>
                  </a:moveTo>
                  <a:lnTo>
                    <a:pt x="4" y="1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5" name="Freeform 446"/>
            <p:cNvSpPr>
              <a:spLocks/>
            </p:cNvSpPr>
            <p:nvPr/>
          </p:nvSpPr>
          <p:spPr bwMode="auto">
            <a:xfrm>
              <a:off x="2881367" y="2755458"/>
              <a:ext cx="35896" cy="35896"/>
            </a:xfrm>
            <a:custGeom>
              <a:avLst/>
              <a:gdLst>
                <a:gd name="T0" fmla="*/ 5 w 13"/>
                <a:gd name="T1" fmla="*/ 0 h 13"/>
                <a:gd name="T2" fmla="*/ 4 w 13"/>
                <a:gd name="T3" fmla="*/ 1 h 13"/>
                <a:gd name="T4" fmla="*/ 1 w 13"/>
                <a:gd name="T5" fmla="*/ 7 h 13"/>
                <a:gd name="T6" fmla="*/ 0 w 13"/>
                <a:gd name="T7" fmla="*/ 8 h 13"/>
                <a:gd name="T8" fmla="*/ 8 w 13"/>
                <a:gd name="T9" fmla="*/ 13 h 13"/>
                <a:gd name="T10" fmla="*/ 9 w 13"/>
                <a:gd name="T11" fmla="*/ 12 h 13"/>
                <a:gd name="T12" fmla="*/ 13 w 13"/>
                <a:gd name="T13" fmla="*/ 7 h 13"/>
                <a:gd name="T14" fmla="*/ 13 w 13"/>
                <a:gd name="T15" fmla="*/ 5 h 13"/>
                <a:gd name="T16" fmla="*/ 5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5" y="0"/>
                  </a:moveTo>
                  <a:lnTo>
                    <a:pt x="4" y="1"/>
                  </a:lnTo>
                  <a:lnTo>
                    <a:pt x="1" y="7"/>
                  </a:lnTo>
                  <a:lnTo>
                    <a:pt x="0" y="8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6" name="Freeform 447"/>
            <p:cNvSpPr>
              <a:spLocks/>
            </p:cNvSpPr>
            <p:nvPr/>
          </p:nvSpPr>
          <p:spPr bwMode="auto">
            <a:xfrm>
              <a:off x="2942112" y="2661579"/>
              <a:ext cx="41418" cy="38656"/>
            </a:xfrm>
            <a:custGeom>
              <a:avLst/>
              <a:gdLst>
                <a:gd name="T0" fmla="*/ 6 w 15"/>
                <a:gd name="T1" fmla="*/ 0 h 14"/>
                <a:gd name="T2" fmla="*/ 6 w 15"/>
                <a:gd name="T3" fmla="*/ 1 h 14"/>
                <a:gd name="T4" fmla="*/ 2 w 15"/>
                <a:gd name="T5" fmla="*/ 7 h 14"/>
                <a:gd name="T6" fmla="*/ 0 w 15"/>
                <a:gd name="T7" fmla="*/ 9 h 14"/>
                <a:gd name="T8" fmla="*/ 8 w 15"/>
                <a:gd name="T9" fmla="*/ 14 h 14"/>
                <a:gd name="T10" fmla="*/ 10 w 15"/>
                <a:gd name="T11" fmla="*/ 12 h 14"/>
                <a:gd name="T12" fmla="*/ 13 w 15"/>
                <a:gd name="T13" fmla="*/ 8 h 14"/>
                <a:gd name="T14" fmla="*/ 15 w 15"/>
                <a:gd name="T15" fmla="*/ 7 h 14"/>
                <a:gd name="T16" fmla="*/ 6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6" y="0"/>
                  </a:moveTo>
                  <a:lnTo>
                    <a:pt x="6" y="1"/>
                  </a:lnTo>
                  <a:lnTo>
                    <a:pt x="2" y="7"/>
                  </a:lnTo>
                  <a:lnTo>
                    <a:pt x="0" y="9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3" y="8"/>
                  </a:lnTo>
                  <a:lnTo>
                    <a:pt x="15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7" name="Freeform 448"/>
            <p:cNvSpPr>
              <a:spLocks/>
            </p:cNvSpPr>
            <p:nvPr/>
          </p:nvSpPr>
          <p:spPr bwMode="auto">
            <a:xfrm>
              <a:off x="3008380" y="2575985"/>
              <a:ext cx="38656" cy="38656"/>
            </a:xfrm>
            <a:custGeom>
              <a:avLst/>
              <a:gdLst>
                <a:gd name="T0" fmla="*/ 6 w 14"/>
                <a:gd name="T1" fmla="*/ 0 h 14"/>
                <a:gd name="T2" fmla="*/ 6 w 14"/>
                <a:gd name="T3" fmla="*/ 0 h 14"/>
                <a:gd name="T4" fmla="*/ 3 w 14"/>
                <a:gd name="T5" fmla="*/ 5 h 14"/>
                <a:gd name="T6" fmla="*/ 0 w 14"/>
                <a:gd name="T7" fmla="*/ 8 h 14"/>
                <a:gd name="T8" fmla="*/ 8 w 14"/>
                <a:gd name="T9" fmla="*/ 14 h 14"/>
                <a:gd name="T10" fmla="*/ 10 w 14"/>
                <a:gd name="T11" fmla="*/ 10 h 14"/>
                <a:gd name="T12" fmla="*/ 14 w 14"/>
                <a:gd name="T13" fmla="*/ 6 h 14"/>
                <a:gd name="T14" fmla="*/ 14 w 14"/>
                <a:gd name="T15" fmla="*/ 6 h 14"/>
                <a:gd name="T16" fmla="*/ 6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6" y="0"/>
                  </a:moveTo>
                  <a:lnTo>
                    <a:pt x="6" y="0"/>
                  </a:lnTo>
                  <a:lnTo>
                    <a:pt x="3" y="5"/>
                  </a:lnTo>
                  <a:lnTo>
                    <a:pt x="0" y="8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8" name="Freeform 449"/>
            <p:cNvSpPr>
              <a:spLocks/>
            </p:cNvSpPr>
            <p:nvPr/>
          </p:nvSpPr>
          <p:spPr bwMode="auto">
            <a:xfrm>
              <a:off x="3080169" y="2487629"/>
              <a:ext cx="35896" cy="41418"/>
            </a:xfrm>
            <a:custGeom>
              <a:avLst/>
              <a:gdLst>
                <a:gd name="T0" fmla="*/ 7 w 13"/>
                <a:gd name="T1" fmla="*/ 0 h 15"/>
                <a:gd name="T2" fmla="*/ 3 w 13"/>
                <a:gd name="T3" fmla="*/ 4 h 15"/>
                <a:gd name="T4" fmla="*/ 0 w 13"/>
                <a:gd name="T5" fmla="*/ 8 h 15"/>
                <a:gd name="T6" fmla="*/ 7 w 13"/>
                <a:gd name="T7" fmla="*/ 15 h 15"/>
                <a:gd name="T8" fmla="*/ 10 w 13"/>
                <a:gd name="T9" fmla="*/ 11 h 15"/>
                <a:gd name="T10" fmla="*/ 13 w 13"/>
                <a:gd name="T11" fmla="*/ 7 h 15"/>
                <a:gd name="T12" fmla="*/ 7 w 1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7" y="0"/>
                  </a:moveTo>
                  <a:lnTo>
                    <a:pt x="3" y="4"/>
                  </a:lnTo>
                  <a:lnTo>
                    <a:pt x="0" y="8"/>
                  </a:lnTo>
                  <a:lnTo>
                    <a:pt x="7" y="15"/>
                  </a:lnTo>
                  <a:lnTo>
                    <a:pt x="10" y="11"/>
                  </a:lnTo>
                  <a:lnTo>
                    <a:pt x="13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89" name="Freeform 450"/>
            <p:cNvSpPr>
              <a:spLocks/>
            </p:cNvSpPr>
            <p:nvPr/>
          </p:nvSpPr>
          <p:spPr bwMode="auto">
            <a:xfrm>
              <a:off x="3151959" y="2410317"/>
              <a:ext cx="41418" cy="38656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1 h 14"/>
                <a:gd name="T4" fmla="*/ 1 w 15"/>
                <a:gd name="T5" fmla="*/ 6 h 14"/>
                <a:gd name="T6" fmla="*/ 0 w 15"/>
                <a:gd name="T7" fmla="*/ 6 h 14"/>
                <a:gd name="T8" fmla="*/ 8 w 15"/>
                <a:gd name="T9" fmla="*/ 14 h 14"/>
                <a:gd name="T10" fmla="*/ 9 w 15"/>
                <a:gd name="T11" fmla="*/ 13 h 14"/>
                <a:gd name="T12" fmla="*/ 13 w 15"/>
                <a:gd name="T13" fmla="*/ 7 h 14"/>
                <a:gd name="T14" fmla="*/ 15 w 15"/>
                <a:gd name="T15" fmla="*/ 6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1"/>
                  </a:lnTo>
                  <a:lnTo>
                    <a:pt x="1" y="6"/>
                  </a:lnTo>
                  <a:lnTo>
                    <a:pt x="0" y="6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0" name="Freeform 451"/>
            <p:cNvSpPr>
              <a:spLocks/>
            </p:cNvSpPr>
            <p:nvPr/>
          </p:nvSpPr>
          <p:spPr bwMode="auto">
            <a:xfrm>
              <a:off x="3232031" y="2330243"/>
              <a:ext cx="35896" cy="38656"/>
            </a:xfrm>
            <a:custGeom>
              <a:avLst/>
              <a:gdLst>
                <a:gd name="T0" fmla="*/ 6 w 13"/>
                <a:gd name="T1" fmla="*/ 0 h 14"/>
                <a:gd name="T2" fmla="*/ 3 w 13"/>
                <a:gd name="T3" fmla="*/ 4 h 14"/>
                <a:gd name="T4" fmla="*/ 0 w 13"/>
                <a:gd name="T5" fmla="*/ 8 h 14"/>
                <a:gd name="T6" fmla="*/ 6 w 13"/>
                <a:gd name="T7" fmla="*/ 14 h 14"/>
                <a:gd name="T8" fmla="*/ 9 w 13"/>
                <a:gd name="T9" fmla="*/ 12 h 14"/>
                <a:gd name="T10" fmla="*/ 13 w 13"/>
                <a:gd name="T11" fmla="*/ 8 h 14"/>
                <a:gd name="T12" fmla="*/ 6 w 13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6" y="0"/>
                  </a:moveTo>
                  <a:lnTo>
                    <a:pt x="3" y="4"/>
                  </a:lnTo>
                  <a:lnTo>
                    <a:pt x="0" y="8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1" name="Freeform 452"/>
            <p:cNvSpPr>
              <a:spLocks/>
            </p:cNvSpPr>
            <p:nvPr/>
          </p:nvSpPr>
          <p:spPr bwMode="auto">
            <a:xfrm>
              <a:off x="3312105" y="2258453"/>
              <a:ext cx="38656" cy="35896"/>
            </a:xfrm>
            <a:custGeom>
              <a:avLst/>
              <a:gdLst>
                <a:gd name="T0" fmla="*/ 8 w 14"/>
                <a:gd name="T1" fmla="*/ 0 h 13"/>
                <a:gd name="T2" fmla="*/ 6 w 14"/>
                <a:gd name="T3" fmla="*/ 1 h 13"/>
                <a:gd name="T4" fmla="*/ 1 w 14"/>
                <a:gd name="T5" fmla="*/ 5 h 13"/>
                <a:gd name="T6" fmla="*/ 0 w 14"/>
                <a:gd name="T7" fmla="*/ 6 h 13"/>
                <a:gd name="T8" fmla="*/ 6 w 14"/>
                <a:gd name="T9" fmla="*/ 13 h 13"/>
                <a:gd name="T10" fmla="*/ 8 w 14"/>
                <a:gd name="T11" fmla="*/ 11 h 13"/>
                <a:gd name="T12" fmla="*/ 13 w 14"/>
                <a:gd name="T13" fmla="*/ 8 h 13"/>
                <a:gd name="T14" fmla="*/ 14 w 14"/>
                <a:gd name="T15" fmla="*/ 6 h 13"/>
                <a:gd name="T16" fmla="*/ 8 w 1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6" y="1"/>
                  </a:lnTo>
                  <a:lnTo>
                    <a:pt x="1" y="5"/>
                  </a:lnTo>
                  <a:lnTo>
                    <a:pt x="0" y="6"/>
                  </a:lnTo>
                  <a:lnTo>
                    <a:pt x="6" y="13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2" name="Freeform 453"/>
            <p:cNvSpPr>
              <a:spLocks/>
            </p:cNvSpPr>
            <p:nvPr/>
          </p:nvSpPr>
          <p:spPr bwMode="auto">
            <a:xfrm>
              <a:off x="3394939" y="2186663"/>
              <a:ext cx="38656" cy="35896"/>
            </a:xfrm>
            <a:custGeom>
              <a:avLst/>
              <a:gdLst>
                <a:gd name="T0" fmla="*/ 8 w 14"/>
                <a:gd name="T1" fmla="*/ 0 h 13"/>
                <a:gd name="T2" fmla="*/ 5 w 14"/>
                <a:gd name="T3" fmla="*/ 2 h 13"/>
                <a:gd name="T4" fmla="*/ 0 w 14"/>
                <a:gd name="T5" fmla="*/ 6 h 13"/>
                <a:gd name="T6" fmla="*/ 6 w 14"/>
                <a:gd name="T7" fmla="*/ 13 h 13"/>
                <a:gd name="T8" fmla="*/ 10 w 14"/>
                <a:gd name="T9" fmla="*/ 10 h 13"/>
                <a:gd name="T10" fmla="*/ 14 w 14"/>
                <a:gd name="T11" fmla="*/ 7 h 13"/>
                <a:gd name="T12" fmla="*/ 8 w 1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5" y="2"/>
                  </a:lnTo>
                  <a:lnTo>
                    <a:pt x="0" y="6"/>
                  </a:lnTo>
                  <a:lnTo>
                    <a:pt x="6" y="13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3" name="Freeform 454"/>
            <p:cNvSpPr>
              <a:spLocks/>
            </p:cNvSpPr>
            <p:nvPr/>
          </p:nvSpPr>
          <p:spPr bwMode="auto">
            <a:xfrm>
              <a:off x="3480534" y="2117636"/>
              <a:ext cx="38656" cy="38656"/>
            </a:xfrm>
            <a:custGeom>
              <a:avLst/>
              <a:gdLst>
                <a:gd name="T0" fmla="*/ 8 w 14"/>
                <a:gd name="T1" fmla="*/ 0 h 14"/>
                <a:gd name="T2" fmla="*/ 4 w 14"/>
                <a:gd name="T3" fmla="*/ 4 h 14"/>
                <a:gd name="T4" fmla="*/ 0 w 14"/>
                <a:gd name="T5" fmla="*/ 6 h 14"/>
                <a:gd name="T6" fmla="*/ 7 w 14"/>
                <a:gd name="T7" fmla="*/ 14 h 14"/>
                <a:gd name="T8" fmla="*/ 9 w 14"/>
                <a:gd name="T9" fmla="*/ 11 h 14"/>
                <a:gd name="T10" fmla="*/ 14 w 14"/>
                <a:gd name="T11" fmla="*/ 8 h 14"/>
                <a:gd name="T12" fmla="*/ 8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8" y="0"/>
                  </a:moveTo>
                  <a:lnTo>
                    <a:pt x="4" y="4"/>
                  </a:lnTo>
                  <a:lnTo>
                    <a:pt x="0" y="6"/>
                  </a:lnTo>
                  <a:lnTo>
                    <a:pt x="7" y="14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4" name="Freeform 455"/>
            <p:cNvSpPr>
              <a:spLocks/>
            </p:cNvSpPr>
            <p:nvPr/>
          </p:nvSpPr>
          <p:spPr bwMode="auto">
            <a:xfrm>
              <a:off x="3571652" y="2051368"/>
              <a:ext cx="35896" cy="35896"/>
            </a:xfrm>
            <a:custGeom>
              <a:avLst/>
              <a:gdLst>
                <a:gd name="T0" fmla="*/ 8 w 13"/>
                <a:gd name="T1" fmla="*/ 0 h 13"/>
                <a:gd name="T2" fmla="*/ 8 w 13"/>
                <a:gd name="T3" fmla="*/ 0 h 13"/>
                <a:gd name="T4" fmla="*/ 1 w 13"/>
                <a:gd name="T5" fmla="*/ 4 h 13"/>
                <a:gd name="T6" fmla="*/ 0 w 13"/>
                <a:gd name="T7" fmla="*/ 5 h 13"/>
                <a:gd name="T8" fmla="*/ 5 w 13"/>
                <a:gd name="T9" fmla="*/ 13 h 13"/>
                <a:gd name="T10" fmla="*/ 8 w 13"/>
                <a:gd name="T11" fmla="*/ 12 h 13"/>
                <a:gd name="T12" fmla="*/ 13 w 13"/>
                <a:gd name="T13" fmla="*/ 8 h 13"/>
                <a:gd name="T14" fmla="*/ 13 w 13"/>
                <a:gd name="T15" fmla="*/ 8 h 13"/>
                <a:gd name="T16" fmla="*/ 8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8" y="0"/>
                  </a:moveTo>
                  <a:lnTo>
                    <a:pt x="8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5" y="13"/>
                  </a:lnTo>
                  <a:lnTo>
                    <a:pt x="8" y="12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5" name="Freeform 456"/>
            <p:cNvSpPr>
              <a:spLocks/>
            </p:cNvSpPr>
            <p:nvPr/>
          </p:nvSpPr>
          <p:spPr bwMode="auto">
            <a:xfrm>
              <a:off x="3660009" y="1990623"/>
              <a:ext cx="35896" cy="35896"/>
            </a:xfrm>
            <a:custGeom>
              <a:avLst/>
              <a:gdLst>
                <a:gd name="T0" fmla="*/ 8 w 13"/>
                <a:gd name="T1" fmla="*/ 0 h 13"/>
                <a:gd name="T2" fmla="*/ 7 w 13"/>
                <a:gd name="T3" fmla="*/ 0 h 13"/>
                <a:gd name="T4" fmla="*/ 2 w 13"/>
                <a:gd name="T5" fmla="*/ 4 h 13"/>
                <a:gd name="T6" fmla="*/ 0 w 13"/>
                <a:gd name="T7" fmla="*/ 5 h 13"/>
                <a:gd name="T8" fmla="*/ 6 w 13"/>
                <a:gd name="T9" fmla="*/ 13 h 13"/>
                <a:gd name="T10" fmla="*/ 7 w 13"/>
                <a:gd name="T11" fmla="*/ 12 h 13"/>
                <a:gd name="T12" fmla="*/ 13 w 13"/>
                <a:gd name="T13" fmla="*/ 9 h 13"/>
                <a:gd name="T14" fmla="*/ 13 w 13"/>
                <a:gd name="T15" fmla="*/ 8 h 13"/>
                <a:gd name="T16" fmla="*/ 8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8" y="0"/>
                  </a:moveTo>
                  <a:lnTo>
                    <a:pt x="7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6" name="Freeform 457"/>
            <p:cNvSpPr>
              <a:spLocks/>
            </p:cNvSpPr>
            <p:nvPr/>
          </p:nvSpPr>
          <p:spPr bwMode="auto">
            <a:xfrm>
              <a:off x="3753888" y="1929878"/>
              <a:ext cx="35896" cy="38656"/>
            </a:xfrm>
            <a:custGeom>
              <a:avLst/>
              <a:gdLst>
                <a:gd name="T0" fmla="*/ 8 w 13"/>
                <a:gd name="T1" fmla="*/ 0 h 14"/>
                <a:gd name="T2" fmla="*/ 7 w 13"/>
                <a:gd name="T3" fmla="*/ 1 h 14"/>
                <a:gd name="T4" fmla="*/ 2 w 13"/>
                <a:gd name="T5" fmla="*/ 5 h 14"/>
                <a:gd name="T6" fmla="*/ 0 w 13"/>
                <a:gd name="T7" fmla="*/ 5 h 14"/>
                <a:gd name="T8" fmla="*/ 6 w 13"/>
                <a:gd name="T9" fmla="*/ 14 h 14"/>
                <a:gd name="T10" fmla="*/ 7 w 13"/>
                <a:gd name="T11" fmla="*/ 13 h 14"/>
                <a:gd name="T12" fmla="*/ 12 w 13"/>
                <a:gd name="T13" fmla="*/ 9 h 14"/>
                <a:gd name="T14" fmla="*/ 13 w 13"/>
                <a:gd name="T15" fmla="*/ 9 h 14"/>
                <a:gd name="T16" fmla="*/ 8 w 13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8" y="0"/>
                  </a:moveTo>
                  <a:lnTo>
                    <a:pt x="7" y="1"/>
                  </a:lnTo>
                  <a:lnTo>
                    <a:pt x="2" y="5"/>
                  </a:lnTo>
                  <a:lnTo>
                    <a:pt x="0" y="5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7" name="Freeform 458"/>
            <p:cNvSpPr>
              <a:spLocks/>
            </p:cNvSpPr>
            <p:nvPr/>
          </p:nvSpPr>
          <p:spPr bwMode="auto">
            <a:xfrm>
              <a:off x="3847767" y="1874655"/>
              <a:ext cx="35896" cy="35896"/>
            </a:xfrm>
            <a:custGeom>
              <a:avLst/>
              <a:gdLst>
                <a:gd name="T0" fmla="*/ 10 w 13"/>
                <a:gd name="T1" fmla="*/ 0 h 13"/>
                <a:gd name="T2" fmla="*/ 8 w 13"/>
                <a:gd name="T3" fmla="*/ 0 h 13"/>
                <a:gd name="T4" fmla="*/ 3 w 13"/>
                <a:gd name="T5" fmla="*/ 4 h 13"/>
                <a:gd name="T6" fmla="*/ 0 w 13"/>
                <a:gd name="T7" fmla="*/ 5 h 13"/>
                <a:gd name="T8" fmla="*/ 6 w 13"/>
                <a:gd name="T9" fmla="*/ 13 h 13"/>
                <a:gd name="T10" fmla="*/ 7 w 13"/>
                <a:gd name="T11" fmla="*/ 12 h 13"/>
                <a:gd name="T12" fmla="*/ 13 w 13"/>
                <a:gd name="T13" fmla="*/ 9 h 13"/>
                <a:gd name="T14" fmla="*/ 13 w 13"/>
                <a:gd name="T15" fmla="*/ 9 h 13"/>
                <a:gd name="T16" fmla="*/ 10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10" y="0"/>
                  </a:moveTo>
                  <a:lnTo>
                    <a:pt x="8" y="0"/>
                  </a:lnTo>
                  <a:lnTo>
                    <a:pt x="3" y="4"/>
                  </a:lnTo>
                  <a:lnTo>
                    <a:pt x="0" y="5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8" name="Freeform 459"/>
            <p:cNvSpPr>
              <a:spLocks/>
            </p:cNvSpPr>
            <p:nvPr/>
          </p:nvSpPr>
          <p:spPr bwMode="auto">
            <a:xfrm>
              <a:off x="3947168" y="1822193"/>
              <a:ext cx="35896" cy="38656"/>
            </a:xfrm>
            <a:custGeom>
              <a:avLst/>
              <a:gdLst>
                <a:gd name="T0" fmla="*/ 7 w 13"/>
                <a:gd name="T1" fmla="*/ 0 h 14"/>
                <a:gd name="T2" fmla="*/ 2 w 13"/>
                <a:gd name="T3" fmla="*/ 3 h 14"/>
                <a:gd name="T4" fmla="*/ 0 w 13"/>
                <a:gd name="T5" fmla="*/ 5 h 14"/>
                <a:gd name="T6" fmla="*/ 4 w 13"/>
                <a:gd name="T7" fmla="*/ 14 h 14"/>
                <a:gd name="T8" fmla="*/ 6 w 13"/>
                <a:gd name="T9" fmla="*/ 11 h 14"/>
                <a:gd name="T10" fmla="*/ 13 w 13"/>
                <a:gd name="T11" fmla="*/ 9 h 14"/>
                <a:gd name="T12" fmla="*/ 7 w 13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7" y="0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4" y="14"/>
                  </a:lnTo>
                  <a:lnTo>
                    <a:pt x="6" y="11"/>
                  </a:lnTo>
                  <a:lnTo>
                    <a:pt x="13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199" name="Freeform 460"/>
            <p:cNvSpPr>
              <a:spLocks/>
            </p:cNvSpPr>
            <p:nvPr/>
          </p:nvSpPr>
          <p:spPr bwMode="auto">
            <a:xfrm>
              <a:off x="4043807" y="1769732"/>
              <a:ext cx="35896" cy="41418"/>
            </a:xfrm>
            <a:custGeom>
              <a:avLst/>
              <a:gdLst>
                <a:gd name="T0" fmla="*/ 9 w 13"/>
                <a:gd name="T1" fmla="*/ 0 h 15"/>
                <a:gd name="T2" fmla="*/ 4 w 13"/>
                <a:gd name="T3" fmla="*/ 3 h 15"/>
                <a:gd name="T4" fmla="*/ 0 w 13"/>
                <a:gd name="T5" fmla="*/ 5 h 15"/>
                <a:gd name="T6" fmla="*/ 4 w 13"/>
                <a:gd name="T7" fmla="*/ 15 h 15"/>
                <a:gd name="T8" fmla="*/ 8 w 13"/>
                <a:gd name="T9" fmla="*/ 12 h 15"/>
                <a:gd name="T10" fmla="*/ 13 w 13"/>
                <a:gd name="T11" fmla="*/ 9 h 15"/>
                <a:gd name="T12" fmla="*/ 9 w 1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9" y="0"/>
                  </a:moveTo>
                  <a:lnTo>
                    <a:pt x="4" y="3"/>
                  </a:lnTo>
                  <a:lnTo>
                    <a:pt x="0" y="5"/>
                  </a:lnTo>
                  <a:lnTo>
                    <a:pt x="4" y="15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0" name="Freeform 461"/>
            <p:cNvSpPr>
              <a:spLocks/>
            </p:cNvSpPr>
            <p:nvPr/>
          </p:nvSpPr>
          <p:spPr bwMode="auto">
            <a:xfrm>
              <a:off x="4140447" y="1722792"/>
              <a:ext cx="35896" cy="35896"/>
            </a:xfrm>
            <a:custGeom>
              <a:avLst/>
              <a:gdLst>
                <a:gd name="T0" fmla="*/ 9 w 13"/>
                <a:gd name="T1" fmla="*/ 0 h 13"/>
                <a:gd name="T2" fmla="*/ 7 w 13"/>
                <a:gd name="T3" fmla="*/ 2 h 13"/>
                <a:gd name="T4" fmla="*/ 0 w 13"/>
                <a:gd name="T5" fmla="*/ 4 h 13"/>
                <a:gd name="T6" fmla="*/ 5 w 13"/>
                <a:gd name="T7" fmla="*/ 13 h 13"/>
                <a:gd name="T8" fmla="*/ 11 w 13"/>
                <a:gd name="T9" fmla="*/ 11 h 13"/>
                <a:gd name="T10" fmla="*/ 13 w 13"/>
                <a:gd name="T11" fmla="*/ 9 h 13"/>
                <a:gd name="T12" fmla="*/ 9 w 13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9" y="0"/>
                  </a:moveTo>
                  <a:lnTo>
                    <a:pt x="7" y="2"/>
                  </a:lnTo>
                  <a:lnTo>
                    <a:pt x="0" y="4"/>
                  </a:lnTo>
                  <a:lnTo>
                    <a:pt x="5" y="13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1" name="Freeform 462"/>
            <p:cNvSpPr>
              <a:spLocks/>
            </p:cNvSpPr>
            <p:nvPr/>
          </p:nvSpPr>
          <p:spPr bwMode="auto">
            <a:xfrm>
              <a:off x="4242609" y="1681376"/>
              <a:ext cx="35896" cy="35896"/>
            </a:xfrm>
            <a:custGeom>
              <a:avLst/>
              <a:gdLst>
                <a:gd name="T0" fmla="*/ 9 w 13"/>
                <a:gd name="T1" fmla="*/ 0 h 13"/>
                <a:gd name="T2" fmla="*/ 9 w 13"/>
                <a:gd name="T3" fmla="*/ 0 h 13"/>
                <a:gd name="T4" fmla="*/ 2 w 13"/>
                <a:gd name="T5" fmla="*/ 2 h 13"/>
                <a:gd name="T6" fmla="*/ 0 w 13"/>
                <a:gd name="T7" fmla="*/ 3 h 13"/>
                <a:gd name="T8" fmla="*/ 4 w 13"/>
                <a:gd name="T9" fmla="*/ 13 h 13"/>
                <a:gd name="T10" fmla="*/ 6 w 13"/>
                <a:gd name="T11" fmla="*/ 11 h 13"/>
                <a:gd name="T12" fmla="*/ 13 w 13"/>
                <a:gd name="T13" fmla="*/ 9 h 13"/>
                <a:gd name="T14" fmla="*/ 13 w 13"/>
                <a:gd name="T15" fmla="*/ 9 h 13"/>
                <a:gd name="T16" fmla="*/ 9 w 13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3">
                  <a:moveTo>
                    <a:pt x="9" y="0"/>
                  </a:moveTo>
                  <a:lnTo>
                    <a:pt x="9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2" name="Freeform 463"/>
            <p:cNvSpPr>
              <a:spLocks/>
            </p:cNvSpPr>
            <p:nvPr/>
          </p:nvSpPr>
          <p:spPr bwMode="auto">
            <a:xfrm>
              <a:off x="4347532" y="1637197"/>
              <a:ext cx="30373" cy="35896"/>
            </a:xfrm>
            <a:custGeom>
              <a:avLst/>
              <a:gdLst>
                <a:gd name="T0" fmla="*/ 9 w 11"/>
                <a:gd name="T1" fmla="*/ 0 h 13"/>
                <a:gd name="T2" fmla="*/ 4 w 11"/>
                <a:gd name="T3" fmla="*/ 3 h 13"/>
                <a:gd name="T4" fmla="*/ 0 w 11"/>
                <a:gd name="T5" fmla="*/ 4 h 13"/>
                <a:gd name="T6" fmla="*/ 2 w 11"/>
                <a:gd name="T7" fmla="*/ 13 h 13"/>
                <a:gd name="T8" fmla="*/ 8 w 11"/>
                <a:gd name="T9" fmla="*/ 12 h 13"/>
                <a:gd name="T10" fmla="*/ 11 w 11"/>
                <a:gd name="T11" fmla="*/ 10 h 13"/>
                <a:gd name="T12" fmla="*/ 9 w 1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9" y="0"/>
                  </a:moveTo>
                  <a:lnTo>
                    <a:pt x="4" y="3"/>
                  </a:lnTo>
                  <a:lnTo>
                    <a:pt x="0" y="4"/>
                  </a:lnTo>
                  <a:lnTo>
                    <a:pt x="2" y="13"/>
                  </a:lnTo>
                  <a:lnTo>
                    <a:pt x="8" y="12"/>
                  </a:lnTo>
                  <a:lnTo>
                    <a:pt x="11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3" name="Freeform 464"/>
            <p:cNvSpPr>
              <a:spLocks/>
            </p:cNvSpPr>
            <p:nvPr/>
          </p:nvSpPr>
          <p:spPr bwMode="auto">
            <a:xfrm>
              <a:off x="4446933" y="1601302"/>
              <a:ext cx="35896" cy="33134"/>
            </a:xfrm>
            <a:custGeom>
              <a:avLst/>
              <a:gdLst>
                <a:gd name="T0" fmla="*/ 9 w 13"/>
                <a:gd name="T1" fmla="*/ 0 h 12"/>
                <a:gd name="T2" fmla="*/ 8 w 13"/>
                <a:gd name="T3" fmla="*/ 0 h 12"/>
                <a:gd name="T4" fmla="*/ 2 w 13"/>
                <a:gd name="T5" fmla="*/ 2 h 12"/>
                <a:gd name="T6" fmla="*/ 0 w 13"/>
                <a:gd name="T7" fmla="*/ 2 h 12"/>
                <a:gd name="T8" fmla="*/ 4 w 13"/>
                <a:gd name="T9" fmla="*/ 12 h 12"/>
                <a:gd name="T10" fmla="*/ 4 w 13"/>
                <a:gd name="T11" fmla="*/ 12 h 12"/>
                <a:gd name="T12" fmla="*/ 12 w 13"/>
                <a:gd name="T13" fmla="*/ 9 h 12"/>
                <a:gd name="T14" fmla="*/ 13 w 13"/>
                <a:gd name="T15" fmla="*/ 9 h 12"/>
                <a:gd name="T16" fmla="*/ 9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9" y="0"/>
                  </a:move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4" name="Freeform 465"/>
            <p:cNvSpPr>
              <a:spLocks/>
            </p:cNvSpPr>
            <p:nvPr/>
          </p:nvSpPr>
          <p:spPr bwMode="auto">
            <a:xfrm>
              <a:off x="4551856" y="1565408"/>
              <a:ext cx="35896" cy="33134"/>
            </a:xfrm>
            <a:custGeom>
              <a:avLst/>
              <a:gdLst>
                <a:gd name="T0" fmla="*/ 9 w 13"/>
                <a:gd name="T1" fmla="*/ 0 h 12"/>
                <a:gd name="T2" fmla="*/ 4 w 13"/>
                <a:gd name="T3" fmla="*/ 1 h 12"/>
                <a:gd name="T4" fmla="*/ 0 w 13"/>
                <a:gd name="T5" fmla="*/ 2 h 12"/>
                <a:gd name="T6" fmla="*/ 3 w 13"/>
                <a:gd name="T7" fmla="*/ 12 h 12"/>
                <a:gd name="T8" fmla="*/ 8 w 13"/>
                <a:gd name="T9" fmla="*/ 10 h 12"/>
                <a:gd name="T10" fmla="*/ 13 w 13"/>
                <a:gd name="T11" fmla="*/ 9 h 12"/>
                <a:gd name="T12" fmla="*/ 9 w 1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9" y="0"/>
                  </a:moveTo>
                  <a:lnTo>
                    <a:pt x="4" y="1"/>
                  </a:lnTo>
                  <a:lnTo>
                    <a:pt x="0" y="2"/>
                  </a:lnTo>
                  <a:lnTo>
                    <a:pt x="3" y="12"/>
                  </a:lnTo>
                  <a:lnTo>
                    <a:pt x="8" y="10"/>
                  </a:lnTo>
                  <a:lnTo>
                    <a:pt x="1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5" name="Freeform 466"/>
            <p:cNvSpPr>
              <a:spLocks/>
            </p:cNvSpPr>
            <p:nvPr/>
          </p:nvSpPr>
          <p:spPr bwMode="auto">
            <a:xfrm>
              <a:off x="4656780" y="1529512"/>
              <a:ext cx="33134" cy="35896"/>
            </a:xfrm>
            <a:custGeom>
              <a:avLst/>
              <a:gdLst>
                <a:gd name="T0" fmla="*/ 9 w 12"/>
                <a:gd name="T1" fmla="*/ 0 h 13"/>
                <a:gd name="T2" fmla="*/ 9 w 12"/>
                <a:gd name="T3" fmla="*/ 0 h 13"/>
                <a:gd name="T4" fmla="*/ 1 w 12"/>
                <a:gd name="T5" fmla="*/ 2 h 13"/>
                <a:gd name="T6" fmla="*/ 0 w 12"/>
                <a:gd name="T7" fmla="*/ 4 h 13"/>
                <a:gd name="T8" fmla="*/ 3 w 12"/>
                <a:gd name="T9" fmla="*/ 13 h 13"/>
                <a:gd name="T10" fmla="*/ 5 w 12"/>
                <a:gd name="T11" fmla="*/ 11 h 13"/>
                <a:gd name="T12" fmla="*/ 12 w 12"/>
                <a:gd name="T13" fmla="*/ 10 h 13"/>
                <a:gd name="T14" fmla="*/ 12 w 12"/>
                <a:gd name="T15" fmla="*/ 10 h 13"/>
                <a:gd name="T16" fmla="*/ 9 w 1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3">
                  <a:moveTo>
                    <a:pt x="9" y="0"/>
                  </a:moveTo>
                  <a:lnTo>
                    <a:pt x="9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6" name="Freeform 467"/>
            <p:cNvSpPr>
              <a:spLocks/>
            </p:cNvSpPr>
            <p:nvPr/>
          </p:nvSpPr>
          <p:spPr bwMode="auto">
            <a:xfrm>
              <a:off x="4761703" y="1499140"/>
              <a:ext cx="35896" cy="33134"/>
            </a:xfrm>
            <a:custGeom>
              <a:avLst/>
              <a:gdLst>
                <a:gd name="T0" fmla="*/ 10 w 13"/>
                <a:gd name="T1" fmla="*/ 0 h 12"/>
                <a:gd name="T2" fmla="*/ 7 w 13"/>
                <a:gd name="T3" fmla="*/ 0 h 12"/>
                <a:gd name="T4" fmla="*/ 0 w 13"/>
                <a:gd name="T5" fmla="*/ 3 h 12"/>
                <a:gd name="T6" fmla="*/ 3 w 13"/>
                <a:gd name="T7" fmla="*/ 12 h 12"/>
                <a:gd name="T8" fmla="*/ 9 w 13"/>
                <a:gd name="T9" fmla="*/ 11 h 12"/>
                <a:gd name="T10" fmla="*/ 13 w 13"/>
                <a:gd name="T11" fmla="*/ 9 h 12"/>
                <a:gd name="T12" fmla="*/ 10 w 1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10" y="0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7" name="Freeform 468"/>
            <p:cNvSpPr>
              <a:spLocks/>
            </p:cNvSpPr>
            <p:nvPr/>
          </p:nvSpPr>
          <p:spPr bwMode="auto">
            <a:xfrm>
              <a:off x="4869388" y="1471529"/>
              <a:ext cx="33134" cy="33134"/>
            </a:xfrm>
            <a:custGeom>
              <a:avLst/>
              <a:gdLst>
                <a:gd name="T0" fmla="*/ 9 w 12"/>
                <a:gd name="T1" fmla="*/ 0 h 12"/>
                <a:gd name="T2" fmla="*/ 4 w 12"/>
                <a:gd name="T3" fmla="*/ 1 h 12"/>
                <a:gd name="T4" fmla="*/ 0 w 12"/>
                <a:gd name="T5" fmla="*/ 2 h 12"/>
                <a:gd name="T6" fmla="*/ 3 w 12"/>
                <a:gd name="T7" fmla="*/ 12 h 12"/>
                <a:gd name="T8" fmla="*/ 7 w 12"/>
                <a:gd name="T9" fmla="*/ 10 h 12"/>
                <a:gd name="T10" fmla="*/ 12 w 12"/>
                <a:gd name="T11" fmla="*/ 9 h 12"/>
                <a:gd name="T12" fmla="*/ 9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9" y="0"/>
                  </a:moveTo>
                  <a:lnTo>
                    <a:pt x="4" y="1"/>
                  </a:lnTo>
                  <a:lnTo>
                    <a:pt x="0" y="2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2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8" name="Freeform 469"/>
            <p:cNvSpPr>
              <a:spLocks/>
            </p:cNvSpPr>
            <p:nvPr/>
          </p:nvSpPr>
          <p:spPr bwMode="auto">
            <a:xfrm>
              <a:off x="4974312" y="1446678"/>
              <a:ext cx="35896" cy="30373"/>
            </a:xfrm>
            <a:custGeom>
              <a:avLst/>
              <a:gdLst>
                <a:gd name="T0" fmla="*/ 11 w 13"/>
                <a:gd name="T1" fmla="*/ 0 h 11"/>
                <a:gd name="T2" fmla="*/ 11 w 13"/>
                <a:gd name="T3" fmla="*/ 0 h 11"/>
                <a:gd name="T4" fmla="*/ 3 w 13"/>
                <a:gd name="T5" fmla="*/ 1 h 11"/>
                <a:gd name="T6" fmla="*/ 0 w 13"/>
                <a:gd name="T7" fmla="*/ 1 h 11"/>
                <a:gd name="T8" fmla="*/ 3 w 13"/>
                <a:gd name="T9" fmla="*/ 11 h 11"/>
                <a:gd name="T10" fmla="*/ 5 w 13"/>
                <a:gd name="T11" fmla="*/ 10 h 11"/>
                <a:gd name="T12" fmla="*/ 12 w 13"/>
                <a:gd name="T13" fmla="*/ 9 h 11"/>
                <a:gd name="T14" fmla="*/ 13 w 13"/>
                <a:gd name="T15" fmla="*/ 9 h 11"/>
                <a:gd name="T16" fmla="*/ 11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11" y="0"/>
                  </a:moveTo>
                  <a:lnTo>
                    <a:pt x="11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11"/>
                  </a:lnTo>
                  <a:lnTo>
                    <a:pt x="5" y="10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09" name="Freeform 470"/>
            <p:cNvSpPr>
              <a:spLocks/>
            </p:cNvSpPr>
            <p:nvPr/>
          </p:nvSpPr>
          <p:spPr bwMode="auto">
            <a:xfrm>
              <a:off x="5081995" y="1419066"/>
              <a:ext cx="33134" cy="33134"/>
            </a:xfrm>
            <a:custGeom>
              <a:avLst/>
              <a:gdLst>
                <a:gd name="T0" fmla="*/ 11 w 12"/>
                <a:gd name="T1" fmla="*/ 0 h 12"/>
                <a:gd name="T2" fmla="*/ 8 w 12"/>
                <a:gd name="T3" fmla="*/ 0 h 12"/>
                <a:gd name="T4" fmla="*/ 2 w 12"/>
                <a:gd name="T5" fmla="*/ 3 h 12"/>
                <a:gd name="T6" fmla="*/ 0 w 12"/>
                <a:gd name="T7" fmla="*/ 3 h 12"/>
                <a:gd name="T8" fmla="*/ 3 w 12"/>
                <a:gd name="T9" fmla="*/ 12 h 12"/>
                <a:gd name="T10" fmla="*/ 3 w 12"/>
                <a:gd name="T11" fmla="*/ 12 h 12"/>
                <a:gd name="T12" fmla="*/ 11 w 12"/>
                <a:gd name="T13" fmla="*/ 11 h 12"/>
                <a:gd name="T14" fmla="*/ 12 w 12"/>
                <a:gd name="T15" fmla="*/ 11 h 12"/>
                <a:gd name="T16" fmla="*/ 11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lnTo>
                    <a:pt x="8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0" name="Freeform 471"/>
            <p:cNvSpPr>
              <a:spLocks/>
            </p:cNvSpPr>
            <p:nvPr/>
          </p:nvSpPr>
          <p:spPr bwMode="auto">
            <a:xfrm>
              <a:off x="5189681" y="1399739"/>
              <a:ext cx="33134" cy="30373"/>
            </a:xfrm>
            <a:custGeom>
              <a:avLst/>
              <a:gdLst>
                <a:gd name="T0" fmla="*/ 11 w 12"/>
                <a:gd name="T1" fmla="*/ 0 h 11"/>
                <a:gd name="T2" fmla="*/ 7 w 12"/>
                <a:gd name="T3" fmla="*/ 1 h 11"/>
                <a:gd name="T4" fmla="*/ 0 w 12"/>
                <a:gd name="T5" fmla="*/ 2 h 11"/>
                <a:gd name="T6" fmla="*/ 3 w 12"/>
                <a:gd name="T7" fmla="*/ 11 h 11"/>
                <a:gd name="T8" fmla="*/ 10 w 12"/>
                <a:gd name="T9" fmla="*/ 10 h 11"/>
                <a:gd name="T10" fmla="*/ 12 w 12"/>
                <a:gd name="T11" fmla="*/ 10 h 11"/>
                <a:gd name="T12" fmla="*/ 11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11" y="0"/>
                  </a:moveTo>
                  <a:lnTo>
                    <a:pt x="7" y="1"/>
                  </a:lnTo>
                  <a:lnTo>
                    <a:pt x="0" y="2"/>
                  </a:lnTo>
                  <a:lnTo>
                    <a:pt x="3" y="11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1" name="Freeform 472"/>
            <p:cNvSpPr>
              <a:spLocks/>
            </p:cNvSpPr>
            <p:nvPr/>
          </p:nvSpPr>
          <p:spPr bwMode="auto">
            <a:xfrm>
              <a:off x="5300126" y="1380410"/>
              <a:ext cx="30373" cy="33134"/>
            </a:xfrm>
            <a:custGeom>
              <a:avLst/>
              <a:gdLst>
                <a:gd name="T0" fmla="*/ 10 w 11"/>
                <a:gd name="T1" fmla="*/ 0 h 12"/>
                <a:gd name="T2" fmla="*/ 6 w 11"/>
                <a:gd name="T3" fmla="*/ 1 h 12"/>
                <a:gd name="T4" fmla="*/ 0 w 11"/>
                <a:gd name="T5" fmla="*/ 1 h 12"/>
                <a:gd name="T6" fmla="*/ 2 w 11"/>
                <a:gd name="T7" fmla="*/ 12 h 12"/>
                <a:gd name="T8" fmla="*/ 8 w 11"/>
                <a:gd name="T9" fmla="*/ 11 h 12"/>
                <a:gd name="T10" fmla="*/ 11 w 11"/>
                <a:gd name="T11" fmla="*/ 11 h 12"/>
                <a:gd name="T12" fmla="*/ 10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lnTo>
                    <a:pt x="6" y="1"/>
                  </a:lnTo>
                  <a:lnTo>
                    <a:pt x="0" y="1"/>
                  </a:lnTo>
                  <a:lnTo>
                    <a:pt x="2" y="12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2" name="Freeform 473"/>
            <p:cNvSpPr>
              <a:spLocks/>
            </p:cNvSpPr>
            <p:nvPr/>
          </p:nvSpPr>
          <p:spPr bwMode="auto">
            <a:xfrm>
              <a:off x="5407810" y="1366606"/>
              <a:ext cx="33134" cy="27611"/>
            </a:xfrm>
            <a:custGeom>
              <a:avLst/>
              <a:gdLst>
                <a:gd name="T0" fmla="*/ 10 w 12"/>
                <a:gd name="T1" fmla="*/ 0 h 10"/>
                <a:gd name="T2" fmla="*/ 5 w 12"/>
                <a:gd name="T3" fmla="*/ 0 h 10"/>
                <a:gd name="T4" fmla="*/ 0 w 12"/>
                <a:gd name="T5" fmla="*/ 1 h 10"/>
                <a:gd name="T6" fmla="*/ 3 w 12"/>
                <a:gd name="T7" fmla="*/ 10 h 10"/>
                <a:gd name="T8" fmla="*/ 6 w 12"/>
                <a:gd name="T9" fmla="*/ 10 h 10"/>
                <a:gd name="T10" fmla="*/ 12 w 12"/>
                <a:gd name="T11" fmla="*/ 9 h 10"/>
                <a:gd name="T12" fmla="*/ 10 w 1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0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12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3" name="Freeform 474"/>
            <p:cNvSpPr>
              <a:spLocks/>
            </p:cNvSpPr>
            <p:nvPr/>
          </p:nvSpPr>
          <p:spPr bwMode="auto">
            <a:xfrm>
              <a:off x="5518256" y="1352799"/>
              <a:ext cx="30373" cy="27611"/>
            </a:xfrm>
            <a:custGeom>
              <a:avLst/>
              <a:gdLst>
                <a:gd name="T0" fmla="*/ 10 w 11"/>
                <a:gd name="T1" fmla="*/ 0 h 10"/>
                <a:gd name="T2" fmla="*/ 4 w 11"/>
                <a:gd name="T3" fmla="*/ 0 h 10"/>
                <a:gd name="T4" fmla="*/ 0 w 11"/>
                <a:gd name="T5" fmla="*/ 1 h 10"/>
                <a:gd name="T6" fmla="*/ 2 w 11"/>
                <a:gd name="T7" fmla="*/ 10 h 10"/>
                <a:gd name="T8" fmla="*/ 6 w 11"/>
                <a:gd name="T9" fmla="*/ 10 h 10"/>
                <a:gd name="T10" fmla="*/ 11 w 11"/>
                <a:gd name="T11" fmla="*/ 10 h 10"/>
                <a:gd name="T12" fmla="*/ 10 w 1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4" name="Freeform 475"/>
            <p:cNvSpPr>
              <a:spLocks/>
            </p:cNvSpPr>
            <p:nvPr/>
          </p:nvSpPr>
          <p:spPr bwMode="auto">
            <a:xfrm>
              <a:off x="5628701" y="1341754"/>
              <a:ext cx="27611" cy="27611"/>
            </a:xfrm>
            <a:custGeom>
              <a:avLst/>
              <a:gdLst>
                <a:gd name="T0" fmla="*/ 10 w 10"/>
                <a:gd name="T1" fmla="*/ 0 h 10"/>
                <a:gd name="T2" fmla="*/ 5 w 10"/>
                <a:gd name="T3" fmla="*/ 0 h 10"/>
                <a:gd name="T4" fmla="*/ 0 w 10"/>
                <a:gd name="T5" fmla="*/ 1 h 10"/>
                <a:gd name="T6" fmla="*/ 1 w 10"/>
                <a:gd name="T7" fmla="*/ 10 h 10"/>
                <a:gd name="T8" fmla="*/ 6 w 10"/>
                <a:gd name="T9" fmla="*/ 10 h 10"/>
                <a:gd name="T10" fmla="*/ 10 w 10"/>
                <a:gd name="T11" fmla="*/ 9 h 10"/>
                <a:gd name="T12" fmla="*/ 10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1" y="10"/>
                  </a:lnTo>
                  <a:lnTo>
                    <a:pt x="6" y="10"/>
                  </a:lnTo>
                  <a:lnTo>
                    <a:pt x="10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5" name="Freeform 476"/>
            <p:cNvSpPr>
              <a:spLocks/>
            </p:cNvSpPr>
            <p:nvPr/>
          </p:nvSpPr>
          <p:spPr bwMode="auto">
            <a:xfrm>
              <a:off x="5739147" y="1330710"/>
              <a:ext cx="30373" cy="33134"/>
            </a:xfrm>
            <a:custGeom>
              <a:avLst/>
              <a:gdLst>
                <a:gd name="T0" fmla="*/ 9 w 11"/>
                <a:gd name="T1" fmla="*/ 0 h 12"/>
                <a:gd name="T2" fmla="*/ 5 w 11"/>
                <a:gd name="T3" fmla="*/ 1 h 12"/>
                <a:gd name="T4" fmla="*/ 0 w 11"/>
                <a:gd name="T5" fmla="*/ 1 h 12"/>
                <a:gd name="T6" fmla="*/ 0 w 11"/>
                <a:gd name="T7" fmla="*/ 12 h 12"/>
                <a:gd name="T8" fmla="*/ 5 w 11"/>
                <a:gd name="T9" fmla="*/ 10 h 12"/>
                <a:gd name="T10" fmla="*/ 11 w 11"/>
                <a:gd name="T11" fmla="*/ 10 h 12"/>
                <a:gd name="T12" fmla="*/ 9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9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12"/>
                  </a:lnTo>
                  <a:lnTo>
                    <a:pt x="5" y="10"/>
                  </a:lnTo>
                  <a:lnTo>
                    <a:pt x="11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6" name="Freeform 477"/>
            <p:cNvSpPr>
              <a:spLocks/>
            </p:cNvSpPr>
            <p:nvPr/>
          </p:nvSpPr>
          <p:spPr bwMode="auto">
            <a:xfrm>
              <a:off x="5846832" y="1325188"/>
              <a:ext cx="30373" cy="30373"/>
            </a:xfrm>
            <a:custGeom>
              <a:avLst/>
              <a:gdLst>
                <a:gd name="T0" fmla="*/ 11 w 11"/>
                <a:gd name="T1" fmla="*/ 0 h 11"/>
                <a:gd name="T2" fmla="*/ 6 w 11"/>
                <a:gd name="T3" fmla="*/ 0 h 11"/>
                <a:gd name="T4" fmla="*/ 0 w 11"/>
                <a:gd name="T5" fmla="*/ 0 h 11"/>
                <a:gd name="T6" fmla="*/ 2 w 11"/>
                <a:gd name="T7" fmla="*/ 11 h 11"/>
                <a:gd name="T8" fmla="*/ 7 w 11"/>
                <a:gd name="T9" fmla="*/ 10 h 11"/>
                <a:gd name="T10" fmla="*/ 11 w 11"/>
                <a:gd name="T11" fmla="*/ 10 h 11"/>
                <a:gd name="T12" fmla="*/ 11 w 1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2" y="11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7" name="Freeform 478"/>
            <p:cNvSpPr>
              <a:spLocks/>
            </p:cNvSpPr>
            <p:nvPr/>
          </p:nvSpPr>
          <p:spPr bwMode="auto">
            <a:xfrm>
              <a:off x="5960038" y="1319665"/>
              <a:ext cx="24851" cy="27611"/>
            </a:xfrm>
            <a:custGeom>
              <a:avLst/>
              <a:gdLst>
                <a:gd name="T0" fmla="*/ 9 w 9"/>
                <a:gd name="T1" fmla="*/ 0 h 10"/>
                <a:gd name="T2" fmla="*/ 6 w 9"/>
                <a:gd name="T3" fmla="*/ 0 h 10"/>
                <a:gd name="T4" fmla="*/ 0 w 9"/>
                <a:gd name="T5" fmla="*/ 1 h 10"/>
                <a:gd name="T6" fmla="*/ 0 w 9"/>
                <a:gd name="T7" fmla="*/ 10 h 10"/>
                <a:gd name="T8" fmla="*/ 6 w 9"/>
                <a:gd name="T9" fmla="*/ 10 h 10"/>
                <a:gd name="T10" fmla="*/ 9 w 9"/>
                <a:gd name="T11" fmla="*/ 1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8" name="Freeform 479"/>
            <p:cNvSpPr>
              <a:spLocks/>
            </p:cNvSpPr>
            <p:nvPr/>
          </p:nvSpPr>
          <p:spPr bwMode="auto">
            <a:xfrm>
              <a:off x="6067723" y="1319665"/>
              <a:ext cx="27611" cy="24851"/>
            </a:xfrm>
            <a:custGeom>
              <a:avLst/>
              <a:gdLst>
                <a:gd name="T0" fmla="*/ 10 w 10"/>
                <a:gd name="T1" fmla="*/ 0 h 9"/>
                <a:gd name="T2" fmla="*/ 8 w 10"/>
                <a:gd name="T3" fmla="*/ 0 h 9"/>
                <a:gd name="T4" fmla="*/ 0 w 10"/>
                <a:gd name="T5" fmla="*/ 0 h 9"/>
                <a:gd name="T6" fmla="*/ 0 w 10"/>
                <a:gd name="T7" fmla="*/ 9 h 9"/>
                <a:gd name="T8" fmla="*/ 8 w 10"/>
                <a:gd name="T9" fmla="*/ 9 h 9"/>
                <a:gd name="T10" fmla="*/ 10 w 10"/>
                <a:gd name="T11" fmla="*/ 9 h 9"/>
                <a:gd name="T12" fmla="*/ 10 w 1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10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19" name="Freeform 480"/>
            <p:cNvSpPr>
              <a:spLocks/>
            </p:cNvSpPr>
            <p:nvPr/>
          </p:nvSpPr>
          <p:spPr bwMode="auto">
            <a:xfrm>
              <a:off x="6136751" y="1319665"/>
              <a:ext cx="24851" cy="24851"/>
            </a:xfrm>
            <a:custGeom>
              <a:avLst/>
              <a:gdLst>
                <a:gd name="T0" fmla="*/ 9 w 9"/>
                <a:gd name="T1" fmla="*/ 0 h 9"/>
                <a:gd name="T2" fmla="*/ 8 w 9"/>
                <a:gd name="T3" fmla="*/ 0 h 9"/>
                <a:gd name="T4" fmla="*/ 0 w 9"/>
                <a:gd name="T5" fmla="*/ 0 h 9"/>
                <a:gd name="T6" fmla="*/ 0 w 9"/>
                <a:gd name="T7" fmla="*/ 9 h 9"/>
                <a:gd name="T8" fmla="*/ 8 w 9"/>
                <a:gd name="T9" fmla="*/ 9 h 9"/>
                <a:gd name="T10" fmla="*/ 9 w 9"/>
                <a:gd name="T11" fmla="*/ 9 h 9"/>
                <a:gd name="T12" fmla="*/ 9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A8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4" name="Freeform 597"/>
            <p:cNvSpPr>
              <a:spLocks/>
            </p:cNvSpPr>
            <p:nvPr/>
          </p:nvSpPr>
          <p:spPr bwMode="auto">
            <a:xfrm>
              <a:off x="4723047" y="5422720"/>
              <a:ext cx="93879" cy="93879"/>
            </a:xfrm>
            <a:custGeom>
              <a:avLst/>
              <a:gdLst>
                <a:gd name="T0" fmla="*/ 5 w 34"/>
                <a:gd name="T1" fmla="*/ 34 h 34"/>
                <a:gd name="T2" fmla="*/ 0 w 34"/>
                <a:gd name="T3" fmla="*/ 27 h 34"/>
                <a:gd name="T4" fmla="*/ 27 w 34"/>
                <a:gd name="T5" fmla="*/ 0 h 34"/>
                <a:gd name="T6" fmla="*/ 34 w 34"/>
                <a:gd name="T7" fmla="*/ 7 h 34"/>
                <a:gd name="T8" fmla="*/ 5 w 34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5" y="34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4" y="7"/>
                  </a:lnTo>
                  <a:lnTo>
                    <a:pt x="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6" name="Freeform 599"/>
            <p:cNvSpPr>
              <a:spLocks/>
            </p:cNvSpPr>
            <p:nvPr/>
          </p:nvSpPr>
          <p:spPr bwMode="auto">
            <a:xfrm>
              <a:off x="8500287" y="4039389"/>
              <a:ext cx="88356" cy="184997"/>
            </a:xfrm>
            <a:custGeom>
              <a:avLst/>
              <a:gdLst>
                <a:gd name="T0" fmla="*/ 0 w 32"/>
                <a:gd name="T1" fmla="*/ 67 h 67"/>
                <a:gd name="T2" fmla="*/ 32 w 32"/>
                <a:gd name="T3" fmla="*/ 28 h 67"/>
                <a:gd name="T4" fmla="*/ 0 w 32"/>
                <a:gd name="T5" fmla="*/ 0 h 67"/>
                <a:gd name="T6" fmla="*/ 0 w 32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7">
                  <a:moveTo>
                    <a:pt x="0" y="67"/>
                  </a:moveTo>
                  <a:lnTo>
                    <a:pt x="32" y="28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7" name="Freeform 600"/>
            <p:cNvSpPr>
              <a:spLocks/>
            </p:cNvSpPr>
            <p:nvPr/>
          </p:nvSpPr>
          <p:spPr bwMode="auto">
            <a:xfrm>
              <a:off x="8715656" y="4039389"/>
              <a:ext cx="91119" cy="184997"/>
            </a:xfrm>
            <a:custGeom>
              <a:avLst/>
              <a:gdLst>
                <a:gd name="T0" fmla="*/ 33 w 33"/>
                <a:gd name="T1" fmla="*/ 67 h 67"/>
                <a:gd name="T2" fmla="*/ 33 w 33"/>
                <a:gd name="T3" fmla="*/ 0 h 67"/>
                <a:gd name="T4" fmla="*/ 0 w 33"/>
                <a:gd name="T5" fmla="*/ 28 h 67"/>
                <a:gd name="T6" fmla="*/ 33 w 33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67">
                  <a:moveTo>
                    <a:pt x="33" y="67"/>
                  </a:moveTo>
                  <a:lnTo>
                    <a:pt x="33" y="0"/>
                  </a:lnTo>
                  <a:lnTo>
                    <a:pt x="0" y="28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8" name="Rectangle 601"/>
            <p:cNvSpPr>
              <a:spLocks noChangeArrowheads="1"/>
            </p:cNvSpPr>
            <p:nvPr/>
          </p:nvSpPr>
          <p:spPr bwMode="auto">
            <a:xfrm>
              <a:off x="8806775" y="4232669"/>
              <a:ext cx="2762" cy="2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29" name="Rectangle 602"/>
            <p:cNvSpPr>
              <a:spLocks noChangeArrowheads="1"/>
            </p:cNvSpPr>
            <p:nvPr/>
          </p:nvSpPr>
          <p:spPr bwMode="auto">
            <a:xfrm>
              <a:off x="8500287" y="4232669"/>
              <a:ext cx="2762" cy="27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0" name="Freeform 603"/>
            <p:cNvSpPr>
              <a:spLocks/>
            </p:cNvSpPr>
            <p:nvPr/>
          </p:nvSpPr>
          <p:spPr bwMode="auto">
            <a:xfrm>
              <a:off x="8503049" y="4119462"/>
              <a:ext cx="300965" cy="113208"/>
            </a:xfrm>
            <a:custGeom>
              <a:avLst/>
              <a:gdLst>
                <a:gd name="T0" fmla="*/ 109 w 109"/>
                <a:gd name="T1" fmla="*/ 41 h 41"/>
                <a:gd name="T2" fmla="*/ 107 w 109"/>
                <a:gd name="T3" fmla="*/ 41 h 41"/>
                <a:gd name="T4" fmla="*/ 75 w 109"/>
                <a:gd name="T5" fmla="*/ 0 h 41"/>
                <a:gd name="T6" fmla="*/ 54 w 109"/>
                <a:gd name="T7" fmla="*/ 17 h 41"/>
                <a:gd name="T8" fmla="*/ 34 w 109"/>
                <a:gd name="T9" fmla="*/ 0 h 41"/>
                <a:gd name="T10" fmla="*/ 0 w 109"/>
                <a:gd name="T11" fmla="*/ 41 h 41"/>
                <a:gd name="T12" fmla="*/ 0 w 109"/>
                <a:gd name="T13" fmla="*/ 41 h 41"/>
                <a:gd name="T14" fmla="*/ 109 w 10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">
                  <a:moveTo>
                    <a:pt x="109" y="41"/>
                  </a:moveTo>
                  <a:lnTo>
                    <a:pt x="107" y="41"/>
                  </a:lnTo>
                  <a:lnTo>
                    <a:pt x="75" y="0"/>
                  </a:lnTo>
                  <a:lnTo>
                    <a:pt x="54" y="17"/>
                  </a:lnTo>
                  <a:lnTo>
                    <a:pt x="34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109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1" name="Freeform 604"/>
            <p:cNvSpPr>
              <a:spLocks/>
            </p:cNvSpPr>
            <p:nvPr/>
          </p:nvSpPr>
          <p:spPr bwMode="auto">
            <a:xfrm>
              <a:off x="8505809" y="4036627"/>
              <a:ext cx="292681" cy="118730"/>
            </a:xfrm>
            <a:custGeom>
              <a:avLst/>
              <a:gdLst>
                <a:gd name="T0" fmla="*/ 32 w 106"/>
                <a:gd name="T1" fmla="*/ 26 h 43"/>
                <a:gd name="T2" fmla="*/ 33 w 106"/>
                <a:gd name="T3" fmla="*/ 28 h 43"/>
                <a:gd name="T4" fmla="*/ 34 w 106"/>
                <a:gd name="T5" fmla="*/ 28 h 43"/>
                <a:gd name="T6" fmla="*/ 53 w 106"/>
                <a:gd name="T7" fmla="*/ 43 h 43"/>
                <a:gd name="T8" fmla="*/ 72 w 106"/>
                <a:gd name="T9" fmla="*/ 28 h 43"/>
                <a:gd name="T10" fmla="*/ 72 w 106"/>
                <a:gd name="T11" fmla="*/ 28 h 43"/>
                <a:gd name="T12" fmla="*/ 74 w 106"/>
                <a:gd name="T13" fmla="*/ 26 h 43"/>
                <a:gd name="T14" fmla="*/ 106 w 106"/>
                <a:gd name="T15" fmla="*/ 0 h 43"/>
                <a:gd name="T16" fmla="*/ 0 w 106"/>
                <a:gd name="T17" fmla="*/ 0 h 43"/>
                <a:gd name="T18" fmla="*/ 32 w 106"/>
                <a:gd name="T19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43">
                  <a:moveTo>
                    <a:pt x="32" y="26"/>
                  </a:moveTo>
                  <a:lnTo>
                    <a:pt x="33" y="28"/>
                  </a:lnTo>
                  <a:lnTo>
                    <a:pt x="34" y="28"/>
                  </a:lnTo>
                  <a:lnTo>
                    <a:pt x="53" y="43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4" y="26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2" name="Freeform 605"/>
            <p:cNvSpPr>
              <a:spLocks/>
            </p:cNvSpPr>
            <p:nvPr/>
          </p:nvSpPr>
          <p:spPr bwMode="auto">
            <a:xfrm>
              <a:off x="5890796" y="4670342"/>
              <a:ext cx="659913" cy="659913"/>
            </a:xfrm>
            <a:custGeom>
              <a:avLst/>
              <a:gdLst>
                <a:gd name="T0" fmla="*/ 56 w 183"/>
                <a:gd name="T1" fmla="*/ 19 h 183"/>
                <a:gd name="T2" fmla="*/ 164 w 183"/>
                <a:gd name="T3" fmla="*/ 56 h 183"/>
                <a:gd name="T4" fmla="*/ 127 w 183"/>
                <a:gd name="T5" fmla="*/ 164 h 183"/>
                <a:gd name="T6" fmla="*/ 19 w 183"/>
                <a:gd name="T7" fmla="*/ 127 h 183"/>
                <a:gd name="T8" fmla="*/ 56 w 183"/>
                <a:gd name="T9" fmla="*/ 1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3">
                  <a:moveTo>
                    <a:pt x="56" y="19"/>
                  </a:moveTo>
                  <a:cubicBezTo>
                    <a:pt x="97" y="0"/>
                    <a:pt x="145" y="16"/>
                    <a:pt x="164" y="56"/>
                  </a:cubicBezTo>
                  <a:cubicBezTo>
                    <a:pt x="183" y="96"/>
                    <a:pt x="167" y="145"/>
                    <a:pt x="127" y="164"/>
                  </a:cubicBezTo>
                  <a:cubicBezTo>
                    <a:pt x="87" y="183"/>
                    <a:pt x="38" y="167"/>
                    <a:pt x="19" y="127"/>
                  </a:cubicBezTo>
                  <a:cubicBezTo>
                    <a:pt x="0" y="87"/>
                    <a:pt x="16" y="38"/>
                    <a:pt x="56" y="1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3" name="Freeform 606"/>
            <p:cNvSpPr>
              <a:spLocks/>
            </p:cNvSpPr>
            <p:nvPr/>
          </p:nvSpPr>
          <p:spPr bwMode="auto">
            <a:xfrm>
              <a:off x="6123893" y="4773146"/>
              <a:ext cx="176713" cy="358948"/>
            </a:xfrm>
            <a:custGeom>
              <a:avLst/>
              <a:gdLst>
                <a:gd name="T0" fmla="*/ 11 w 49"/>
                <a:gd name="T1" fmla="*/ 20 h 99"/>
                <a:gd name="T2" fmla="*/ 11 w 49"/>
                <a:gd name="T3" fmla="*/ 34 h 99"/>
                <a:gd name="T4" fmla="*/ 0 w 49"/>
                <a:gd name="T5" fmla="*/ 34 h 99"/>
                <a:gd name="T6" fmla="*/ 0 w 49"/>
                <a:gd name="T7" fmla="*/ 51 h 99"/>
                <a:gd name="T8" fmla="*/ 11 w 49"/>
                <a:gd name="T9" fmla="*/ 51 h 99"/>
                <a:gd name="T10" fmla="*/ 11 w 49"/>
                <a:gd name="T11" fmla="*/ 99 h 99"/>
                <a:gd name="T12" fmla="*/ 32 w 49"/>
                <a:gd name="T13" fmla="*/ 99 h 99"/>
                <a:gd name="T14" fmla="*/ 32 w 49"/>
                <a:gd name="T15" fmla="*/ 51 h 99"/>
                <a:gd name="T16" fmla="*/ 47 w 49"/>
                <a:gd name="T17" fmla="*/ 51 h 99"/>
                <a:gd name="T18" fmla="*/ 49 w 49"/>
                <a:gd name="T19" fmla="*/ 34 h 99"/>
                <a:gd name="T20" fmla="*/ 32 w 49"/>
                <a:gd name="T21" fmla="*/ 34 h 99"/>
                <a:gd name="T22" fmla="*/ 32 w 49"/>
                <a:gd name="T23" fmla="*/ 22 h 99"/>
                <a:gd name="T24" fmla="*/ 37 w 49"/>
                <a:gd name="T25" fmla="*/ 18 h 99"/>
                <a:gd name="T26" fmla="*/ 49 w 49"/>
                <a:gd name="T27" fmla="*/ 18 h 99"/>
                <a:gd name="T28" fmla="*/ 49 w 49"/>
                <a:gd name="T29" fmla="*/ 0 h 99"/>
                <a:gd name="T30" fmla="*/ 33 w 49"/>
                <a:gd name="T31" fmla="*/ 0 h 99"/>
                <a:gd name="T32" fmla="*/ 11 w 49"/>
                <a:gd name="T3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99">
                  <a:moveTo>
                    <a:pt x="11" y="20"/>
                  </a:moveTo>
                  <a:cubicBezTo>
                    <a:pt x="11" y="22"/>
                    <a:pt x="11" y="34"/>
                    <a:pt x="1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8" y="43"/>
                    <a:pt x="49" y="34"/>
                  </a:cubicBezTo>
                  <a:cubicBezTo>
                    <a:pt x="47" y="34"/>
                    <a:pt x="32" y="34"/>
                    <a:pt x="32" y="34"/>
                  </a:cubicBezTo>
                  <a:cubicBezTo>
                    <a:pt x="32" y="34"/>
                    <a:pt x="32" y="24"/>
                    <a:pt x="32" y="22"/>
                  </a:cubicBezTo>
                  <a:cubicBezTo>
                    <a:pt x="32" y="20"/>
                    <a:pt x="35" y="18"/>
                    <a:pt x="37" y="18"/>
                  </a:cubicBezTo>
                  <a:cubicBezTo>
                    <a:pt x="39" y="18"/>
                    <a:pt x="44" y="18"/>
                    <a:pt x="49" y="18"/>
                  </a:cubicBezTo>
                  <a:cubicBezTo>
                    <a:pt x="49" y="15"/>
                    <a:pt x="49" y="7"/>
                    <a:pt x="49" y="0"/>
                  </a:cubicBezTo>
                  <a:cubicBezTo>
                    <a:pt x="43" y="0"/>
                    <a:pt x="36" y="0"/>
                    <a:pt x="33" y="0"/>
                  </a:cubicBezTo>
                  <a:cubicBezTo>
                    <a:pt x="10" y="0"/>
                    <a:pt x="11" y="17"/>
                    <a:pt x="11" y="2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37" name="Freeform 611"/>
            <p:cNvSpPr>
              <a:spLocks noEditPoints="1"/>
            </p:cNvSpPr>
            <p:nvPr/>
          </p:nvSpPr>
          <p:spPr bwMode="auto">
            <a:xfrm>
              <a:off x="9033186" y="3233135"/>
              <a:ext cx="317532" cy="237458"/>
            </a:xfrm>
            <a:custGeom>
              <a:avLst/>
              <a:gdLst>
                <a:gd name="T0" fmla="*/ 62 w 88"/>
                <a:gd name="T1" fmla="*/ 2 h 66"/>
                <a:gd name="T2" fmla="*/ 88 w 88"/>
                <a:gd name="T3" fmla="*/ 31 h 66"/>
                <a:gd name="T4" fmla="*/ 75 w 88"/>
                <a:gd name="T5" fmla="*/ 53 h 66"/>
                <a:gd name="T6" fmla="*/ 85 w 88"/>
                <a:gd name="T7" fmla="*/ 66 h 66"/>
                <a:gd name="T8" fmla="*/ 62 w 88"/>
                <a:gd name="T9" fmla="*/ 59 h 66"/>
                <a:gd name="T10" fmla="*/ 62 w 88"/>
                <a:gd name="T11" fmla="*/ 35 h 66"/>
                <a:gd name="T12" fmla="*/ 62 w 88"/>
                <a:gd name="T13" fmla="*/ 35 h 66"/>
                <a:gd name="T14" fmla="*/ 66 w 88"/>
                <a:gd name="T15" fmla="*/ 31 h 66"/>
                <a:gd name="T16" fmla="*/ 62 w 88"/>
                <a:gd name="T17" fmla="*/ 28 h 66"/>
                <a:gd name="T18" fmla="*/ 62 w 88"/>
                <a:gd name="T19" fmla="*/ 28 h 66"/>
                <a:gd name="T20" fmla="*/ 62 w 88"/>
                <a:gd name="T21" fmla="*/ 2 h 66"/>
                <a:gd name="T22" fmla="*/ 45 w 88"/>
                <a:gd name="T23" fmla="*/ 0 h 66"/>
                <a:gd name="T24" fmla="*/ 62 w 88"/>
                <a:gd name="T25" fmla="*/ 2 h 66"/>
                <a:gd name="T26" fmla="*/ 62 w 88"/>
                <a:gd name="T27" fmla="*/ 28 h 66"/>
                <a:gd name="T28" fmla="*/ 59 w 88"/>
                <a:gd name="T29" fmla="*/ 31 h 66"/>
                <a:gd name="T30" fmla="*/ 62 w 88"/>
                <a:gd name="T31" fmla="*/ 35 h 66"/>
                <a:gd name="T32" fmla="*/ 62 w 88"/>
                <a:gd name="T33" fmla="*/ 59 h 66"/>
                <a:gd name="T34" fmla="*/ 62 w 88"/>
                <a:gd name="T35" fmla="*/ 59 h 66"/>
                <a:gd name="T36" fmla="*/ 45 w 88"/>
                <a:gd name="T37" fmla="*/ 61 h 66"/>
                <a:gd name="T38" fmla="*/ 45 w 88"/>
                <a:gd name="T39" fmla="*/ 35 h 66"/>
                <a:gd name="T40" fmla="*/ 45 w 88"/>
                <a:gd name="T41" fmla="*/ 35 h 66"/>
                <a:gd name="T42" fmla="*/ 48 w 88"/>
                <a:gd name="T43" fmla="*/ 31 h 66"/>
                <a:gd name="T44" fmla="*/ 45 w 88"/>
                <a:gd name="T45" fmla="*/ 28 h 66"/>
                <a:gd name="T46" fmla="*/ 45 w 88"/>
                <a:gd name="T47" fmla="*/ 28 h 66"/>
                <a:gd name="T48" fmla="*/ 45 w 88"/>
                <a:gd name="T49" fmla="*/ 0 h 66"/>
                <a:gd name="T50" fmla="*/ 44 w 88"/>
                <a:gd name="T51" fmla="*/ 0 h 66"/>
                <a:gd name="T52" fmla="*/ 45 w 88"/>
                <a:gd name="T53" fmla="*/ 0 h 66"/>
                <a:gd name="T54" fmla="*/ 45 w 88"/>
                <a:gd name="T55" fmla="*/ 28 h 66"/>
                <a:gd name="T56" fmla="*/ 42 w 88"/>
                <a:gd name="T57" fmla="*/ 31 h 66"/>
                <a:gd name="T58" fmla="*/ 45 w 88"/>
                <a:gd name="T59" fmla="*/ 35 h 66"/>
                <a:gd name="T60" fmla="*/ 45 w 88"/>
                <a:gd name="T61" fmla="*/ 61 h 66"/>
                <a:gd name="T62" fmla="*/ 44 w 88"/>
                <a:gd name="T63" fmla="*/ 61 h 66"/>
                <a:gd name="T64" fmla="*/ 28 w 88"/>
                <a:gd name="T65" fmla="*/ 59 h 66"/>
                <a:gd name="T66" fmla="*/ 28 w 88"/>
                <a:gd name="T67" fmla="*/ 35 h 66"/>
                <a:gd name="T68" fmla="*/ 28 w 88"/>
                <a:gd name="T69" fmla="*/ 35 h 66"/>
                <a:gd name="T70" fmla="*/ 31 w 88"/>
                <a:gd name="T71" fmla="*/ 31 h 66"/>
                <a:gd name="T72" fmla="*/ 28 w 88"/>
                <a:gd name="T73" fmla="*/ 28 h 66"/>
                <a:gd name="T74" fmla="*/ 28 w 88"/>
                <a:gd name="T75" fmla="*/ 28 h 66"/>
                <a:gd name="T76" fmla="*/ 28 w 88"/>
                <a:gd name="T77" fmla="*/ 2 h 66"/>
                <a:gd name="T78" fmla="*/ 44 w 88"/>
                <a:gd name="T79" fmla="*/ 0 h 66"/>
                <a:gd name="T80" fmla="*/ 28 w 88"/>
                <a:gd name="T81" fmla="*/ 59 h 66"/>
                <a:gd name="T82" fmla="*/ 0 w 88"/>
                <a:gd name="T83" fmla="*/ 31 h 66"/>
                <a:gd name="T84" fmla="*/ 28 w 88"/>
                <a:gd name="T85" fmla="*/ 2 h 66"/>
                <a:gd name="T86" fmla="*/ 28 w 88"/>
                <a:gd name="T87" fmla="*/ 28 h 66"/>
                <a:gd name="T88" fmla="*/ 24 w 88"/>
                <a:gd name="T89" fmla="*/ 31 h 66"/>
                <a:gd name="T90" fmla="*/ 28 w 88"/>
                <a:gd name="T91" fmla="*/ 35 h 66"/>
                <a:gd name="T92" fmla="*/ 28 w 88"/>
                <a:gd name="T9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66">
                  <a:moveTo>
                    <a:pt x="62" y="2"/>
                  </a:moveTo>
                  <a:cubicBezTo>
                    <a:pt x="78" y="7"/>
                    <a:pt x="88" y="18"/>
                    <a:pt x="88" y="31"/>
                  </a:cubicBezTo>
                  <a:cubicBezTo>
                    <a:pt x="88" y="39"/>
                    <a:pt x="83" y="47"/>
                    <a:pt x="75" y="53"/>
                  </a:cubicBezTo>
                  <a:cubicBezTo>
                    <a:pt x="85" y="66"/>
                    <a:pt x="85" y="66"/>
                    <a:pt x="85" y="6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4" y="35"/>
                    <a:pt x="66" y="33"/>
                    <a:pt x="66" y="31"/>
                  </a:cubicBezTo>
                  <a:cubicBezTo>
                    <a:pt x="66" y="29"/>
                    <a:pt x="64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2"/>
                  </a:lnTo>
                  <a:close/>
                  <a:moveTo>
                    <a:pt x="45" y="0"/>
                  </a:moveTo>
                  <a:cubicBezTo>
                    <a:pt x="51" y="0"/>
                    <a:pt x="57" y="1"/>
                    <a:pt x="62" y="2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0" y="28"/>
                    <a:pt x="59" y="29"/>
                    <a:pt x="59" y="31"/>
                  </a:cubicBezTo>
                  <a:cubicBezTo>
                    <a:pt x="59" y="33"/>
                    <a:pt x="60" y="35"/>
                    <a:pt x="62" y="35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56" y="60"/>
                    <a:pt x="51" y="61"/>
                    <a:pt x="45" y="61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7" y="35"/>
                    <a:pt x="48" y="33"/>
                    <a:pt x="48" y="31"/>
                  </a:cubicBezTo>
                  <a:cubicBezTo>
                    <a:pt x="48" y="29"/>
                    <a:pt x="47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lnTo>
                    <a:pt x="45" y="0"/>
                  </a:lnTo>
                  <a:close/>
                  <a:moveTo>
                    <a:pt x="4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3" y="28"/>
                    <a:pt x="42" y="29"/>
                    <a:pt x="42" y="31"/>
                  </a:cubicBezTo>
                  <a:cubicBezTo>
                    <a:pt x="42" y="33"/>
                    <a:pt x="43" y="35"/>
                    <a:pt x="45" y="35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38" y="61"/>
                    <a:pt x="33" y="61"/>
                    <a:pt x="28" y="5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1" y="33"/>
                    <a:pt x="31" y="31"/>
                  </a:cubicBezTo>
                  <a:cubicBezTo>
                    <a:pt x="31" y="29"/>
                    <a:pt x="30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1"/>
                    <a:pt x="38" y="0"/>
                    <a:pt x="44" y="0"/>
                  </a:cubicBezTo>
                  <a:close/>
                  <a:moveTo>
                    <a:pt x="28" y="59"/>
                  </a:moveTo>
                  <a:cubicBezTo>
                    <a:pt x="11" y="55"/>
                    <a:pt x="0" y="44"/>
                    <a:pt x="0" y="31"/>
                  </a:cubicBezTo>
                  <a:cubicBezTo>
                    <a:pt x="0" y="18"/>
                    <a:pt x="11" y="6"/>
                    <a:pt x="28" y="2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6" y="28"/>
                    <a:pt x="24" y="29"/>
                    <a:pt x="24" y="31"/>
                  </a:cubicBezTo>
                  <a:cubicBezTo>
                    <a:pt x="24" y="33"/>
                    <a:pt x="26" y="35"/>
                    <a:pt x="28" y="35"/>
                  </a:cubicBezTo>
                  <a:lnTo>
                    <a:pt x="28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0" name="Freeform 614"/>
            <p:cNvSpPr>
              <a:spLocks/>
            </p:cNvSpPr>
            <p:nvPr/>
          </p:nvSpPr>
          <p:spPr bwMode="auto">
            <a:xfrm>
              <a:off x="5922762" y="1686184"/>
              <a:ext cx="665436" cy="662674"/>
            </a:xfrm>
            <a:custGeom>
              <a:avLst/>
              <a:gdLst>
                <a:gd name="T0" fmla="*/ 57 w 184"/>
                <a:gd name="T1" fmla="*/ 20 h 184"/>
                <a:gd name="T2" fmla="*/ 164 w 184"/>
                <a:gd name="T3" fmla="*/ 57 h 184"/>
                <a:gd name="T4" fmla="*/ 127 w 184"/>
                <a:gd name="T5" fmla="*/ 165 h 184"/>
                <a:gd name="T6" fmla="*/ 19 w 184"/>
                <a:gd name="T7" fmla="*/ 127 h 184"/>
                <a:gd name="T8" fmla="*/ 57 w 184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4" y="97"/>
                    <a:pt x="167" y="145"/>
                    <a:pt x="127" y="165"/>
                  </a:cubicBezTo>
                  <a:cubicBezTo>
                    <a:pt x="87" y="184"/>
                    <a:pt x="39" y="167"/>
                    <a:pt x="19" y="127"/>
                  </a:cubicBezTo>
                  <a:cubicBezTo>
                    <a:pt x="0" y="87"/>
                    <a:pt x="17" y="39"/>
                    <a:pt x="57" y="2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2" name="Freeform 617"/>
            <p:cNvSpPr>
              <a:spLocks noEditPoints="1"/>
            </p:cNvSpPr>
            <p:nvPr/>
          </p:nvSpPr>
          <p:spPr bwMode="auto">
            <a:xfrm>
              <a:off x="5322214" y="4743479"/>
              <a:ext cx="334099" cy="339621"/>
            </a:xfrm>
            <a:custGeom>
              <a:avLst/>
              <a:gdLst>
                <a:gd name="T0" fmla="*/ 76 w 93"/>
                <a:gd name="T1" fmla="*/ 94 h 94"/>
                <a:gd name="T2" fmla="*/ 66 w 93"/>
                <a:gd name="T3" fmla="*/ 28 h 94"/>
                <a:gd name="T4" fmla="*/ 31 w 93"/>
                <a:gd name="T5" fmla="*/ 25 h 94"/>
                <a:gd name="T6" fmla="*/ 31 w 93"/>
                <a:gd name="T7" fmla="*/ 41 h 94"/>
                <a:gd name="T8" fmla="*/ 62 w 93"/>
                <a:gd name="T9" fmla="*/ 94 h 94"/>
                <a:gd name="T10" fmla="*/ 44 w 93"/>
                <a:gd name="T11" fmla="*/ 94 h 94"/>
                <a:gd name="T12" fmla="*/ 31 w 93"/>
                <a:gd name="T13" fmla="*/ 63 h 94"/>
                <a:gd name="T14" fmla="*/ 31 w 93"/>
                <a:gd name="T15" fmla="*/ 25 h 94"/>
                <a:gd name="T16" fmla="*/ 21 w 93"/>
                <a:gd name="T17" fmla="*/ 3 h 94"/>
                <a:gd name="T18" fmla="*/ 31 w 93"/>
                <a:gd name="T19" fmla="*/ 41 h 94"/>
                <a:gd name="T20" fmla="*/ 21 w 93"/>
                <a:gd name="T21" fmla="*/ 56 h 94"/>
                <a:gd name="T22" fmla="*/ 31 w 93"/>
                <a:gd name="T23" fmla="*/ 41 h 94"/>
                <a:gd name="T24" fmla="*/ 21 w 93"/>
                <a:gd name="T25" fmla="*/ 73 h 94"/>
                <a:gd name="T26" fmla="*/ 21 w 93"/>
                <a:gd name="T27" fmla="*/ 90 h 94"/>
                <a:gd name="T28" fmla="*/ 21 w 93"/>
                <a:gd name="T29" fmla="*/ 73 h 94"/>
                <a:gd name="T30" fmla="*/ 21 w 93"/>
                <a:gd name="T31" fmla="*/ 73 h 94"/>
                <a:gd name="T32" fmla="*/ 21 w 93"/>
                <a:gd name="T33" fmla="*/ 21 h 94"/>
                <a:gd name="T34" fmla="*/ 3 w 93"/>
                <a:gd name="T35" fmla="*/ 1 h 94"/>
                <a:gd name="T36" fmla="*/ 21 w 93"/>
                <a:gd name="T37" fmla="*/ 36 h 94"/>
                <a:gd name="T38" fmla="*/ 3 w 93"/>
                <a:gd name="T39" fmla="*/ 50 h 94"/>
                <a:gd name="T40" fmla="*/ 21 w 93"/>
                <a:gd name="T41" fmla="*/ 36 h 94"/>
                <a:gd name="T42" fmla="*/ 21 w 93"/>
                <a:gd name="T43" fmla="*/ 73 h 94"/>
                <a:gd name="T44" fmla="*/ 21 w 93"/>
                <a:gd name="T45" fmla="*/ 73 h 94"/>
                <a:gd name="T46" fmla="*/ 21 w 93"/>
                <a:gd name="T47" fmla="*/ 73 h 94"/>
                <a:gd name="T48" fmla="*/ 12 w 93"/>
                <a:gd name="T49" fmla="*/ 69 h 94"/>
                <a:gd name="T50" fmla="*/ 3 w 93"/>
                <a:gd name="T51" fmla="*/ 73 h 94"/>
                <a:gd name="T52" fmla="*/ 3 w 93"/>
                <a:gd name="T53" fmla="*/ 90 h 94"/>
                <a:gd name="T54" fmla="*/ 12 w 93"/>
                <a:gd name="T55" fmla="*/ 94 h 94"/>
                <a:gd name="T56" fmla="*/ 21 w 93"/>
                <a:gd name="T57" fmla="*/ 91 h 94"/>
                <a:gd name="T58" fmla="*/ 3 w 93"/>
                <a:gd name="T59" fmla="*/ 91 h 94"/>
                <a:gd name="T60" fmla="*/ 3 w 93"/>
                <a:gd name="T61" fmla="*/ 90 h 94"/>
                <a:gd name="T62" fmla="*/ 0 w 93"/>
                <a:gd name="T63" fmla="*/ 0 h 94"/>
                <a:gd name="T64" fmla="*/ 3 w 93"/>
                <a:gd name="T65" fmla="*/ 18 h 94"/>
                <a:gd name="T66" fmla="*/ 0 w 93"/>
                <a:gd name="T67" fmla="*/ 0 h 94"/>
                <a:gd name="T68" fmla="*/ 3 w 93"/>
                <a:gd name="T69" fmla="*/ 32 h 94"/>
                <a:gd name="T70" fmla="*/ 0 w 93"/>
                <a:gd name="T71" fmla="*/ 50 h 94"/>
                <a:gd name="T72" fmla="*/ 0 w 93"/>
                <a:gd name="T73" fmla="*/ 32 h 94"/>
                <a:gd name="T74" fmla="*/ 3 w 93"/>
                <a:gd name="T75" fmla="*/ 73 h 94"/>
                <a:gd name="T76" fmla="*/ 0 w 93"/>
                <a:gd name="T77" fmla="*/ 82 h 94"/>
                <a:gd name="T78" fmla="*/ 3 w 93"/>
                <a:gd name="T79" fmla="*/ 90 h 94"/>
                <a:gd name="T80" fmla="*/ 3 w 93"/>
                <a:gd name="T81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3" h="94">
                  <a:moveTo>
                    <a:pt x="31" y="25"/>
                  </a:moveTo>
                  <a:cubicBezTo>
                    <a:pt x="57" y="37"/>
                    <a:pt x="75" y="63"/>
                    <a:pt x="76" y="94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3" y="68"/>
                    <a:pt x="83" y="45"/>
                    <a:pt x="66" y="28"/>
                  </a:cubicBezTo>
                  <a:cubicBezTo>
                    <a:pt x="56" y="18"/>
                    <a:pt x="44" y="10"/>
                    <a:pt x="31" y="6"/>
                  </a:cubicBezTo>
                  <a:cubicBezTo>
                    <a:pt x="31" y="25"/>
                    <a:pt x="31" y="25"/>
                    <a:pt x="31" y="25"/>
                  </a:cubicBezTo>
                  <a:close/>
                  <a:moveTo>
                    <a:pt x="31" y="63"/>
                  </a:moveTo>
                  <a:cubicBezTo>
                    <a:pt x="31" y="41"/>
                    <a:pt x="31" y="41"/>
                    <a:pt x="31" y="41"/>
                  </a:cubicBezTo>
                  <a:cubicBezTo>
                    <a:pt x="35" y="43"/>
                    <a:pt x="40" y="47"/>
                    <a:pt x="43" y="51"/>
                  </a:cubicBezTo>
                  <a:cubicBezTo>
                    <a:pt x="55" y="62"/>
                    <a:pt x="62" y="77"/>
                    <a:pt x="62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82"/>
                    <a:pt x="39" y="71"/>
                    <a:pt x="31" y="63"/>
                  </a:cubicBezTo>
                  <a:close/>
                  <a:moveTo>
                    <a:pt x="21" y="21"/>
                  </a:moveTo>
                  <a:cubicBezTo>
                    <a:pt x="24" y="22"/>
                    <a:pt x="27" y="24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5"/>
                    <a:pt x="24" y="4"/>
                    <a:pt x="21" y="3"/>
                  </a:cubicBezTo>
                  <a:cubicBezTo>
                    <a:pt x="21" y="21"/>
                    <a:pt x="21" y="21"/>
                    <a:pt x="21" y="21"/>
                  </a:cubicBezTo>
                  <a:close/>
                  <a:moveTo>
                    <a:pt x="31" y="41"/>
                  </a:moveTo>
                  <a:cubicBezTo>
                    <a:pt x="31" y="63"/>
                    <a:pt x="31" y="63"/>
                    <a:pt x="31" y="63"/>
                  </a:cubicBezTo>
                  <a:cubicBezTo>
                    <a:pt x="28" y="60"/>
                    <a:pt x="24" y="58"/>
                    <a:pt x="21" y="5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7"/>
                    <a:pt x="28" y="39"/>
                    <a:pt x="31" y="41"/>
                  </a:cubicBezTo>
                  <a:close/>
                  <a:moveTo>
                    <a:pt x="21" y="91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3" y="75"/>
                    <a:pt x="25" y="78"/>
                    <a:pt x="25" y="82"/>
                  </a:cubicBezTo>
                  <a:cubicBezTo>
                    <a:pt x="25" y="85"/>
                    <a:pt x="23" y="88"/>
                    <a:pt x="21" y="90"/>
                  </a:cubicBezTo>
                  <a:cubicBezTo>
                    <a:pt x="21" y="91"/>
                    <a:pt x="21" y="91"/>
                    <a:pt x="21" y="91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3" y="18"/>
                  </a:moveTo>
                  <a:cubicBezTo>
                    <a:pt x="9" y="19"/>
                    <a:pt x="15" y="20"/>
                    <a:pt x="21" y="2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2"/>
                    <a:pt x="9" y="1"/>
                    <a:pt x="3" y="1"/>
                  </a:cubicBezTo>
                  <a:cubicBezTo>
                    <a:pt x="3" y="18"/>
                    <a:pt x="3" y="18"/>
                    <a:pt x="3" y="18"/>
                  </a:cubicBezTo>
                  <a:close/>
                  <a:moveTo>
                    <a:pt x="21" y="36"/>
                  </a:moveTo>
                  <a:cubicBezTo>
                    <a:pt x="21" y="56"/>
                    <a:pt x="21" y="56"/>
                    <a:pt x="21" y="56"/>
                  </a:cubicBezTo>
                  <a:cubicBezTo>
                    <a:pt x="16" y="53"/>
                    <a:pt x="10" y="51"/>
                    <a:pt x="3" y="5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33"/>
                    <a:pt x="15" y="34"/>
                    <a:pt x="21" y="36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19" y="71"/>
                    <a:pt x="16" y="69"/>
                    <a:pt x="12" y="69"/>
                  </a:cubicBezTo>
                  <a:cubicBezTo>
                    <a:pt x="9" y="69"/>
                    <a:pt x="6" y="71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3"/>
                    <a:pt x="9" y="94"/>
                    <a:pt x="12" y="94"/>
                  </a:cubicBezTo>
                  <a:cubicBezTo>
                    <a:pt x="16" y="94"/>
                    <a:pt x="19" y="93"/>
                    <a:pt x="21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3" y="91"/>
                  </a:move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3" y="91"/>
                    <a:pt x="3" y="91"/>
                  </a:cubicBezTo>
                  <a:close/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3" y="32"/>
                  </a:move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0"/>
                    <a:pt x="0" y="5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close/>
                  <a:moveTo>
                    <a:pt x="3" y="73"/>
                  </a:moveTo>
                  <a:cubicBezTo>
                    <a:pt x="3" y="90"/>
                    <a:pt x="3" y="90"/>
                    <a:pt x="3" y="90"/>
                  </a:cubicBezTo>
                  <a:cubicBezTo>
                    <a:pt x="1" y="88"/>
                    <a:pt x="0" y="85"/>
                    <a:pt x="0" y="82"/>
                  </a:cubicBezTo>
                  <a:cubicBezTo>
                    <a:pt x="0" y="78"/>
                    <a:pt x="1" y="75"/>
                    <a:pt x="3" y="73"/>
                  </a:cubicBezTo>
                  <a:close/>
                  <a:moveTo>
                    <a:pt x="3" y="90"/>
                  </a:moveTo>
                  <a:cubicBezTo>
                    <a:pt x="3" y="91"/>
                    <a:pt x="3" y="91"/>
                    <a:pt x="3" y="91"/>
                  </a:cubicBezTo>
                  <a:cubicBezTo>
                    <a:pt x="3" y="90"/>
                    <a:pt x="3" y="90"/>
                    <a:pt x="3" y="9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8" name="Freeform 623"/>
            <p:cNvSpPr>
              <a:spLocks/>
            </p:cNvSpPr>
            <p:nvPr/>
          </p:nvSpPr>
          <p:spPr bwMode="auto">
            <a:xfrm>
              <a:off x="6020783" y="1214742"/>
              <a:ext cx="231936" cy="234698"/>
            </a:xfrm>
            <a:custGeom>
              <a:avLst/>
              <a:gdLst>
                <a:gd name="T0" fmla="*/ 20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20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20" y="7"/>
                  </a:moveTo>
                  <a:cubicBezTo>
                    <a:pt x="34" y="0"/>
                    <a:pt x="50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5" y="14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49" name="Freeform 624"/>
            <p:cNvSpPr>
              <a:spLocks/>
            </p:cNvSpPr>
            <p:nvPr/>
          </p:nvSpPr>
          <p:spPr bwMode="auto">
            <a:xfrm>
              <a:off x="7558737" y="1457722"/>
              <a:ext cx="229176" cy="229176"/>
            </a:xfrm>
            <a:custGeom>
              <a:avLst/>
              <a:gdLst>
                <a:gd name="T0" fmla="*/ 20 w 64"/>
                <a:gd name="T1" fmla="*/ 6 h 64"/>
                <a:gd name="T2" fmla="*/ 58 w 64"/>
                <a:gd name="T3" fmla="*/ 20 h 64"/>
                <a:gd name="T4" fmla="*/ 44 w 64"/>
                <a:gd name="T5" fmla="*/ 57 h 64"/>
                <a:gd name="T6" fmla="*/ 7 w 64"/>
                <a:gd name="T7" fmla="*/ 44 h 64"/>
                <a:gd name="T8" fmla="*/ 20 w 64"/>
                <a:gd name="T9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20" y="6"/>
                  </a:moveTo>
                  <a:cubicBezTo>
                    <a:pt x="34" y="0"/>
                    <a:pt x="51" y="6"/>
                    <a:pt x="58" y="20"/>
                  </a:cubicBezTo>
                  <a:cubicBezTo>
                    <a:pt x="64" y="34"/>
                    <a:pt x="59" y="51"/>
                    <a:pt x="44" y="57"/>
                  </a:cubicBezTo>
                  <a:cubicBezTo>
                    <a:pt x="30" y="64"/>
                    <a:pt x="14" y="58"/>
                    <a:pt x="7" y="44"/>
                  </a:cubicBezTo>
                  <a:cubicBezTo>
                    <a:pt x="0" y="30"/>
                    <a:pt x="6" y="13"/>
                    <a:pt x="20" y="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0" name="Freeform 625"/>
            <p:cNvSpPr>
              <a:spLocks/>
            </p:cNvSpPr>
            <p:nvPr/>
          </p:nvSpPr>
          <p:spPr bwMode="auto">
            <a:xfrm>
              <a:off x="8900652" y="2228080"/>
              <a:ext cx="234698" cy="234698"/>
            </a:xfrm>
            <a:custGeom>
              <a:avLst/>
              <a:gdLst>
                <a:gd name="T0" fmla="*/ 20 w 65"/>
                <a:gd name="T1" fmla="*/ 7 h 65"/>
                <a:gd name="T2" fmla="*/ 58 w 65"/>
                <a:gd name="T3" fmla="*/ 20 h 65"/>
                <a:gd name="T4" fmla="*/ 45 w 65"/>
                <a:gd name="T5" fmla="*/ 58 h 65"/>
                <a:gd name="T6" fmla="*/ 7 w 65"/>
                <a:gd name="T7" fmla="*/ 45 h 65"/>
                <a:gd name="T8" fmla="*/ 20 w 65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20" y="7"/>
                  </a:move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8"/>
                  </a:cubicBezTo>
                  <a:cubicBezTo>
                    <a:pt x="31" y="65"/>
                    <a:pt x="14" y="59"/>
                    <a:pt x="7" y="45"/>
                  </a:cubicBezTo>
                  <a:cubicBezTo>
                    <a:pt x="0" y="31"/>
                    <a:pt x="6" y="14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1" name="Freeform 626"/>
            <p:cNvSpPr>
              <a:spLocks/>
            </p:cNvSpPr>
            <p:nvPr/>
          </p:nvSpPr>
          <p:spPr bwMode="auto">
            <a:xfrm>
              <a:off x="9546758" y="3608650"/>
              <a:ext cx="229176" cy="234698"/>
            </a:xfrm>
            <a:custGeom>
              <a:avLst/>
              <a:gdLst>
                <a:gd name="T0" fmla="*/ 19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19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19" y="7"/>
                  </a:moveTo>
                  <a:cubicBezTo>
                    <a:pt x="34" y="0"/>
                    <a:pt x="50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5" y="14"/>
                    <a:pt x="19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2" name="Freeform 627"/>
            <p:cNvSpPr>
              <a:spLocks/>
            </p:cNvSpPr>
            <p:nvPr/>
          </p:nvSpPr>
          <p:spPr bwMode="auto">
            <a:xfrm>
              <a:off x="6020783" y="5999797"/>
              <a:ext cx="231936" cy="234698"/>
            </a:xfrm>
            <a:custGeom>
              <a:avLst/>
              <a:gdLst>
                <a:gd name="T0" fmla="*/ 20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20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20" y="7"/>
                  </a:moveTo>
                  <a:cubicBezTo>
                    <a:pt x="34" y="0"/>
                    <a:pt x="50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5" y="14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3" name="Freeform 628"/>
            <p:cNvSpPr>
              <a:spLocks/>
            </p:cNvSpPr>
            <p:nvPr/>
          </p:nvSpPr>
          <p:spPr bwMode="auto">
            <a:xfrm>
              <a:off x="2494806" y="3608650"/>
              <a:ext cx="231936" cy="234698"/>
            </a:xfrm>
            <a:custGeom>
              <a:avLst/>
              <a:gdLst>
                <a:gd name="T0" fmla="*/ 20 w 64"/>
                <a:gd name="T1" fmla="*/ 7 h 65"/>
                <a:gd name="T2" fmla="*/ 57 w 64"/>
                <a:gd name="T3" fmla="*/ 20 h 65"/>
                <a:gd name="T4" fmla="*/ 44 w 64"/>
                <a:gd name="T5" fmla="*/ 58 h 65"/>
                <a:gd name="T6" fmla="*/ 6 w 64"/>
                <a:gd name="T7" fmla="*/ 45 h 65"/>
                <a:gd name="T8" fmla="*/ 20 w 64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5">
                  <a:moveTo>
                    <a:pt x="20" y="7"/>
                  </a:moveTo>
                  <a:cubicBezTo>
                    <a:pt x="34" y="0"/>
                    <a:pt x="51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5"/>
                    <a:pt x="13" y="59"/>
                    <a:pt x="6" y="45"/>
                  </a:cubicBezTo>
                  <a:cubicBezTo>
                    <a:pt x="0" y="31"/>
                    <a:pt x="6" y="14"/>
                    <a:pt x="20" y="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4" name="Freeform 629"/>
            <p:cNvSpPr>
              <a:spLocks/>
            </p:cNvSpPr>
            <p:nvPr/>
          </p:nvSpPr>
          <p:spPr bwMode="auto">
            <a:xfrm>
              <a:off x="4303326" y="1514675"/>
              <a:ext cx="216024" cy="216023"/>
            </a:xfrm>
            <a:custGeom>
              <a:avLst/>
              <a:gdLst>
                <a:gd name="T0" fmla="*/ 45 w 65"/>
                <a:gd name="T1" fmla="*/ 6 h 64"/>
                <a:gd name="T2" fmla="*/ 7 w 65"/>
                <a:gd name="T3" fmla="*/ 20 h 64"/>
                <a:gd name="T4" fmla="*/ 20 w 65"/>
                <a:gd name="T5" fmla="*/ 57 h 64"/>
                <a:gd name="T6" fmla="*/ 58 w 65"/>
                <a:gd name="T7" fmla="*/ 44 h 64"/>
                <a:gd name="T8" fmla="*/ 45 w 65"/>
                <a:gd name="T9" fmla="*/ 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45" y="6"/>
                  </a:move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7"/>
                  </a:cubicBezTo>
                  <a:cubicBezTo>
                    <a:pt x="34" y="64"/>
                    <a:pt x="51" y="58"/>
                    <a:pt x="58" y="44"/>
                  </a:cubicBezTo>
                  <a:cubicBezTo>
                    <a:pt x="65" y="30"/>
                    <a:pt x="59" y="13"/>
                    <a:pt x="45" y="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5" name="Freeform 630"/>
            <p:cNvSpPr>
              <a:spLocks/>
            </p:cNvSpPr>
            <p:nvPr/>
          </p:nvSpPr>
          <p:spPr bwMode="auto">
            <a:xfrm>
              <a:off x="3138153" y="2228080"/>
              <a:ext cx="234698" cy="234698"/>
            </a:xfrm>
            <a:custGeom>
              <a:avLst/>
              <a:gdLst>
                <a:gd name="T0" fmla="*/ 45 w 65"/>
                <a:gd name="T1" fmla="*/ 7 h 65"/>
                <a:gd name="T2" fmla="*/ 7 w 65"/>
                <a:gd name="T3" fmla="*/ 20 h 65"/>
                <a:gd name="T4" fmla="*/ 20 w 65"/>
                <a:gd name="T5" fmla="*/ 58 h 65"/>
                <a:gd name="T6" fmla="*/ 58 w 65"/>
                <a:gd name="T7" fmla="*/ 45 h 65"/>
                <a:gd name="T8" fmla="*/ 45 w 65"/>
                <a:gd name="T9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5" y="7"/>
                  </a:move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8"/>
                  </a:cubicBezTo>
                  <a:cubicBezTo>
                    <a:pt x="34" y="65"/>
                    <a:pt x="51" y="59"/>
                    <a:pt x="58" y="45"/>
                  </a:cubicBezTo>
                  <a:cubicBezTo>
                    <a:pt x="65" y="31"/>
                    <a:pt x="59" y="14"/>
                    <a:pt x="45" y="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6" name="Freeform 631"/>
            <p:cNvSpPr>
              <a:spLocks/>
            </p:cNvSpPr>
            <p:nvPr/>
          </p:nvSpPr>
          <p:spPr bwMode="auto">
            <a:xfrm>
              <a:off x="7558737" y="5762339"/>
              <a:ext cx="229176" cy="231936"/>
            </a:xfrm>
            <a:custGeom>
              <a:avLst/>
              <a:gdLst>
                <a:gd name="T0" fmla="*/ 20 w 64"/>
                <a:gd name="T1" fmla="*/ 57 h 64"/>
                <a:gd name="T2" fmla="*/ 58 w 64"/>
                <a:gd name="T3" fmla="*/ 44 h 64"/>
                <a:gd name="T4" fmla="*/ 44 w 64"/>
                <a:gd name="T5" fmla="*/ 7 h 64"/>
                <a:gd name="T6" fmla="*/ 7 w 64"/>
                <a:gd name="T7" fmla="*/ 20 h 64"/>
                <a:gd name="T8" fmla="*/ 20 w 64"/>
                <a:gd name="T9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20" y="57"/>
                  </a:moveTo>
                  <a:cubicBezTo>
                    <a:pt x="34" y="64"/>
                    <a:pt x="51" y="58"/>
                    <a:pt x="58" y="44"/>
                  </a:cubicBezTo>
                  <a:cubicBezTo>
                    <a:pt x="64" y="30"/>
                    <a:pt x="59" y="13"/>
                    <a:pt x="44" y="7"/>
                  </a:cubicBezTo>
                  <a:cubicBezTo>
                    <a:pt x="30" y="0"/>
                    <a:pt x="14" y="6"/>
                    <a:pt x="7" y="20"/>
                  </a:cubicBezTo>
                  <a:cubicBezTo>
                    <a:pt x="0" y="34"/>
                    <a:pt x="6" y="51"/>
                    <a:pt x="20" y="5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7" name="Freeform 632"/>
            <p:cNvSpPr>
              <a:spLocks/>
            </p:cNvSpPr>
            <p:nvPr/>
          </p:nvSpPr>
          <p:spPr bwMode="auto">
            <a:xfrm>
              <a:off x="8900652" y="4986460"/>
              <a:ext cx="234698" cy="231936"/>
            </a:xfrm>
            <a:custGeom>
              <a:avLst/>
              <a:gdLst>
                <a:gd name="T0" fmla="*/ 20 w 65"/>
                <a:gd name="T1" fmla="*/ 58 h 64"/>
                <a:gd name="T2" fmla="*/ 58 w 65"/>
                <a:gd name="T3" fmla="*/ 44 h 64"/>
                <a:gd name="T4" fmla="*/ 45 w 65"/>
                <a:gd name="T5" fmla="*/ 7 h 64"/>
                <a:gd name="T6" fmla="*/ 7 w 65"/>
                <a:gd name="T7" fmla="*/ 20 h 64"/>
                <a:gd name="T8" fmla="*/ 20 w 65"/>
                <a:gd name="T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20" y="58"/>
                  </a:moveTo>
                  <a:cubicBezTo>
                    <a:pt x="34" y="64"/>
                    <a:pt x="51" y="59"/>
                    <a:pt x="58" y="44"/>
                  </a:cubicBezTo>
                  <a:cubicBezTo>
                    <a:pt x="65" y="30"/>
                    <a:pt x="59" y="14"/>
                    <a:pt x="45" y="7"/>
                  </a:cubicBez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8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8" name="Freeform 633"/>
            <p:cNvSpPr>
              <a:spLocks/>
            </p:cNvSpPr>
            <p:nvPr/>
          </p:nvSpPr>
          <p:spPr bwMode="auto">
            <a:xfrm>
              <a:off x="4480067" y="5762339"/>
              <a:ext cx="234698" cy="231936"/>
            </a:xfrm>
            <a:custGeom>
              <a:avLst/>
              <a:gdLst>
                <a:gd name="T0" fmla="*/ 45 w 65"/>
                <a:gd name="T1" fmla="*/ 57 h 64"/>
                <a:gd name="T2" fmla="*/ 7 w 65"/>
                <a:gd name="T3" fmla="*/ 44 h 64"/>
                <a:gd name="T4" fmla="*/ 20 w 65"/>
                <a:gd name="T5" fmla="*/ 7 h 64"/>
                <a:gd name="T6" fmla="*/ 58 w 65"/>
                <a:gd name="T7" fmla="*/ 20 h 64"/>
                <a:gd name="T8" fmla="*/ 45 w 65"/>
                <a:gd name="T9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45" y="57"/>
                  </a:moveTo>
                  <a:cubicBezTo>
                    <a:pt x="31" y="64"/>
                    <a:pt x="14" y="58"/>
                    <a:pt x="7" y="44"/>
                  </a:cubicBezTo>
                  <a:cubicBezTo>
                    <a:pt x="0" y="30"/>
                    <a:pt x="6" y="13"/>
                    <a:pt x="20" y="7"/>
                  </a:cubicBez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59" name="Freeform 634"/>
            <p:cNvSpPr>
              <a:spLocks/>
            </p:cNvSpPr>
            <p:nvPr/>
          </p:nvSpPr>
          <p:spPr bwMode="auto">
            <a:xfrm>
              <a:off x="3138153" y="4986460"/>
              <a:ext cx="234698" cy="231936"/>
            </a:xfrm>
            <a:custGeom>
              <a:avLst/>
              <a:gdLst>
                <a:gd name="T0" fmla="*/ 45 w 65"/>
                <a:gd name="T1" fmla="*/ 58 h 64"/>
                <a:gd name="T2" fmla="*/ 7 w 65"/>
                <a:gd name="T3" fmla="*/ 44 h 64"/>
                <a:gd name="T4" fmla="*/ 20 w 65"/>
                <a:gd name="T5" fmla="*/ 7 h 64"/>
                <a:gd name="T6" fmla="*/ 58 w 65"/>
                <a:gd name="T7" fmla="*/ 20 h 64"/>
                <a:gd name="T8" fmla="*/ 45 w 65"/>
                <a:gd name="T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45" y="58"/>
                  </a:moveTo>
                  <a:cubicBezTo>
                    <a:pt x="31" y="64"/>
                    <a:pt x="14" y="59"/>
                    <a:pt x="7" y="44"/>
                  </a:cubicBezTo>
                  <a:cubicBezTo>
                    <a:pt x="0" y="30"/>
                    <a:pt x="6" y="14"/>
                    <a:pt x="20" y="7"/>
                  </a:cubicBez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0" name="Freeform 635"/>
            <p:cNvSpPr>
              <a:spLocks/>
            </p:cNvSpPr>
            <p:nvPr/>
          </p:nvSpPr>
          <p:spPr bwMode="auto">
            <a:xfrm>
              <a:off x="7255012" y="3072989"/>
              <a:ext cx="231936" cy="231936"/>
            </a:xfrm>
            <a:custGeom>
              <a:avLst/>
              <a:gdLst>
                <a:gd name="T0" fmla="*/ 20 w 64"/>
                <a:gd name="T1" fmla="*/ 7 h 64"/>
                <a:gd name="T2" fmla="*/ 57 w 64"/>
                <a:gd name="T3" fmla="*/ 20 h 64"/>
                <a:gd name="T4" fmla="*/ 44 w 64"/>
                <a:gd name="T5" fmla="*/ 58 h 64"/>
                <a:gd name="T6" fmla="*/ 7 w 64"/>
                <a:gd name="T7" fmla="*/ 44 h 64"/>
                <a:gd name="T8" fmla="*/ 20 w 64"/>
                <a:gd name="T9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20" y="7"/>
                  </a:moveTo>
                  <a:cubicBezTo>
                    <a:pt x="34" y="0"/>
                    <a:pt x="51" y="6"/>
                    <a:pt x="57" y="20"/>
                  </a:cubicBezTo>
                  <a:cubicBezTo>
                    <a:pt x="64" y="34"/>
                    <a:pt x="58" y="51"/>
                    <a:pt x="44" y="58"/>
                  </a:cubicBezTo>
                  <a:cubicBezTo>
                    <a:pt x="30" y="64"/>
                    <a:pt x="13" y="59"/>
                    <a:pt x="7" y="44"/>
                  </a:cubicBezTo>
                  <a:cubicBezTo>
                    <a:pt x="0" y="30"/>
                    <a:pt x="6" y="13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1" name="Freeform 636"/>
            <p:cNvSpPr>
              <a:spLocks/>
            </p:cNvSpPr>
            <p:nvPr/>
          </p:nvSpPr>
          <p:spPr bwMode="auto">
            <a:xfrm>
              <a:off x="6136992" y="5527642"/>
              <a:ext cx="234698" cy="231936"/>
            </a:xfrm>
            <a:custGeom>
              <a:avLst/>
              <a:gdLst>
                <a:gd name="T0" fmla="*/ 20 w 65"/>
                <a:gd name="T1" fmla="*/ 7 h 64"/>
                <a:gd name="T2" fmla="*/ 58 w 65"/>
                <a:gd name="T3" fmla="*/ 20 h 64"/>
                <a:gd name="T4" fmla="*/ 45 w 65"/>
                <a:gd name="T5" fmla="*/ 57 h 64"/>
                <a:gd name="T6" fmla="*/ 7 w 65"/>
                <a:gd name="T7" fmla="*/ 44 h 64"/>
                <a:gd name="T8" fmla="*/ 20 w 65"/>
                <a:gd name="T9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4">
                  <a:moveTo>
                    <a:pt x="20" y="7"/>
                  </a:moveTo>
                  <a:cubicBezTo>
                    <a:pt x="34" y="0"/>
                    <a:pt x="51" y="6"/>
                    <a:pt x="58" y="20"/>
                  </a:cubicBezTo>
                  <a:cubicBezTo>
                    <a:pt x="65" y="34"/>
                    <a:pt x="59" y="51"/>
                    <a:pt x="45" y="57"/>
                  </a:cubicBezTo>
                  <a:cubicBezTo>
                    <a:pt x="31" y="64"/>
                    <a:pt x="14" y="58"/>
                    <a:pt x="7" y="44"/>
                  </a:cubicBezTo>
                  <a:cubicBezTo>
                    <a:pt x="0" y="30"/>
                    <a:pt x="6" y="13"/>
                    <a:pt x="20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2" name="Freeform 637"/>
            <p:cNvSpPr>
              <a:spLocks/>
            </p:cNvSpPr>
            <p:nvPr/>
          </p:nvSpPr>
          <p:spPr bwMode="auto">
            <a:xfrm>
              <a:off x="3527472" y="3553427"/>
              <a:ext cx="234698" cy="234698"/>
            </a:xfrm>
            <a:custGeom>
              <a:avLst/>
              <a:gdLst>
                <a:gd name="T0" fmla="*/ 20 w 65"/>
                <a:gd name="T1" fmla="*/ 58 h 65"/>
                <a:gd name="T2" fmla="*/ 58 w 65"/>
                <a:gd name="T3" fmla="*/ 45 h 65"/>
                <a:gd name="T4" fmla="*/ 45 w 65"/>
                <a:gd name="T5" fmla="*/ 7 h 65"/>
                <a:gd name="T6" fmla="*/ 7 w 65"/>
                <a:gd name="T7" fmla="*/ 20 h 65"/>
                <a:gd name="T8" fmla="*/ 20 w 65"/>
                <a:gd name="T9" fmla="*/ 5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20" y="58"/>
                  </a:moveTo>
                  <a:cubicBezTo>
                    <a:pt x="34" y="65"/>
                    <a:pt x="51" y="59"/>
                    <a:pt x="58" y="45"/>
                  </a:cubicBezTo>
                  <a:cubicBezTo>
                    <a:pt x="65" y="31"/>
                    <a:pt x="59" y="14"/>
                    <a:pt x="45" y="7"/>
                  </a:cubicBezTo>
                  <a:cubicBezTo>
                    <a:pt x="31" y="0"/>
                    <a:pt x="14" y="6"/>
                    <a:pt x="7" y="20"/>
                  </a:cubicBezTo>
                  <a:cubicBezTo>
                    <a:pt x="0" y="34"/>
                    <a:pt x="6" y="51"/>
                    <a:pt x="20" y="5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200"/>
            </a:p>
          </p:txBody>
        </p:sp>
        <p:sp>
          <p:nvSpPr>
            <p:cNvPr id="263" name="Freeform 258"/>
            <p:cNvSpPr>
              <a:spLocks/>
            </p:cNvSpPr>
            <p:nvPr/>
          </p:nvSpPr>
          <p:spPr bwMode="auto">
            <a:xfrm>
              <a:off x="6079782" y="1824679"/>
              <a:ext cx="339500" cy="334168"/>
            </a:xfrm>
            <a:custGeom>
              <a:avLst/>
              <a:gdLst>
                <a:gd name="T0" fmla="*/ 148 w 159"/>
                <a:gd name="T1" fmla="*/ 107 h 156"/>
                <a:gd name="T2" fmla="*/ 118 w 159"/>
                <a:gd name="T3" fmla="*/ 101 h 156"/>
                <a:gd name="T4" fmla="*/ 93 w 159"/>
                <a:gd name="T5" fmla="*/ 76 h 156"/>
                <a:gd name="T6" fmla="*/ 124 w 159"/>
                <a:gd name="T7" fmla="*/ 44 h 156"/>
                <a:gd name="T8" fmla="*/ 133 w 159"/>
                <a:gd name="T9" fmla="*/ 43 h 156"/>
                <a:gd name="T10" fmla="*/ 148 w 159"/>
                <a:gd name="T11" fmla="*/ 19 h 156"/>
                <a:gd name="T12" fmla="*/ 140 w 159"/>
                <a:gd name="T13" fmla="*/ 11 h 156"/>
                <a:gd name="T14" fmla="*/ 116 w 159"/>
                <a:gd name="T15" fmla="*/ 26 h 156"/>
                <a:gd name="T16" fmla="*/ 115 w 159"/>
                <a:gd name="T17" fmla="*/ 35 h 156"/>
                <a:gd name="T18" fmla="*/ 84 w 159"/>
                <a:gd name="T19" fmla="*/ 66 h 156"/>
                <a:gd name="T20" fmla="*/ 56 w 159"/>
                <a:gd name="T21" fmla="*/ 39 h 156"/>
                <a:gd name="T22" fmla="*/ 50 w 159"/>
                <a:gd name="T23" fmla="*/ 9 h 156"/>
                <a:gd name="T24" fmla="*/ 32 w 159"/>
                <a:gd name="T25" fmla="*/ 0 h 156"/>
                <a:gd name="T26" fmla="*/ 44 w 159"/>
                <a:gd name="T27" fmla="*/ 12 h 156"/>
                <a:gd name="T28" fmla="*/ 39 w 159"/>
                <a:gd name="T29" fmla="*/ 32 h 156"/>
                <a:gd name="T30" fmla="*/ 19 w 159"/>
                <a:gd name="T31" fmla="*/ 37 h 156"/>
                <a:gd name="T32" fmla="*/ 3 w 159"/>
                <a:gd name="T33" fmla="*/ 20 h 156"/>
                <a:gd name="T34" fmla="*/ 10 w 159"/>
                <a:gd name="T35" fmla="*/ 49 h 156"/>
                <a:gd name="T36" fmla="*/ 41 w 159"/>
                <a:gd name="T37" fmla="*/ 55 h 156"/>
                <a:gd name="T38" fmla="*/ 65 w 159"/>
                <a:gd name="T39" fmla="*/ 79 h 156"/>
                <a:gd name="T40" fmla="*/ 13 w 159"/>
                <a:gd name="T41" fmla="*/ 130 h 156"/>
                <a:gd name="T42" fmla="*/ 13 w 159"/>
                <a:gd name="T43" fmla="*/ 145 h 156"/>
                <a:gd name="T44" fmla="*/ 14 w 159"/>
                <a:gd name="T45" fmla="*/ 146 h 156"/>
                <a:gd name="T46" fmla="*/ 29 w 159"/>
                <a:gd name="T47" fmla="*/ 146 h 156"/>
                <a:gd name="T48" fmla="*/ 80 w 159"/>
                <a:gd name="T49" fmla="*/ 95 h 156"/>
                <a:gd name="T50" fmla="*/ 102 w 159"/>
                <a:gd name="T51" fmla="*/ 117 h 156"/>
                <a:gd name="T52" fmla="*/ 108 w 159"/>
                <a:gd name="T53" fmla="*/ 147 h 156"/>
                <a:gd name="T54" fmla="*/ 132 w 159"/>
                <a:gd name="T55" fmla="*/ 155 h 156"/>
                <a:gd name="T56" fmla="*/ 117 w 159"/>
                <a:gd name="T57" fmla="*/ 140 h 156"/>
                <a:gd name="T58" fmla="*/ 121 w 159"/>
                <a:gd name="T59" fmla="*/ 124 h 156"/>
                <a:gd name="T60" fmla="*/ 137 w 159"/>
                <a:gd name="T61" fmla="*/ 120 h 156"/>
                <a:gd name="T62" fmla="*/ 155 w 159"/>
                <a:gd name="T63" fmla="*/ 138 h 156"/>
                <a:gd name="T64" fmla="*/ 148 w 159"/>
                <a:gd name="T65" fmla="*/ 10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" h="156">
                  <a:moveTo>
                    <a:pt x="148" y="107"/>
                  </a:moveTo>
                  <a:cubicBezTo>
                    <a:pt x="140" y="99"/>
                    <a:pt x="128" y="97"/>
                    <a:pt x="118" y="101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16" y="26"/>
                    <a:pt x="116" y="26"/>
                    <a:pt x="116" y="26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60" y="29"/>
                    <a:pt x="58" y="17"/>
                    <a:pt x="50" y="9"/>
                  </a:cubicBezTo>
                  <a:cubicBezTo>
                    <a:pt x="45" y="4"/>
                    <a:pt x="38" y="1"/>
                    <a:pt x="32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30"/>
                    <a:pt x="2" y="41"/>
                    <a:pt x="10" y="49"/>
                  </a:cubicBezTo>
                  <a:cubicBezTo>
                    <a:pt x="18" y="57"/>
                    <a:pt x="30" y="59"/>
                    <a:pt x="41" y="55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9" y="134"/>
                    <a:pt x="9" y="141"/>
                    <a:pt x="13" y="145"/>
                  </a:cubicBezTo>
                  <a:cubicBezTo>
                    <a:pt x="14" y="146"/>
                    <a:pt x="14" y="146"/>
                    <a:pt x="14" y="146"/>
                  </a:cubicBezTo>
                  <a:cubicBezTo>
                    <a:pt x="18" y="150"/>
                    <a:pt x="25" y="150"/>
                    <a:pt x="29" y="146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98" y="127"/>
                    <a:pt x="100" y="139"/>
                    <a:pt x="108" y="147"/>
                  </a:cubicBezTo>
                  <a:cubicBezTo>
                    <a:pt x="115" y="154"/>
                    <a:pt x="124" y="156"/>
                    <a:pt x="132" y="155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9" y="127"/>
                    <a:pt x="157" y="115"/>
                    <a:pt x="148" y="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4132870" y="2868043"/>
            <a:ext cx="1441315" cy="1446837"/>
            <a:chOff x="5377394" y="2845049"/>
            <a:chExt cx="1441315" cy="1446837"/>
          </a:xfrm>
        </p:grpSpPr>
        <p:sp>
          <p:nvSpPr>
            <p:cNvPr id="265" name="Oval 565"/>
            <p:cNvSpPr>
              <a:spLocks noChangeArrowheads="1"/>
            </p:cNvSpPr>
            <p:nvPr/>
          </p:nvSpPr>
          <p:spPr bwMode="auto">
            <a:xfrm>
              <a:off x="5377394" y="2845049"/>
              <a:ext cx="1441315" cy="1446837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文本框 393"/>
            <p:cNvSpPr txBox="1"/>
            <p:nvPr/>
          </p:nvSpPr>
          <p:spPr>
            <a:xfrm>
              <a:off x="5420657" y="3346714"/>
              <a:ext cx="135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Services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1963832" y="1755811"/>
            <a:ext cx="2736304" cy="1754723"/>
            <a:chOff x="3422221" y="1874715"/>
            <a:chExt cx="2520280" cy="1159618"/>
          </a:xfrm>
        </p:grpSpPr>
        <p:sp>
          <p:nvSpPr>
            <p:cNvPr id="268" name="Oval 578"/>
            <p:cNvSpPr>
              <a:spLocks noChangeArrowheads="1"/>
            </p:cNvSpPr>
            <p:nvPr/>
          </p:nvSpPr>
          <p:spPr bwMode="auto">
            <a:xfrm>
              <a:off x="3655254" y="1874715"/>
              <a:ext cx="2016224" cy="115961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69" name="文本框 394"/>
            <p:cNvSpPr txBox="1"/>
            <p:nvPr/>
          </p:nvSpPr>
          <p:spPr>
            <a:xfrm>
              <a:off x="3422221" y="2150549"/>
              <a:ext cx="2520280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Mold Design</a:t>
              </a:r>
            </a:p>
            <a:p>
              <a:pPr algn="ctr"/>
              <a:r>
                <a:rPr lang="en-US" altLang="zh-CN" sz="138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Mold Flow Analysis</a:t>
              </a:r>
            </a:p>
            <a:p>
              <a:pPr algn="ctr"/>
              <a:r>
                <a:rPr lang="en-US" altLang="zh-CN" sz="138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Project Management</a:t>
              </a:r>
              <a:endParaRPr lang="zh-CN" altLang="en-US" sz="138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1873025" y="3589387"/>
            <a:ext cx="2340894" cy="1713848"/>
            <a:chOff x="3232645" y="3689880"/>
            <a:chExt cx="1072215" cy="1109479"/>
          </a:xfrm>
        </p:grpSpPr>
        <p:sp>
          <p:nvSpPr>
            <p:cNvPr id="271" name="Oval 527"/>
            <p:cNvSpPr>
              <a:spLocks noChangeArrowheads="1"/>
            </p:cNvSpPr>
            <p:nvPr/>
          </p:nvSpPr>
          <p:spPr bwMode="auto">
            <a:xfrm>
              <a:off x="3263470" y="3689880"/>
              <a:ext cx="994011" cy="1109479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272" name="文本框 395"/>
            <p:cNvSpPr txBox="1"/>
            <p:nvPr/>
          </p:nvSpPr>
          <p:spPr>
            <a:xfrm>
              <a:off x="3232645" y="3943457"/>
              <a:ext cx="1072215" cy="67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Conventional Molding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Insert/</a:t>
              </a:r>
              <a:r>
                <a:rPr lang="en-US" altLang="zh-CN" sz="1200" b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Overmolding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IMD Lens Molding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LSR Molding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2K Molding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5623454" y="3537825"/>
            <a:ext cx="2327918" cy="1726505"/>
            <a:chOff x="6873632" y="4308601"/>
            <a:chExt cx="1281186" cy="1143112"/>
          </a:xfrm>
        </p:grpSpPr>
        <p:sp>
          <p:nvSpPr>
            <p:cNvPr id="274" name="Oval 545"/>
            <p:cNvSpPr>
              <a:spLocks noChangeArrowheads="1"/>
            </p:cNvSpPr>
            <p:nvPr/>
          </p:nvSpPr>
          <p:spPr bwMode="auto">
            <a:xfrm>
              <a:off x="6956291" y="4308601"/>
              <a:ext cx="1145874" cy="1143112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5" name="文本框 396"/>
            <p:cNvSpPr txBox="1"/>
            <p:nvPr/>
          </p:nvSpPr>
          <p:spPr>
            <a:xfrm>
              <a:off x="6873632" y="4465218"/>
              <a:ext cx="1281186" cy="740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Product Assembly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Spray Painting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Pad/Silk-screen Printing</a:t>
              </a:r>
            </a:p>
            <a:p>
              <a:pPr algn="ctr"/>
              <a:r>
                <a:rPr lang="en-US" altLang="zh-CN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Ultrasonic Welding/Heat Staking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Laser Marking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4" name="组合 293"/>
          <p:cNvGrpSpPr/>
          <p:nvPr/>
        </p:nvGrpSpPr>
        <p:grpSpPr>
          <a:xfrm>
            <a:off x="4994368" y="1715156"/>
            <a:ext cx="2797703" cy="1763033"/>
            <a:chOff x="7618222" y="2215655"/>
            <a:chExt cx="1350198" cy="999533"/>
          </a:xfrm>
        </p:grpSpPr>
        <p:sp>
          <p:nvSpPr>
            <p:cNvPr id="277" name="Oval 481"/>
            <p:cNvSpPr>
              <a:spLocks noChangeArrowheads="1"/>
            </p:cNvSpPr>
            <p:nvPr/>
          </p:nvSpPr>
          <p:spPr bwMode="auto">
            <a:xfrm>
              <a:off x="7785924" y="2215655"/>
              <a:ext cx="994011" cy="999533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278" name="文本框 397"/>
            <p:cNvSpPr txBox="1"/>
            <p:nvPr/>
          </p:nvSpPr>
          <p:spPr>
            <a:xfrm>
              <a:off x="7618222" y="2446923"/>
              <a:ext cx="1350198" cy="56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Plastic Injection Tools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LSR Tools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Jigs/Fixtures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Components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Exports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1054646" y="18864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One Stop Integrated Service Provider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162"/>
            <p:cNvSpPr>
              <a:spLocks/>
            </p:cNvSpPr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163"/>
            <p:cNvSpPr>
              <a:spLocks/>
            </p:cNvSpPr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166"/>
            <p:cNvSpPr>
              <a:spLocks/>
            </p:cNvSpPr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167"/>
            <p:cNvSpPr>
              <a:spLocks/>
            </p:cNvSpPr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168"/>
            <p:cNvSpPr>
              <a:spLocks/>
            </p:cNvSpPr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169"/>
            <p:cNvSpPr>
              <a:spLocks/>
            </p:cNvSpPr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171"/>
            <p:cNvSpPr>
              <a:spLocks/>
            </p:cNvSpPr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173"/>
            <p:cNvSpPr>
              <a:spLocks/>
            </p:cNvSpPr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175"/>
            <p:cNvSpPr>
              <a:spLocks/>
            </p:cNvSpPr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106600" y="3068960"/>
            <a:ext cx="2290515" cy="537541"/>
            <a:chOff x="8873322" y="1672856"/>
            <a:chExt cx="2290515" cy="537541"/>
          </a:xfrm>
        </p:grpSpPr>
        <p:sp>
          <p:nvSpPr>
            <p:cNvPr id="323" name="矩形 322"/>
            <p:cNvSpPr/>
            <p:nvPr/>
          </p:nvSpPr>
          <p:spPr>
            <a:xfrm>
              <a:off x="8873322" y="1672856"/>
              <a:ext cx="2290515" cy="53754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9030280" y="1672856"/>
              <a:ext cx="2022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One Stop Integrated  Service</a:t>
              </a:r>
              <a:endParaRPr lang="zh-CN" altLang="en-US" sz="138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3" name="圆角矩形 582"/>
          <p:cNvSpPr/>
          <p:nvPr/>
        </p:nvSpPr>
        <p:spPr>
          <a:xfrm>
            <a:off x="899585" y="1231752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4" name="矩形 583"/>
          <p:cNvSpPr/>
          <p:nvPr/>
        </p:nvSpPr>
        <p:spPr>
          <a:xfrm>
            <a:off x="773981" y="1285630"/>
            <a:ext cx="17281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Engineering</a:t>
            </a:r>
            <a:endParaRPr lang="zh-CN" alt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85" name="Rounded Rectangle 33"/>
          <p:cNvSpPr/>
          <p:nvPr/>
        </p:nvSpPr>
        <p:spPr>
          <a:xfrm>
            <a:off x="7175326" y="1124744"/>
            <a:ext cx="1296144" cy="648072"/>
          </a:xfrm>
          <a:prstGeom prst="roundRect">
            <a:avLst/>
          </a:prstGeom>
          <a:gradFill>
            <a:gsLst>
              <a:gs pos="0">
                <a:srgbClr val="009999"/>
              </a:gs>
              <a:gs pos="50000">
                <a:srgbClr val="009999"/>
              </a:gs>
              <a:gs pos="100000">
                <a:srgbClr val="006699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/>
            <a:endParaRPr lang="en-US" altLang="zh-CN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14126"/>
            <a:r>
              <a:rPr lang="en-US" altLang="zh-CN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Tooling Making</a:t>
            </a:r>
            <a:endParaRPr lang="zh-CN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14126"/>
            <a:endParaRPr lang="en-US" sz="1799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9" name="Rounded Rectangle 35"/>
          <p:cNvSpPr/>
          <p:nvPr/>
        </p:nvSpPr>
        <p:spPr>
          <a:xfrm>
            <a:off x="794164" y="5345479"/>
            <a:ext cx="1486447" cy="72008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2">
                  <a:lumMod val="75000"/>
                </a:schemeClr>
              </a:gs>
              <a:gs pos="99000">
                <a:schemeClr val="accent2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/>
            <a:endParaRPr lang="en-US" sz="1799" ker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0" name="矩形 589"/>
          <p:cNvSpPr/>
          <p:nvPr/>
        </p:nvSpPr>
        <p:spPr>
          <a:xfrm>
            <a:off x="515410" y="5318188"/>
            <a:ext cx="20280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Injection Molding</a:t>
            </a:r>
            <a:endParaRPr lang="zh-CN" alt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92" name="Rounded Rectangle 34"/>
          <p:cNvSpPr/>
          <p:nvPr/>
        </p:nvSpPr>
        <p:spPr>
          <a:xfrm>
            <a:off x="7355410" y="5379272"/>
            <a:ext cx="1368152" cy="6566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/>
            <a:endParaRPr lang="en-US" sz="1799" ker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3" name="矩形 592"/>
          <p:cNvSpPr/>
          <p:nvPr/>
        </p:nvSpPr>
        <p:spPr>
          <a:xfrm>
            <a:off x="7202492" y="5481435"/>
            <a:ext cx="16561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Assembly</a:t>
            </a:r>
            <a:endParaRPr lang="zh-CN" alt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96" name="Oval 49"/>
          <p:cNvSpPr/>
          <p:nvPr/>
        </p:nvSpPr>
        <p:spPr>
          <a:xfrm>
            <a:off x="9335566" y="4077072"/>
            <a:ext cx="1934027" cy="1785879"/>
          </a:xfrm>
          <a:prstGeom prst="ellipse">
            <a:avLst/>
          </a:prstGeom>
          <a:gradFill>
            <a:gsLst>
              <a:gs pos="9000">
                <a:sysClr val="windowText" lastClr="000000">
                  <a:lumMod val="85000"/>
                  <a:lumOff val="15000"/>
                </a:sysClr>
              </a:gs>
              <a:gs pos="43800">
                <a:srgbClr val="FFFFFF"/>
              </a:gs>
              <a:gs pos="100000">
                <a:sysClr val="windowText" lastClr="000000"/>
              </a:gs>
              <a:gs pos="60000">
                <a:sysClr val="window" lastClr="FFFFF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/>
            <a:endParaRPr lang="en-US" sz="1799" ker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7" name="Oval 53"/>
          <p:cNvSpPr/>
          <p:nvPr/>
        </p:nvSpPr>
        <p:spPr>
          <a:xfrm>
            <a:off x="9551590" y="4293096"/>
            <a:ext cx="1541899" cy="1251888"/>
          </a:xfrm>
          <a:prstGeom prst="ellipse">
            <a:avLst/>
          </a:prstGeom>
          <a:gradFill>
            <a:gsLst>
              <a:gs pos="0">
                <a:sysClr val="window" lastClr="FFFFFF">
                  <a:lumMod val="100000"/>
                  <a:alpha val="6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799" kern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8" name="Oval 52"/>
          <p:cNvSpPr/>
          <p:nvPr/>
        </p:nvSpPr>
        <p:spPr>
          <a:xfrm>
            <a:off x="9479582" y="4221088"/>
            <a:ext cx="1618150" cy="1494198"/>
          </a:xfrm>
          <a:prstGeom prst="ellipse">
            <a:avLst/>
          </a:prstGeom>
          <a:gradFill>
            <a:gsLst>
              <a:gs pos="35000">
                <a:schemeClr val="tx2">
                  <a:lumMod val="50000"/>
                </a:schemeClr>
              </a:gs>
              <a:gs pos="7000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</a:gradFill>
          <a:ln w="127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914126"/>
            <a:r>
              <a:rPr lang="en-US" altLang="zh-CN" b="1" kern="0" dirty="0"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ea typeface="Kozuka Gothic Pr6N B" pitchFamily="34" charset="-128"/>
                <a:cs typeface="Arial" pitchFamily="34" charset="0"/>
              </a:rPr>
              <a:t>Services</a:t>
            </a:r>
          </a:p>
        </p:txBody>
      </p:sp>
      <p:pic>
        <p:nvPicPr>
          <p:cNvPr id="267" name="图形 266" descr="箭头: 向右旋转">
            <a:extLst>
              <a:ext uri="{FF2B5EF4-FFF2-40B4-BE49-F238E27FC236}">
                <a16:creationId xmlns:a16="http://schemas.microsoft.com/office/drawing/2014/main" id="{911696C1-7667-4093-957C-D56F3062D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9861" y="1228656"/>
            <a:ext cx="598590" cy="765192"/>
          </a:xfrm>
          <a:prstGeom prst="rect">
            <a:avLst/>
          </a:prstGeom>
        </p:spPr>
      </p:pic>
      <p:pic>
        <p:nvPicPr>
          <p:cNvPr id="273" name="图形 272" descr="箭头: 向左旋转">
            <a:extLst>
              <a:ext uri="{FF2B5EF4-FFF2-40B4-BE49-F238E27FC236}">
                <a16:creationId xmlns:a16="http://schemas.microsoft.com/office/drawing/2014/main" id="{653E052C-2501-47FC-A126-CAE7F78C3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1384" y="958925"/>
            <a:ext cx="480134" cy="991048"/>
          </a:xfrm>
          <a:prstGeom prst="rect">
            <a:avLst/>
          </a:prstGeom>
        </p:spPr>
      </p:pic>
      <p:pic>
        <p:nvPicPr>
          <p:cNvPr id="322" name="图形 321" descr="箭头: 向右旋转">
            <a:extLst>
              <a:ext uri="{FF2B5EF4-FFF2-40B4-BE49-F238E27FC236}">
                <a16:creationId xmlns:a16="http://schemas.microsoft.com/office/drawing/2014/main" id="{4B97E3A7-B96B-4041-BBC1-9EF01AE9A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54548" flipH="1">
            <a:off x="2251763" y="5142106"/>
            <a:ext cx="464805" cy="765192"/>
          </a:xfrm>
          <a:prstGeom prst="rect">
            <a:avLst/>
          </a:prstGeom>
        </p:spPr>
      </p:pic>
      <p:pic>
        <p:nvPicPr>
          <p:cNvPr id="325" name="图形 324" descr="箭头: 向左旋转">
            <a:extLst>
              <a:ext uri="{FF2B5EF4-FFF2-40B4-BE49-F238E27FC236}">
                <a16:creationId xmlns:a16="http://schemas.microsoft.com/office/drawing/2014/main" id="{F93FC7CC-BA3D-4421-8120-B87B7AA76D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 flipH="1">
            <a:off x="6905970" y="5097179"/>
            <a:ext cx="462735" cy="8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289">
        <p14:doors dir="vert"/>
      </p:transition>
    </mc:Choice>
    <mc:Fallback xmlns="">
      <p:transition spd="slow" advTm="11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50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5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50"/>
                            </p:stCondLst>
                            <p:childTnLst>
                              <p:par>
                                <p:cTn id="61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  <p:bldP spid="2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053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Products 1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087561" y="3786188"/>
            <a:ext cx="1812925" cy="1146175"/>
            <a:chOff x="1030514" y="3265714"/>
            <a:chExt cx="1812591" cy="114503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795548" y="4410750"/>
              <a:ext cx="104755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30514" y="3265714"/>
              <a:ext cx="167926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六边形 6"/>
          <p:cNvSpPr/>
          <p:nvPr/>
        </p:nvSpPr>
        <p:spPr>
          <a:xfrm>
            <a:off x="3574926" y="1124744"/>
            <a:ext cx="2484437" cy="2052637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Heart Rate Monitors</a:t>
            </a:r>
            <a:endParaRPr lang="zh-CN" altLang="en-US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943078" y="3212977"/>
            <a:ext cx="1368152" cy="792088"/>
            <a:chOff x="5076651" y="3492500"/>
            <a:chExt cx="715962" cy="1152525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076651" y="3492500"/>
              <a:ext cx="0" cy="11239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76651" y="4645025"/>
              <a:ext cx="715962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六边形 11"/>
          <p:cNvSpPr/>
          <p:nvPr/>
        </p:nvSpPr>
        <p:spPr bwMode="auto">
          <a:xfrm>
            <a:off x="6095206" y="2636912"/>
            <a:ext cx="1898210" cy="1648793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Wrist Straps</a:t>
            </a:r>
            <a:endParaRPr lang="zh-CN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055646" y="1700808"/>
            <a:ext cx="288032" cy="2016224"/>
            <a:chOff x="8975526" y="2761066"/>
            <a:chExt cx="1296144" cy="787400"/>
          </a:xfrm>
        </p:grpSpPr>
        <p:cxnSp>
          <p:nvCxnSpPr>
            <p:cNvPr id="14" name="直接连接符 13"/>
            <p:cNvCxnSpPr/>
            <p:nvPr/>
          </p:nvCxnSpPr>
          <p:spPr>
            <a:xfrm flipV="1">
              <a:off x="10271670" y="2761066"/>
              <a:ext cx="0" cy="78740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975526" y="2767416"/>
              <a:ext cx="1296144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1087561" y="2348884"/>
            <a:ext cx="1894646" cy="1252040"/>
            <a:chOff x="1304230" y="3440886"/>
            <a:chExt cx="1894646" cy="923222"/>
          </a:xfrm>
        </p:grpSpPr>
        <p:sp>
          <p:nvSpPr>
            <p:cNvPr id="18" name="矩形 17"/>
            <p:cNvSpPr/>
            <p:nvPr/>
          </p:nvSpPr>
          <p:spPr>
            <a:xfrm>
              <a:off x="1304230" y="3816789"/>
              <a:ext cx="1861811" cy="54731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120" indent="-457120">
                <a:lnSpc>
                  <a:spcPct val="14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buFont typeface="Arial" pitchFamily="34" charset="0"/>
                <a:buChar char="•"/>
              </a:pPr>
              <a:r>
                <a:rPr lang="en-US" altLang="zh-CN" sz="1600" b="1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Wearable Products</a:t>
              </a:r>
            </a:p>
          </p:txBody>
        </p:sp>
        <p:sp>
          <p:nvSpPr>
            <p:cNvPr id="19" name="Rectangle 84"/>
            <p:cNvSpPr>
              <a:spLocks noChangeArrowheads="1"/>
            </p:cNvSpPr>
            <p:nvPr/>
          </p:nvSpPr>
          <p:spPr bwMode="auto">
            <a:xfrm>
              <a:off x="1304230" y="3440886"/>
              <a:ext cx="1894646" cy="4813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Products 1</a:t>
              </a:r>
              <a:endParaRPr lang="zh-CN" altLang="en-US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sp>
        <p:nvSpPr>
          <p:cNvPr id="26" name="六边形 25"/>
          <p:cNvSpPr/>
          <p:nvPr/>
        </p:nvSpPr>
        <p:spPr bwMode="auto">
          <a:xfrm>
            <a:off x="2689549" y="3979779"/>
            <a:ext cx="2195601" cy="1905168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</a:rPr>
              <a:t>Diving Devices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Isosceles Triangle 29"/>
          <p:cNvSpPr/>
          <p:nvPr/>
        </p:nvSpPr>
        <p:spPr>
          <a:xfrm rot="12041857">
            <a:off x="660401" y="1567886"/>
            <a:ext cx="414647" cy="51033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六边形 30"/>
          <p:cNvSpPr/>
          <p:nvPr/>
        </p:nvSpPr>
        <p:spPr>
          <a:xfrm>
            <a:off x="8975526" y="3763834"/>
            <a:ext cx="2484437" cy="2052637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Watch Components</a:t>
            </a:r>
            <a:endParaRPr lang="zh-CN" altLang="en-US" sz="23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六边形 31"/>
          <p:cNvSpPr/>
          <p:nvPr/>
        </p:nvSpPr>
        <p:spPr bwMode="auto">
          <a:xfrm>
            <a:off x="7823398" y="836712"/>
            <a:ext cx="2195601" cy="1905168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r>
              <a:rPr lang="en-US" altLang="zh-CN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Transmitters</a:t>
            </a:r>
            <a:endParaRPr lang="zh-CN" alt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3" name="组合 19"/>
          <p:cNvGrpSpPr>
            <a:grpSpLocks/>
          </p:cNvGrpSpPr>
          <p:nvPr/>
        </p:nvGrpSpPr>
        <p:grpSpPr bwMode="auto">
          <a:xfrm>
            <a:off x="7044311" y="4313343"/>
            <a:ext cx="2232249" cy="1244084"/>
            <a:chOff x="1795548" y="3311705"/>
            <a:chExt cx="1047557" cy="1099045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795548" y="4410750"/>
              <a:ext cx="104755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5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599">
        <p14:switch dir="r"/>
      </p:transition>
    </mc:Choice>
    <mc:Fallback xmlns="">
      <p:transition spd="slow" advTm="6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00"/>
                            </p:stCondLst>
                            <p:childTnLst>
                              <p:par>
                                <p:cTn id="6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4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26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053" y="18864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Products 2</a:t>
            </a:r>
          </a:p>
          <a:p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087561" y="3786188"/>
            <a:ext cx="1812925" cy="1146175"/>
            <a:chOff x="1030514" y="3265714"/>
            <a:chExt cx="1812591" cy="114503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795548" y="4410750"/>
              <a:ext cx="104755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30514" y="3265714"/>
              <a:ext cx="167926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六边形 6"/>
          <p:cNvSpPr/>
          <p:nvPr/>
        </p:nvSpPr>
        <p:spPr>
          <a:xfrm>
            <a:off x="3697257" y="1117672"/>
            <a:ext cx="2484437" cy="2052637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5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Monitoring </a:t>
            </a:r>
            <a:r>
              <a:rPr lang="en-US" altLang="zh-CN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Products</a:t>
            </a:r>
            <a:endParaRPr lang="zh-CN" altLang="en-US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943078" y="3212977"/>
            <a:ext cx="1368152" cy="792088"/>
            <a:chOff x="5076651" y="3492500"/>
            <a:chExt cx="715962" cy="1152525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076651" y="3492500"/>
              <a:ext cx="0" cy="112395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076651" y="4645025"/>
              <a:ext cx="715962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六边形 11"/>
          <p:cNvSpPr/>
          <p:nvPr/>
        </p:nvSpPr>
        <p:spPr bwMode="auto">
          <a:xfrm>
            <a:off x="6095206" y="2636912"/>
            <a:ext cx="1898210" cy="1648793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2060"/>
                </a:solidFill>
              </a:rPr>
              <a:t>Bike </a:t>
            </a:r>
            <a:r>
              <a:rPr lang="en-US" altLang="zh-CN" sz="2380" b="1" dirty="0">
                <a:solidFill>
                  <a:srgbClr val="002060"/>
                </a:solidFill>
              </a:rPr>
              <a:t>Products</a:t>
            </a:r>
            <a:endParaRPr lang="zh-CN" altLang="en-US" sz="2380" b="1" dirty="0">
              <a:solidFill>
                <a:srgbClr val="002060"/>
              </a:solidFill>
            </a:endParaRPr>
          </a:p>
        </p:txBody>
      </p:sp>
      <p:grpSp>
        <p:nvGrpSpPr>
          <p:cNvPr id="10" name="组合 12"/>
          <p:cNvGrpSpPr/>
          <p:nvPr/>
        </p:nvGrpSpPr>
        <p:grpSpPr>
          <a:xfrm>
            <a:off x="10055646" y="1700808"/>
            <a:ext cx="288032" cy="2016224"/>
            <a:chOff x="8975526" y="2761066"/>
            <a:chExt cx="1296144" cy="787400"/>
          </a:xfrm>
        </p:grpSpPr>
        <p:cxnSp>
          <p:nvCxnSpPr>
            <p:cNvPr id="14" name="直接连接符 13"/>
            <p:cNvCxnSpPr/>
            <p:nvPr/>
          </p:nvCxnSpPr>
          <p:spPr>
            <a:xfrm flipV="1">
              <a:off x="10271670" y="2761066"/>
              <a:ext cx="0" cy="78740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975526" y="2767416"/>
              <a:ext cx="1296144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6"/>
          <p:cNvGrpSpPr/>
          <p:nvPr/>
        </p:nvGrpSpPr>
        <p:grpSpPr>
          <a:xfrm>
            <a:off x="1087561" y="2348879"/>
            <a:ext cx="2487365" cy="1301289"/>
            <a:chOff x="1304230" y="3440886"/>
            <a:chExt cx="2487365" cy="959538"/>
          </a:xfrm>
        </p:grpSpPr>
        <p:sp>
          <p:nvSpPr>
            <p:cNvPr id="18" name="矩形 17"/>
            <p:cNvSpPr/>
            <p:nvPr/>
          </p:nvSpPr>
          <p:spPr>
            <a:xfrm>
              <a:off x="1304230" y="3816792"/>
              <a:ext cx="2487365" cy="5836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120" indent="-457120">
                <a:lnSpc>
                  <a:spcPct val="14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buFont typeface="Arial" pitchFamily="34" charset="0"/>
                <a:buChar char="•"/>
              </a:pPr>
              <a:r>
                <a:rPr lang="en-US" altLang="zh-CN" sz="1600" b="1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Electronic</a:t>
              </a:r>
            </a:p>
            <a:p>
              <a:pPr marL="457120" indent="-457120">
                <a:lnSpc>
                  <a:spcPct val="14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</a:pPr>
              <a:r>
                <a:rPr lang="en-US" altLang="zh-CN" sz="1600" b="1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       Devices</a:t>
              </a:r>
            </a:p>
          </p:txBody>
        </p:sp>
        <p:sp>
          <p:nvSpPr>
            <p:cNvPr id="19" name="Rectangle 84"/>
            <p:cNvSpPr>
              <a:spLocks noChangeArrowheads="1"/>
            </p:cNvSpPr>
            <p:nvPr/>
          </p:nvSpPr>
          <p:spPr bwMode="auto">
            <a:xfrm>
              <a:off x="1304230" y="3440886"/>
              <a:ext cx="1894646" cy="4813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Products 2</a:t>
              </a:r>
              <a:endParaRPr lang="zh-CN" altLang="en-US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sp>
        <p:nvSpPr>
          <p:cNvPr id="26" name="六边形 25"/>
          <p:cNvSpPr/>
          <p:nvPr/>
        </p:nvSpPr>
        <p:spPr bwMode="auto">
          <a:xfrm>
            <a:off x="2689549" y="3979779"/>
            <a:ext cx="2195601" cy="1905168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 Products</a:t>
            </a:r>
            <a:endParaRPr lang="zh-CN" altLang="en-US" sz="2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Isosceles Triangle 29"/>
          <p:cNvSpPr/>
          <p:nvPr/>
        </p:nvSpPr>
        <p:spPr>
          <a:xfrm rot="12041857">
            <a:off x="660401" y="1567886"/>
            <a:ext cx="414647" cy="51033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六边形 30"/>
          <p:cNvSpPr/>
          <p:nvPr/>
        </p:nvSpPr>
        <p:spPr>
          <a:xfrm>
            <a:off x="8903518" y="3789040"/>
            <a:ext cx="2484437" cy="2052637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</a:rPr>
              <a:t>Electronic Products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六边形 31"/>
          <p:cNvSpPr/>
          <p:nvPr/>
        </p:nvSpPr>
        <p:spPr bwMode="auto">
          <a:xfrm>
            <a:off x="7823398" y="836712"/>
            <a:ext cx="2195601" cy="1905168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r>
              <a:rPr lang="en-US" altLang="zh-CN" sz="2800" b="1" dirty="0">
                <a:solidFill>
                  <a:srgbClr val="002060"/>
                </a:solidFill>
              </a:rPr>
              <a:t>Satellite Phones</a:t>
            </a:r>
            <a:endParaRPr lang="zh-CN" altLang="en-US" sz="2800" b="1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组合 19"/>
          <p:cNvGrpSpPr>
            <a:grpSpLocks/>
          </p:cNvGrpSpPr>
          <p:nvPr/>
        </p:nvGrpSpPr>
        <p:grpSpPr bwMode="auto">
          <a:xfrm>
            <a:off x="7031309" y="4417165"/>
            <a:ext cx="2232249" cy="1244084"/>
            <a:chOff x="1795548" y="3311705"/>
            <a:chExt cx="1047557" cy="1099045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795548" y="4410750"/>
              <a:ext cx="104755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5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488">
        <p14:switch dir="r"/>
      </p:transition>
    </mc:Choice>
    <mc:Fallback xmlns="">
      <p:transition spd="slow" advTm="6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00"/>
                            </p:stCondLst>
                            <p:childTnLst>
                              <p:par>
                                <p:cTn id="6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4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26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053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Products 3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087561" y="3786188"/>
            <a:ext cx="1812925" cy="1146175"/>
            <a:chOff x="1030514" y="3265714"/>
            <a:chExt cx="1812591" cy="114503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795548" y="3311705"/>
              <a:ext cx="0" cy="109904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795548" y="4410750"/>
              <a:ext cx="104755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30514" y="3265714"/>
              <a:ext cx="1679266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6"/>
          <p:cNvGrpSpPr/>
          <p:nvPr/>
        </p:nvGrpSpPr>
        <p:grpSpPr>
          <a:xfrm>
            <a:off x="1087561" y="2348881"/>
            <a:ext cx="1894646" cy="1252042"/>
            <a:chOff x="1304230" y="3440886"/>
            <a:chExt cx="1894646" cy="923224"/>
          </a:xfrm>
        </p:grpSpPr>
        <p:sp>
          <p:nvSpPr>
            <p:cNvPr id="18" name="矩形 17"/>
            <p:cNvSpPr/>
            <p:nvPr/>
          </p:nvSpPr>
          <p:spPr>
            <a:xfrm>
              <a:off x="1304230" y="3816791"/>
              <a:ext cx="1861811" cy="54731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120" indent="-457120">
                <a:lnSpc>
                  <a:spcPct val="140000"/>
                </a:lnSpc>
                <a:spcBef>
                  <a:spcPct val="20000"/>
                </a:spcBef>
                <a:buClr>
                  <a:schemeClr val="accent1">
                    <a:lumMod val="75000"/>
                  </a:schemeClr>
                </a:buClr>
                <a:buSzPct val="200000"/>
                <a:buFont typeface="Arial" pitchFamily="34" charset="0"/>
                <a:buChar char="•"/>
              </a:pPr>
              <a:r>
                <a:rPr lang="en-US" altLang="zh-CN" sz="1600" b="1" dirty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Health Care Devices</a:t>
              </a:r>
            </a:p>
          </p:txBody>
        </p:sp>
        <p:sp>
          <p:nvSpPr>
            <p:cNvPr id="19" name="Rectangle 84"/>
            <p:cNvSpPr>
              <a:spLocks noChangeArrowheads="1"/>
            </p:cNvSpPr>
            <p:nvPr/>
          </p:nvSpPr>
          <p:spPr bwMode="auto">
            <a:xfrm>
              <a:off x="1304230" y="3440886"/>
              <a:ext cx="1894646" cy="48135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Impact" pitchFamily="34" charset="0"/>
                </a:rPr>
                <a:t>Products 3</a:t>
              </a:r>
              <a:endParaRPr lang="zh-CN" altLang="en-US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mpact" pitchFamily="34" charset="0"/>
              </a:endParaRPr>
            </a:p>
          </p:txBody>
        </p:sp>
      </p:grpSp>
      <p:sp>
        <p:nvSpPr>
          <p:cNvPr id="28" name="Isosceles Triangle 29"/>
          <p:cNvSpPr/>
          <p:nvPr/>
        </p:nvSpPr>
        <p:spPr>
          <a:xfrm rot="12041857">
            <a:off x="660401" y="1567886"/>
            <a:ext cx="414647" cy="51033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 flipV="1">
            <a:off x="3670822" y="3569520"/>
            <a:ext cx="6072905" cy="50405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4689808" y="3558645"/>
            <a:ext cx="6072905" cy="525805"/>
          </a:xfrm>
          <a:prstGeom prst="rect">
            <a:avLst/>
          </a:prstGeom>
        </p:spPr>
      </p:pic>
      <p:sp>
        <p:nvSpPr>
          <p:cNvPr id="47" name="双波形 46"/>
          <p:cNvSpPr/>
          <p:nvPr/>
        </p:nvSpPr>
        <p:spPr>
          <a:xfrm>
            <a:off x="3070870" y="1340768"/>
            <a:ext cx="3816424" cy="2199120"/>
          </a:xfrm>
          <a:prstGeom prst="doubleWav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Dental Products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  <p:sp>
        <p:nvSpPr>
          <p:cNvPr id="48" name="双波形 47"/>
          <p:cNvSpPr/>
          <p:nvPr/>
        </p:nvSpPr>
        <p:spPr>
          <a:xfrm>
            <a:off x="3070870" y="3933056"/>
            <a:ext cx="3816424" cy="2199120"/>
          </a:xfrm>
          <a:prstGeom prst="doubleWav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Eye Checking Devices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  <p:sp>
        <p:nvSpPr>
          <p:cNvPr id="49" name="双波形 48"/>
          <p:cNvSpPr/>
          <p:nvPr/>
        </p:nvSpPr>
        <p:spPr>
          <a:xfrm>
            <a:off x="7535366" y="1412776"/>
            <a:ext cx="3816424" cy="2199120"/>
          </a:xfrm>
          <a:prstGeom prst="doubleWav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Asthma Inhaler Products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  <p:sp>
        <p:nvSpPr>
          <p:cNvPr id="50" name="双波形 49"/>
          <p:cNvSpPr/>
          <p:nvPr/>
        </p:nvSpPr>
        <p:spPr>
          <a:xfrm>
            <a:off x="7535366" y="4005064"/>
            <a:ext cx="3816424" cy="2199120"/>
          </a:xfrm>
          <a:prstGeom prst="doubleWave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  <a:tileRect/>
          </a:gradFill>
          <a:ln w="28575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7030A0"/>
                </a:solidFill>
              </a:rPr>
              <a:t>Shower Products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838">
        <p14:switch dir="r"/>
      </p:transition>
    </mc:Choice>
    <mc:Fallback xmlns="">
      <p:transition spd="slow" advTm="6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4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416" y="169476"/>
            <a:ext cx="438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 Network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682535" y="3698603"/>
            <a:ext cx="780823" cy="33539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1100" b="1" dirty="0">
                <a:latin typeface="微软雅黑" pitchFamily="34" charset="-122"/>
                <a:ea typeface="微软雅黑" pitchFamily="34" charset="-122"/>
              </a:rPr>
              <a:t>America</a:t>
            </a:r>
            <a:endParaRPr lang="zh-CN" altLang="en-US" sz="11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75687" y="2437977"/>
            <a:ext cx="3981187" cy="386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Europe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682535" y="3093611"/>
            <a:ext cx="1500903" cy="3353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Asia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71874" y="1372706"/>
            <a:ext cx="341176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300" b="1" dirty="0">
                <a:solidFill>
                  <a:srgbClr val="00A1DA"/>
                </a:solidFill>
                <a:latin typeface="微软雅黑" pitchFamily="34" charset="-122"/>
                <a:ea typeface="微软雅黑" pitchFamily="34" charset="-122"/>
              </a:rPr>
              <a:t>Business Coverage</a:t>
            </a:r>
            <a:endParaRPr lang="zh-CN" altLang="en-US" sz="2300" b="1" dirty="0">
              <a:solidFill>
                <a:srgbClr val="00A1D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2" name="图片 41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1150" y="4725144"/>
            <a:ext cx="1584176" cy="1224135"/>
          </a:xfrm>
          <a:prstGeom prst="roundRect">
            <a:avLst/>
          </a:prstGeom>
          <a:ln w="28575">
            <a:solidFill>
              <a:srgbClr val="00A1DA"/>
            </a:solidFill>
          </a:ln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03518" y="4725144"/>
            <a:ext cx="1512168" cy="1224136"/>
          </a:xfrm>
          <a:prstGeom prst="roundRect">
            <a:avLst/>
          </a:prstGeom>
          <a:noFill/>
          <a:ln w="28575">
            <a:solidFill>
              <a:srgbClr val="00A1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图片 43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7334" y="4725144"/>
            <a:ext cx="1584176" cy="1224136"/>
          </a:xfrm>
          <a:prstGeom prst="roundRect">
            <a:avLst/>
          </a:prstGeom>
          <a:ln w="28575">
            <a:solidFill>
              <a:srgbClr val="00A1DA"/>
            </a:solidFill>
          </a:ln>
        </p:spPr>
      </p:pic>
      <p:sp>
        <p:nvSpPr>
          <p:cNvPr id="52" name="矩形 51"/>
          <p:cNvSpPr/>
          <p:nvPr/>
        </p:nvSpPr>
        <p:spPr>
          <a:xfrm>
            <a:off x="10762024" y="3633883"/>
            <a:ext cx="1237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b="1" dirty="0">
                <a:solidFill>
                  <a:srgbClr val="00A1DA"/>
                </a:solidFill>
                <a:latin typeface="微软雅黑" pitchFamily="34" charset="-122"/>
                <a:ea typeface="微软雅黑" pitchFamily="34" charset="-122"/>
              </a:rPr>
              <a:t>  5%</a:t>
            </a:r>
            <a:endParaRPr lang="zh-CN" altLang="en-US" sz="2000" b="1" dirty="0">
              <a:solidFill>
                <a:srgbClr val="00A1D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0762023" y="2399600"/>
            <a:ext cx="1237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b="1" dirty="0">
                <a:solidFill>
                  <a:srgbClr val="00A1DA"/>
                </a:solidFill>
                <a:latin typeface="微软雅黑" pitchFamily="34" charset="-122"/>
                <a:ea typeface="微软雅黑" pitchFamily="34" charset="-122"/>
              </a:rPr>
              <a:t>85%</a:t>
            </a:r>
            <a:endParaRPr lang="zh-CN" altLang="en-US" sz="2000" b="1" dirty="0">
              <a:solidFill>
                <a:srgbClr val="00A1D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762025" y="2997553"/>
            <a:ext cx="1237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b="1" dirty="0">
                <a:solidFill>
                  <a:srgbClr val="00A1DA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endParaRPr lang="zh-CN" altLang="en-US" sz="2000" b="1" dirty="0">
              <a:solidFill>
                <a:srgbClr val="00A1D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190551" y="1340768"/>
            <a:ext cx="5328591" cy="4752528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87694" y="4725144"/>
            <a:ext cx="1512168" cy="1224135"/>
          </a:xfrm>
          <a:prstGeom prst="roundRect">
            <a:avLst/>
          </a:prstGeom>
          <a:ln w="28575">
            <a:solidFill>
              <a:srgbClr val="00A1DA"/>
            </a:solidFill>
          </a:ln>
        </p:spPr>
      </p:pic>
    </p:spTree>
    <p:extLst>
      <p:ext uri="{BB962C8B-B14F-4D97-AF65-F5344CB8AC3E}">
        <p14:creationId xmlns:p14="http://schemas.microsoft.com/office/powerpoint/2010/main" val="42137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56">
        <p14:doors dir="vert"/>
      </p:transition>
    </mc:Choice>
    <mc:Fallback xmlns="">
      <p:transition spd="slow" advTm="6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75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25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2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25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25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25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75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25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875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animBg="1"/>
      <p:bldP spid="36" grpId="0" animBg="1"/>
      <p:bldP spid="37" grpId="0" animBg="1"/>
      <p:bldP spid="39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014" y="169476"/>
            <a:ext cx="377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Tooling Capability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燕尾形箭头 2"/>
          <p:cNvSpPr>
            <a:spLocks noChangeArrowheads="1"/>
          </p:cNvSpPr>
          <p:nvPr/>
        </p:nvSpPr>
        <p:spPr bwMode="auto">
          <a:xfrm>
            <a:off x="6747259" y="3422609"/>
            <a:ext cx="1113530" cy="551760"/>
          </a:xfrm>
          <a:prstGeom prst="notchedRightArrow">
            <a:avLst>
              <a:gd name="adj1" fmla="val 50000"/>
              <a:gd name="adj2" fmla="val 4998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4281" tIns="17140" rIns="34281" bIns="17140"/>
          <a:lstStyle/>
          <a:p>
            <a:pPr>
              <a:defRPr/>
            </a:pPr>
            <a:endParaRPr lang="zh-CN" altLang="en-US" sz="1400" dirty="0">
              <a:latin typeface="Corbel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247335" y="1567825"/>
            <a:ext cx="1656184" cy="1590466"/>
            <a:chOff x="7277797" y="1514867"/>
            <a:chExt cx="1656184" cy="1590466"/>
          </a:xfrm>
        </p:grpSpPr>
        <p:sp>
          <p:nvSpPr>
            <p:cNvPr id="5" name="任意多边形 4"/>
            <p:cNvSpPr/>
            <p:nvPr/>
          </p:nvSpPr>
          <p:spPr bwMode="auto">
            <a:xfrm>
              <a:off x="7421812" y="1514867"/>
              <a:ext cx="1467339" cy="1590466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文本框 34"/>
            <p:cNvSpPr txBox="1"/>
            <p:nvPr/>
          </p:nvSpPr>
          <p:spPr>
            <a:xfrm>
              <a:off x="7277797" y="2079898"/>
              <a:ext cx="1656184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5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5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Tooling design    engineers</a:t>
              </a:r>
              <a:endParaRPr lang="zh-CN" altLang="en-US" sz="1500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030791" y="1484784"/>
            <a:ext cx="1419248" cy="1605507"/>
            <a:chOff x="9030791" y="1484784"/>
            <a:chExt cx="1419248" cy="1605507"/>
          </a:xfrm>
        </p:grpSpPr>
        <p:sp>
          <p:nvSpPr>
            <p:cNvPr id="9" name="任意多边形 8"/>
            <p:cNvSpPr/>
            <p:nvPr/>
          </p:nvSpPr>
          <p:spPr bwMode="auto">
            <a:xfrm>
              <a:off x="9030791" y="1484784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35"/>
            <p:cNvSpPr txBox="1"/>
            <p:nvPr/>
          </p:nvSpPr>
          <p:spPr>
            <a:xfrm>
              <a:off x="9047534" y="1988840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4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Project Management</a:t>
              </a:r>
            </a:p>
            <a:p>
              <a:r>
                <a:rPr lang="en-US" altLang="zh-CN" sz="14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engineers</a:t>
              </a:r>
              <a:endParaRPr lang="zh-CN" altLang="en-US" sz="140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805968" y="2919911"/>
            <a:ext cx="1436159" cy="1605507"/>
            <a:chOff x="9805968" y="2919911"/>
            <a:chExt cx="1436159" cy="1605507"/>
          </a:xfrm>
        </p:grpSpPr>
        <p:sp>
          <p:nvSpPr>
            <p:cNvPr id="13" name="任意多边形 12"/>
            <p:cNvSpPr/>
            <p:nvPr/>
          </p:nvSpPr>
          <p:spPr bwMode="auto">
            <a:xfrm>
              <a:off x="980596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文本框 36"/>
            <p:cNvSpPr txBox="1"/>
            <p:nvPr/>
          </p:nvSpPr>
          <p:spPr>
            <a:xfrm>
              <a:off x="9839622" y="3429000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6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Tooling makers</a:t>
              </a:r>
              <a:endParaRPr lang="zh-CN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220588" y="2919911"/>
            <a:ext cx="1437363" cy="1605507"/>
            <a:chOff x="8220588" y="2919911"/>
            <a:chExt cx="1437363" cy="1605507"/>
          </a:xfrm>
        </p:grpSpPr>
        <p:sp>
          <p:nvSpPr>
            <p:cNvPr id="17" name="任意多边形 16"/>
            <p:cNvSpPr/>
            <p:nvPr/>
          </p:nvSpPr>
          <p:spPr bwMode="auto">
            <a:xfrm>
              <a:off x="8220588" y="2919911"/>
              <a:ext cx="1396535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文本框 37"/>
            <p:cNvSpPr txBox="1"/>
            <p:nvPr/>
          </p:nvSpPr>
          <p:spPr>
            <a:xfrm>
              <a:off x="8255446" y="3429000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4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Mold flow analysis engineer</a:t>
              </a:r>
              <a:endParaRPr lang="zh-CN" altLang="en-US" sz="140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7941" y="4311813"/>
            <a:ext cx="1434106" cy="1605507"/>
            <a:chOff x="9087941" y="4311813"/>
            <a:chExt cx="1434106" cy="1605507"/>
          </a:xfrm>
        </p:grpSpPr>
        <p:sp>
          <p:nvSpPr>
            <p:cNvPr id="21" name="任意多边形 20"/>
            <p:cNvSpPr/>
            <p:nvPr/>
          </p:nvSpPr>
          <p:spPr bwMode="auto">
            <a:xfrm>
              <a:off x="9087941" y="4311813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文本框 39"/>
            <p:cNvSpPr txBox="1"/>
            <p:nvPr/>
          </p:nvSpPr>
          <p:spPr>
            <a:xfrm>
              <a:off x="9119542" y="4941168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57200" dist="482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6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20% of our tools will be exported</a:t>
              </a:r>
              <a:endParaRPr lang="zh-CN" altLang="en-US" sz="160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5" name="任意多边形 24"/>
          <p:cNvSpPr/>
          <p:nvPr/>
        </p:nvSpPr>
        <p:spPr bwMode="auto">
          <a:xfrm>
            <a:off x="3624858" y="2111666"/>
            <a:ext cx="2885653" cy="3315763"/>
          </a:xfrm>
          <a:custGeom>
            <a:avLst/>
            <a:gdLst>
              <a:gd name="connsiteX0" fmla="*/ 0 w 4017518"/>
              <a:gd name="connsiteY0" fmla="*/ 1747621 h 3495241"/>
              <a:gd name="connsiteX1" fmla="*/ 873810 w 4017518"/>
              <a:gd name="connsiteY1" fmla="*/ 1 h 3495241"/>
              <a:gd name="connsiteX2" fmla="*/ 3143708 w 4017518"/>
              <a:gd name="connsiteY2" fmla="*/ 1 h 3495241"/>
              <a:gd name="connsiteX3" fmla="*/ 4017518 w 4017518"/>
              <a:gd name="connsiteY3" fmla="*/ 1747621 h 3495241"/>
              <a:gd name="connsiteX4" fmla="*/ 3143708 w 4017518"/>
              <a:gd name="connsiteY4" fmla="*/ 3495240 h 3495241"/>
              <a:gd name="connsiteX5" fmla="*/ 873810 w 4017518"/>
              <a:gd name="connsiteY5" fmla="*/ 3495240 h 3495241"/>
              <a:gd name="connsiteX6" fmla="*/ 0 w 4017518"/>
              <a:gd name="connsiteY6" fmla="*/ 1747621 h 349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7518" h="3495241">
                <a:moveTo>
                  <a:pt x="2008758" y="0"/>
                </a:moveTo>
                <a:lnTo>
                  <a:pt x="4017516" y="760215"/>
                </a:lnTo>
                <a:lnTo>
                  <a:pt x="4017516" y="2735026"/>
                </a:lnTo>
                <a:lnTo>
                  <a:pt x="2008758" y="3495241"/>
                </a:lnTo>
                <a:lnTo>
                  <a:pt x="2" y="2735026"/>
                </a:lnTo>
                <a:lnTo>
                  <a:pt x="2" y="760215"/>
                </a:lnTo>
                <a:lnTo>
                  <a:pt x="200875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2"/>
          <p:cNvSpPr txBox="1"/>
          <p:nvPr/>
        </p:nvSpPr>
        <p:spPr>
          <a:xfrm>
            <a:off x="4078982" y="3068960"/>
            <a:ext cx="40507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defRPr/>
            </a:pPr>
            <a:r>
              <a:rPr lang="en-US" altLang="zh-CN" sz="28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Tooling           Capability</a:t>
            </a:r>
            <a:endParaRPr kumimoji="0" lang="en-US" altLang="zh-CN" sz="28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9" name="燕尾形箭头 28"/>
          <p:cNvSpPr>
            <a:spLocks noChangeArrowheads="1"/>
          </p:cNvSpPr>
          <p:nvPr/>
        </p:nvSpPr>
        <p:spPr bwMode="auto">
          <a:xfrm>
            <a:off x="2161448" y="3367063"/>
            <a:ext cx="1113530" cy="551760"/>
          </a:xfrm>
          <a:prstGeom prst="notchedRightArrow">
            <a:avLst>
              <a:gd name="adj1" fmla="val 50000"/>
              <a:gd name="adj2" fmla="val 4998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4281" tIns="17140" rIns="34281" bIns="17140"/>
          <a:lstStyle/>
          <a:p>
            <a:pPr>
              <a:defRPr/>
            </a:pPr>
            <a:endParaRPr lang="zh-CN" altLang="en-US" dirty="0">
              <a:latin typeface="Corbel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82638" y="3073894"/>
            <a:ext cx="989965" cy="1138099"/>
            <a:chOff x="982638" y="3073894"/>
            <a:chExt cx="989965" cy="1138099"/>
          </a:xfrm>
        </p:grpSpPr>
        <p:sp>
          <p:nvSpPr>
            <p:cNvPr id="31" name="任意多边形 30"/>
            <p:cNvSpPr/>
            <p:nvPr/>
          </p:nvSpPr>
          <p:spPr bwMode="auto">
            <a:xfrm>
              <a:off x="982638" y="3073894"/>
              <a:ext cx="989965" cy="1138099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411"/>
            <p:cNvSpPr>
              <a:spLocks noEditPoints="1"/>
            </p:cNvSpPr>
            <p:nvPr/>
          </p:nvSpPr>
          <p:spPr bwMode="auto">
            <a:xfrm>
              <a:off x="1140387" y="3249847"/>
              <a:ext cx="674465" cy="693071"/>
            </a:xfrm>
            <a:custGeom>
              <a:avLst/>
              <a:gdLst>
                <a:gd name="T0" fmla="*/ 68 w 145"/>
                <a:gd name="T1" fmla="*/ 75 h 149"/>
                <a:gd name="T2" fmla="*/ 86 w 145"/>
                <a:gd name="T3" fmla="*/ 86 h 149"/>
                <a:gd name="T4" fmla="*/ 81 w 145"/>
                <a:gd name="T5" fmla="*/ 110 h 149"/>
                <a:gd name="T6" fmla="*/ 73 w 145"/>
                <a:gd name="T7" fmla="*/ 129 h 149"/>
                <a:gd name="T8" fmla="*/ 57 w 145"/>
                <a:gd name="T9" fmla="*/ 140 h 149"/>
                <a:gd name="T10" fmla="*/ 38 w 145"/>
                <a:gd name="T11" fmla="*/ 141 h 149"/>
                <a:gd name="T12" fmla="*/ 18 w 145"/>
                <a:gd name="T13" fmla="*/ 130 h 149"/>
                <a:gd name="T14" fmla="*/ 9 w 145"/>
                <a:gd name="T15" fmla="*/ 118 h 149"/>
                <a:gd name="T16" fmla="*/ 9 w 145"/>
                <a:gd name="T17" fmla="*/ 90 h 149"/>
                <a:gd name="T18" fmla="*/ 18 w 145"/>
                <a:gd name="T19" fmla="*/ 77 h 149"/>
                <a:gd name="T20" fmla="*/ 38 w 145"/>
                <a:gd name="T21" fmla="*/ 68 h 149"/>
                <a:gd name="T22" fmla="*/ 121 w 145"/>
                <a:gd name="T23" fmla="*/ 30 h 149"/>
                <a:gd name="T24" fmla="*/ 99 w 145"/>
                <a:gd name="T25" fmla="*/ 33 h 149"/>
                <a:gd name="T26" fmla="*/ 88 w 145"/>
                <a:gd name="T27" fmla="*/ 44 h 149"/>
                <a:gd name="T28" fmla="*/ 88 w 145"/>
                <a:gd name="T29" fmla="*/ 63 h 149"/>
                <a:gd name="T30" fmla="*/ 93 w 145"/>
                <a:gd name="T31" fmla="*/ 77 h 149"/>
                <a:gd name="T32" fmla="*/ 106 w 145"/>
                <a:gd name="T33" fmla="*/ 90 h 149"/>
                <a:gd name="T34" fmla="*/ 130 w 145"/>
                <a:gd name="T35" fmla="*/ 86 h 149"/>
                <a:gd name="T36" fmla="*/ 141 w 145"/>
                <a:gd name="T37" fmla="*/ 75 h 149"/>
                <a:gd name="T38" fmla="*/ 139 w 145"/>
                <a:gd name="T39" fmla="*/ 59 h 149"/>
                <a:gd name="T40" fmla="*/ 134 w 145"/>
                <a:gd name="T41" fmla="*/ 44 h 149"/>
                <a:gd name="T42" fmla="*/ 121 w 145"/>
                <a:gd name="T43" fmla="*/ 35 h 149"/>
                <a:gd name="T44" fmla="*/ 125 w 145"/>
                <a:gd name="T45" fmla="*/ 61 h 149"/>
                <a:gd name="T46" fmla="*/ 104 w 145"/>
                <a:gd name="T47" fmla="*/ 68 h 149"/>
                <a:gd name="T48" fmla="*/ 110 w 145"/>
                <a:gd name="T49" fmla="*/ 50 h 149"/>
                <a:gd name="T50" fmla="*/ 117 w 145"/>
                <a:gd name="T51" fmla="*/ 64 h 149"/>
                <a:gd name="T52" fmla="*/ 110 w 145"/>
                <a:gd name="T53" fmla="*/ 57 h 149"/>
                <a:gd name="T54" fmla="*/ 132 w 145"/>
                <a:gd name="T55" fmla="*/ 63 h 149"/>
                <a:gd name="T56" fmla="*/ 106 w 145"/>
                <a:gd name="T57" fmla="*/ 75 h 149"/>
                <a:gd name="T58" fmla="*/ 103 w 145"/>
                <a:gd name="T59" fmla="*/ 46 h 149"/>
                <a:gd name="T60" fmla="*/ 66 w 145"/>
                <a:gd name="T61" fmla="*/ 0 h 149"/>
                <a:gd name="T62" fmla="*/ 44 w 145"/>
                <a:gd name="T63" fmla="*/ 4 h 149"/>
                <a:gd name="T64" fmla="*/ 33 w 145"/>
                <a:gd name="T65" fmla="*/ 17 h 149"/>
                <a:gd name="T66" fmla="*/ 33 w 145"/>
                <a:gd name="T67" fmla="*/ 33 h 149"/>
                <a:gd name="T68" fmla="*/ 40 w 145"/>
                <a:gd name="T69" fmla="*/ 48 h 149"/>
                <a:gd name="T70" fmla="*/ 53 w 145"/>
                <a:gd name="T71" fmla="*/ 61 h 149"/>
                <a:gd name="T72" fmla="*/ 75 w 145"/>
                <a:gd name="T73" fmla="*/ 57 h 149"/>
                <a:gd name="T74" fmla="*/ 86 w 145"/>
                <a:gd name="T75" fmla="*/ 46 h 149"/>
                <a:gd name="T76" fmla="*/ 86 w 145"/>
                <a:gd name="T77" fmla="*/ 30 h 149"/>
                <a:gd name="T78" fmla="*/ 81 w 145"/>
                <a:gd name="T79" fmla="*/ 15 h 149"/>
                <a:gd name="T80" fmla="*/ 66 w 145"/>
                <a:gd name="T81" fmla="*/ 6 h 149"/>
                <a:gd name="T82" fmla="*/ 71 w 145"/>
                <a:gd name="T83" fmla="*/ 33 h 149"/>
                <a:gd name="T84" fmla="*/ 51 w 145"/>
                <a:gd name="T85" fmla="*/ 39 h 149"/>
                <a:gd name="T86" fmla="*/ 57 w 145"/>
                <a:gd name="T87" fmla="*/ 20 h 149"/>
                <a:gd name="T88" fmla="*/ 62 w 145"/>
                <a:gd name="T89" fmla="*/ 35 h 149"/>
                <a:gd name="T90" fmla="*/ 57 w 145"/>
                <a:gd name="T91" fmla="*/ 28 h 149"/>
                <a:gd name="T92" fmla="*/ 77 w 145"/>
                <a:gd name="T93" fmla="*/ 33 h 149"/>
                <a:gd name="T94" fmla="*/ 51 w 145"/>
                <a:gd name="T95" fmla="*/ 46 h 149"/>
                <a:gd name="T96" fmla="*/ 49 w 145"/>
                <a:gd name="T97" fmla="*/ 19 h 149"/>
                <a:gd name="T98" fmla="*/ 44 w 145"/>
                <a:gd name="T99" fmla="*/ 88 h 149"/>
                <a:gd name="T100" fmla="*/ 33 w 145"/>
                <a:gd name="T101" fmla="*/ 116 h 149"/>
                <a:gd name="T102" fmla="*/ 59 w 145"/>
                <a:gd name="T103" fmla="*/ 110 h 149"/>
                <a:gd name="T104" fmla="*/ 44 w 145"/>
                <a:gd name="T105" fmla="*/ 88 h 149"/>
                <a:gd name="T106" fmla="*/ 38 w 145"/>
                <a:gd name="T107" fmla="*/ 99 h 149"/>
                <a:gd name="T108" fmla="*/ 44 w 145"/>
                <a:gd name="T109" fmla="*/ 112 h 149"/>
                <a:gd name="T110" fmla="*/ 51 w 145"/>
                <a:gd name="T111" fmla="*/ 101 h 149"/>
                <a:gd name="T112" fmla="*/ 35 w 145"/>
                <a:gd name="T113" fmla="*/ 81 h 149"/>
                <a:gd name="T114" fmla="*/ 27 w 145"/>
                <a:gd name="T115" fmla="*/ 121 h 149"/>
                <a:gd name="T116" fmla="*/ 70 w 145"/>
                <a:gd name="T117" fmla="*/ 10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" h="149">
                  <a:moveTo>
                    <a:pt x="51" y="68"/>
                  </a:moveTo>
                  <a:lnTo>
                    <a:pt x="51" y="68"/>
                  </a:lnTo>
                  <a:lnTo>
                    <a:pt x="59" y="70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8" y="64"/>
                  </a:lnTo>
                  <a:lnTo>
                    <a:pt x="71" y="68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3" y="81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4" y="83"/>
                  </a:lnTo>
                  <a:lnTo>
                    <a:pt x="86" y="86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81" y="97"/>
                  </a:lnTo>
                  <a:lnTo>
                    <a:pt x="88" y="99"/>
                  </a:lnTo>
                  <a:lnTo>
                    <a:pt x="88" y="99"/>
                  </a:lnTo>
                  <a:lnTo>
                    <a:pt x="90" y="105"/>
                  </a:lnTo>
                  <a:lnTo>
                    <a:pt x="88" y="110"/>
                  </a:lnTo>
                  <a:lnTo>
                    <a:pt x="81" y="110"/>
                  </a:lnTo>
                  <a:lnTo>
                    <a:pt x="81" y="110"/>
                  </a:lnTo>
                  <a:lnTo>
                    <a:pt x="79" y="118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2" y="127"/>
                  </a:lnTo>
                  <a:lnTo>
                    <a:pt x="81" y="130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8" y="134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6" y="143"/>
                  </a:lnTo>
                  <a:lnTo>
                    <a:pt x="62" y="145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51" y="141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4" y="149"/>
                  </a:lnTo>
                  <a:lnTo>
                    <a:pt x="38" y="149"/>
                  </a:lnTo>
                  <a:lnTo>
                    <a:pt x="38" y="141"/>
                  </a:lnTo>
                  <a:lnTo>
                    <a:pt x="38" y="141"/>
                  </a:lnTo>
                  <a:lnTo>
                    <a:pt x="31" y="140"/>
                  </a:lnTo>
                  <a:lnTo>
                    <a:pt x="27" y="145"/>
                  </a:lnTo>
                  <a:lnTo>
                    <a:pt x="27" y="145"/>
                  </a:lnTo>
                  <a:lnTo>
                    <a:pt x="22" y="143"/>
                  </a:lnTo>
                  <a:lnTo>
                    <a:pt x="18" y="140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5" y="129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5" y="127"/>
                  </a:lnTo>
                  <a:lnTo>
                    <a:pt x="3" y="121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7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9" y="90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5" y="81"/>
                  </a:lnTo>
                  <a:lnTo>
                    <a:pt x="9" y="77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20" y="75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8" y="68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4" y="59"/>
                  </a:lnTo>
                  <a:lnTo>
                    <a:pt x="49" y="61"/>
                  </a:lnTo>
                  <a:lnTo>
                    <a:pt x="51" y="68"/>
                  </a:lnTo>
                  <a:lnTo>
                    <a:pt x="51" y="68"/>
                  </a:lnTo>
                  <a:close/>
                  <a:moveTo>
                    <a:pt x="121" y="35"/>
                  </a:moveTo>
                  <a:lnTo>
                    <a:pt x="121" y="30"/>
                  </a:lnTo>
                  <a:lnTo>
                    <a:pt x="121" y="30"/>
                  </a:lnTo>
                  <a:lnTo>
                    <a:pt x="114" y="30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8" y="35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99" y="33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5" y="42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88" y="44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2" y="61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90" y="66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8" y="75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5" y="79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9" y="86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6" y="85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14" y="92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21" y="86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2" y="7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41" y="75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9" y="68"/>
                  </a:lnTo>
                  <a:lnTo>
                    <a:pt x="145" y="68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39" y="59"/>
                  </a:lnTo>
                  <a:lnTo>
                    <a:pt x="139" y="59"/>
                  </a:lnTo>
                  <a:lnTo>
                    <a:pt x="139" y="53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1" y="44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2" y="42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0" y="3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1" y="35"/>
                  </a:lnTo>
                  <a:lnTo>
                    <a:pt x="121" y="35"/>
                  </a:lnTo>
                  <a:close/>
                  <a:moveTo>
                    <a:pt x="115" y="50"/>
                  </a:moveTo>
                  <a:lnTo>
                    <a:pt x="115" y="50"/>
                  </a:lnTo>
                  <a:lnTo>
                    <a:pt x="119" y="50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5" y="57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6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7" y="72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08" y="70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3" y="64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4" y="55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10" y="50"/>
                  </a:lnTo>
                  <a:lnTo>
                    <a:pt x="115" y="50"/>
                  </a:lnTo>
                  <a:lnTo>
                    <a:pt x="115" y="50"/>
                  </a:lnTo>
                  <a:close/>
                  <a:moveTo>
                    <a:pt x="117" y="57"/>
                  </a:moveTo>
                  <a:lnTo>
                    <a:pt x="117" y="57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8" y="59"/>
                  </a:lnTo>
                  <a:lnTo>
                    <a:pt x="108" y="59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5" y="55"/>
                  </a:lnTo>
                  <a:lnTo>
                    <a:pt x="115" y="55"/>
                  </a:lnTo>
                  <a:lnTo>
                    <a:pt x="117" y="57"/>
                  </a:lnTo>
                  <a:lnTo>
                    <a:pt x="117" y="57"/>
                  </a:lnTo>
                  <a:close/>
                  <a:moveTo>
                    <a:pt x="128" y="50"/>
                  </a:moveTo>
                  <a:lnTo>
                    <a:pt x="128" y="50"/>
                  </a:lnTo>
                  <a:lnTo>
                    <a:pt x="130" y="55"/>
                  </a:lnTo>
                  <a:lnTo>
                    <a:pt x="132" y="63"/>
                  </a:lnTo>
                  <a:lnTo>
                    <a:pt x="132" y="63"/>
                  </a:lnTo>
                  <a:lnTo>
                    <a:pt x="128" y="68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19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06" y="75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97" y="64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9" y="52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110" y="4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23" y="46"/>
                  </a:lnTo>
                  <a:lnTo>
                    <a:pt x="128" y="50"/>
                  </a:lnTo>
                  <a:lnTo>
                    <a:pt x="128" y="50"/>
                  </a:lnTo>
                  <a:close/>
                  <a:moveTo>
                    <a:pt x="66" y="6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4" y="4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2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3" y="17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5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3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7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33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44" y="59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53" y="57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60" y="63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75" y="57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9" y="50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6" y="46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4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4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86" y="15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9" y="13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75" y="4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66" y="6"/>
                  </a:lnTo>
                  <a:lnTo>
                    <a:pt x="66" y="6"/>
                  </a:lnTo>
                  <a:close/>
                  <a:moveTo>
                    <a:pt x="60" y="20"/>
                  </a:moveTo>
                  <a:lnTo>
                    <a:pt x="60" y="20"/>
                  </a:lnTo>
                  <a:lnTo>
                    <a:pt x="66" y="2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0" y="28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0" y="37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2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5" y="41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6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7" y="20"/>
                  </a:lnTo>
                  <a:lnTo>
                    <a:pt x="60" y="20"/>
                  </a:lnTo>
                  <a:lnTo>
                    <a:pt x="60" y="20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4" y="28"/>
                  </a:lnTo>
                  <a:lnTo>
                    <a:pt x="64" y="28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7" y="26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5" y="39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4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6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37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22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8" y="17"/>
                  </a:lnTo>
                  <a:lnTo>
                    <a:pt x="73" y="20"/>
                  </a:lnTo>
                  <a:lnTo>
                    <a:pt x="73" y="20"/>
                  </a:lnTo>
                  <a:close/>
                  <a:moveTo>
                    <a:pt x="44" y="88"/>
                  </a:moveTo>
                  <a:lnTo>
                    <a:pt x="44" y="88"/>
                  </a:lnTo>
                  <a:lnTo>
                    <a:pt x="38" y="90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29" y="97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9" y="110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8" y="119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51" y="119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9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59" y="97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1" y="90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9" y="99"/>
                  </a:moveTo>
                  <a:lnTo>
                    <a:pt x="49" y="99"/>
                  </a:lnTo>
                  <a:lnTo>
                    <a:pt x="48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101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8" y="107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42" y="11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8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49" y="99"/>
                  </a:lnTo>
                  <a:lnTo>
                    <a:pt x="49" y="99"/>
                  </a:lnTo>
                  <a:close/>
                  <a:moveTo>
                    <a:pt x="62" y="86"/>
                  </a:moveTo>
                  <a:lnTo>
                    <a:pt x="62" y="86"/>
                  </a:lnTo>
                  <a:lnTo>
                    <a:pt x="55" y="81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35" y="81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2" y="94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2" y="114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35" y="127"/>
                  </a:lnTo>
                  <a:lnTo>
                    <a:pt x="44" y="129"/>
                  </a:lnTo>
                  <a:lnTo>
                    <a:pt x="44" y="129"/>
                  </a:lnTo>
                  <a:lnTo>
                    <a:pt x="55" y="127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8" y="114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68" y="94"/>
                  </a:lnTo>
                  <a:lnTo>
                    <a:pt x="62" y="86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463358" y="4368963"/>
            <a:ext cx="1402505" cy="1605507"/>
            <a:chOff x="7463358" y="4368963"/>
            <a:chExt cx="1402505" cy="1605507"/>
          </a:xfrm>
        </p:grpSpPr>
        <p:sp>
          <p:nvSpPr>
            <p:cNvPr id="34" name="任意多边形 33"/>
            <p:cNvSpPr/>
            <p:nvPr/>
          </p:nvSpPr>
          <p:spPr bwMode="auto">
            <a:xfrm>
              <a:off x="7465171" y="4368963"/>
              <a:ext cx="1397246" cy="1605507"/>
            </a:xfrm>
            <a:custGeom>
              <a:avLst/>
              <a:gdLst>
                <a:gd name="connsiteX0" fmla="*/ 0 w 4017518"/>
                <a:gd name="connsiteY0" fmla="*/ 1747621 h 3495241"/>
                <a:gd name="connsiteX1" fmla="*/ 873810 w 4017518"/>
                <a:gd name="connsiteY1" fmla="*/ 1 h 3495241"/>
                <a:gd name="connsiteX2" fmla="*/ 3143708 w 4017518"/>
                <a:gd name="connsiteY2" fmla="*/ 1 h 3495241"/>
                <a:gd name="connsiteX3" fmla="*/ 4017518 w 4017518"/>
                <a:gd name="connsiteY3" fmla="*/ 1747621 h 3495241"/>
                <a:gd name="connsiteX4" fmla="*/ 3143708 w 4017518"/>
                <a:gd name="connsiteY4" fmla="*/ 3495240 h 3495241"/>
                <a:gd name="connsiteX5" fmla="*/ 873810 w 4017518"/>
                <a:gd name="connsiteY5" fmla="*/ 3495240 h 3495241"/>
                <a:gd name="connsiteX6" fmla="*/ 0 w 4017518"/>
                <a:gd name="connsiteY6" fmla="*/ 1747621 h 34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7518" h="3495241">
                  <a:moveTo>
                    <a:pt x="2008758" y="0"/>
                  </a:moveTo>
                  <a:lnTo>
                    <a:pt x="4017516" y="760215"/>
                  </a:lnTo>
                  <a:lnTo>
                    <a:pt x="4017516" y="2735026"/>
                  </a:lnTo>
                  <a:lnTo>
                    <a:pt x="2008758" y="3495241"/>
                  </a:lnTo>
                  <a:lnTo>
                    <a:pt x="2" y="2735026"/>
                  </a:lnTo>
                  <a:lnTo>
                    <a:pt x="2" y="760215"/>
                  </a:lnTo>
                  <a:lnTo>
                    <a:pt x="20087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文本框 38"/>
            <p:cNvSpPr txBox="1"/>
            <p:nvPr/>
          </p:nvSpPr>
          <p:spPr>
            <a:xfrm>
              <a:off x="7463358" y="5013176"/>
              <a:ext cx="14025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400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We can build 40 sets of tools per month</a:t>
              </a:r>
              <a:endParaRPr lang="zh-CN" alt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607374" y="2420888"/>
            <a:ext cx="9143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x6</a:t>
            </a:r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147691" y="3717032"/>
            <a:ext cx="67518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x30</a:t>
            </a:r>
            <a:endParaRPr lang="zh-CN" altLang="en-US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831510" y="2348880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x4</a:t>
            </a:r>
            <a:endParaRPr lang="zh-CN" altLang="en-US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687494" y="3861048"/>
            <a:ext cx="5325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x1</a:t>
            </a:r>
            <a:endParaRPr lang="zh-CN" alt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73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378">
        <p14:doors dir="vert"/>
      </p:transition>
    </mc:Choice>
    <mc:Fallback xmlns="">
      <p:transition spd="slow" advTm="7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80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622" y="188640"/>
            <a:ext cx="492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Mold Making Facilities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105594" y="764703"/>
            <a:ext cx="5472608" cy="606621"/>
            <a:chOff x="-110394" y="4541573"/>
            <a:chExt cx="4102432" cy="688148"/>
          </a:xfrm>
        </p:grpSpPr>
        <p:sp>
          <p:nvSpPr>
            <p:cNvPr id="4" name="矩形 3"/>
            <p:cNvSpPr/>
            <p:nvPr/>
          </p:nvSpPr>
          <p:spPr>
            <a:xfrm>
              <a:off x="1126654" y="4920726"/>
              <a:ext cx="1915065" cy="308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文本框 25"/>
            <p:cNvSpPr txBox="1"/>
            <p:nvPr>
              <p:custDataLst>
                <p:tags r:id="rId5"/>
              </p:custDataLst>
            </p:nvPr>
          </p:nvSpPr>
          <p:spPr>
            <a:xfrm>
              <a:off x="-110394" y="4541573"/>
              <a:ext cx="4102432" cy="411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        ·  CNC Machining Centre (x5)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3999252" y="5256085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5206" y="6496286"/>
            <a:ext cx="2880193" cy="361714"/>
            <a:chOff x="4951664" y="2276872"/>
            <a:chExt cx="1717673" cy="216024"/>
          </a:xfrm>
          <a:solidFill>
            <a:srgbClr val="0070C0"/>
          </a:solidFill>
        </p:grpSpPr>
        <p:sp>
          <p:nvSpPr>
            <p:cNvPr id="22" name="矩形 21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8916036" y="5256084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074003" y="6496286"/>
            <a:ext cx="2781843" cy="361714"/>
            <a:chOff x="4951664" y="2276872"/>
            <a:chExt cx="1717673" cy="21602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矩形 28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5206" y="764703"/>
            <a:ext cx="2880193" cy="18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84279" y="4590049"/>
            <a:ext cx="2768052" cy="186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94555" y="776276"/>
            <a:ext cx="2757776" cy="182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5206" y="2634720"/>
            <a:ext cx="2880193" cy="190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81654" y="2634187"/>
            <a:ext cx="2757776" cy="191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本框 25"/>
          <p:cNvSpPr txBox="1"/>
          <p:nvPr>
            <p:custDataLst>
              <p:tags r:id="rId1"/>
            </p:custDataLst>
          </p:nvPr>
        </p:nvSpPr>
        <p:spPr>
          <a:xfrm>
            <a:off x="-1825674" y="1052736"/>
            <a:ext cx="568863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    ·  EDM Machine (x9)</a:t>
            </a:r>
          </a:p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</a:p>
        </p:txBody>
      </p:sp>
      <p:sp>
        <p:nvSpPr>
          <p:cNvPr id="27" name="文本框 25"/>
          <p:cNvSpPr txBox="1"/>
          <p:nvPr>
            <p:custDataLst>
              <p:tags r:id="rId2"/>
            </p:custDataLst>
          </p:nvPr>
        </p:nvSpPr>
        <p:spPr>
          <a:xfrm>
            <a:off x="-1370121" y="1643170"/>
            <a:ext cx="6264696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·  Grinding Machine (x6)</a:t>
            </a:r>
          </a:p>
        </p:txBody>
      </p:sp>
      <p:sp>
        <p:nvSpPr>
          <p:cNvPr id="31" name="文本框 25"/>
          <p:cNvSpPr txBox="1"/>
          <p:nvPr>
            <p:custDataLst>
              <p:tags r:id="rId3"/>
            </p:custDataLst>
          </p:nvPr>
        </p:nvSpPr>
        <p:spPr>
          <a:xfrm>
            <a:off x="-986355" y="1925459"/>
            <a:ext cx="5616624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·  Lathe and drilling </a:t>
            </a:r>
            <a:r>
              <a:rPr lang="en-US" altLang="zh-CN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(x5)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25">
            <a:extLst>
              <a:ext uri="{FF2B5EF4-FFF2-40B4-BE49-F238E27FC236}">
                <a16:creationId xmlns:a16="http://schemas.microsoft.com/office/drawing/2014/main" id="{7F59C733-EB4F-4C87-AB53-F773F43A0F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384888" y="1045607"/>
            <a:ext cx="626469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·  Milling Machine (x14)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9AB450-8FCF-4FE0-9D79-D65EA38382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60" y="4569839"/>
            <a:ext cx="2892839" cy="19047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0C8FA15-B8D2-43BA-A1C3-9AD795AF9D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558" y="2314823"/>
            <a:ext cx="5734044" cy="438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08">
        <p14:doors dir="vert"/>
      </p:transition>
    </mc:Choice>
    <mc:Fallback xmlns="">
      <p:transition spd="slow" advTm="3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6645" y="0"/>
            <a:ext cx="12207058" cy="37668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51" y="667023"/>
            <a:ext cx="2899420" cy="1876327"/>
          </a:xfrm>
          <a:prstGeom prst="rect">
            <a:avLst/>
          </a:prstGeom>
        </p:spPr>
      </p:pic>
      <p:sp>
        <p:nvSpPr>
          <p:cNvPr id="6" name="流程图: 决策 5"/>
          <p:cNvSpPr/>
          <p:nvPr/>
        </p:nvSpPr>
        <p:spPr>
          <a:xfrm flipV="1">
            <a:off x="2566814" y="2818308"/>
            <a:ext cx="6840760" cy="1690812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99062" y="3913311"/>
            <a:ext cx="244827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歡迎頁</a:t>
            </a:r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3974176" y="3348281"/>
            <a:ext cx="41865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600" dirty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rPr>
              <a:t>WELCOME</a:t>
            </a:r>
            <a:endParaRPr lang="zh-CN" altLang="en-US" sz="3200" spc="600" dirty="0">
              <a:solidFill>
                <a:schemeClr val="bg1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10" name="TextBox 18"/>
          <p:cNvSpPr>
            <a:spLocks noChangeArrowheads="1"/>
          </p:cNvSpPr>
          <p:nvPr/>
        </p:nvSpPr>
        <p:spPr bwMode="auto">
          <a:xfrm>
            <a:off x="694606" y="5085184"/>
            <a:ext cx="1087320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rgbClr val="00A1DA"/>
                </a:solidFill>
                <a:latin typeface="Times New Roman" pitchFamily="18" charset="0"/>
                <a:cs typeface="Times New Roman" pitchFamily="18" charset="0"/>
              </a:rPr>
              <a:t>Challenge is opportunity, breakthrough is growth.</a:t>
            </a:r>
            <a:endParaRPr lang="en-US" altLang="zh-CN" sz="3600" b="1" dirty="0">
              <a:solidFill>
                <a:srgbClr val="00A1DA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7B79DD0-B2D4-4FCB-A644-7BC42386B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36" y="44624"/>
            <a:ext cx="1575682" cy="5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8">
        <p:push dir="d"/>
      </p:transition>
    </mc:Choice>
    <mc:Fallback xmlns="">
      <p:transition spd="slow" advTm="3468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630" y="180354"/>
            <a:ext cx="593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Injecting Molding Facilities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2106799" y="764703"/>
            <a:ext cx="7992888" cy="1421928"/>
            <a:chOff x="-871514" y="4541575"/>
            <a:chExt cx="6070547" cy="1613029"/>
          </a:xfrm>
        </p:grpSpPr>
        <p:sp>
          <p:nvSpPr>
            <p:cNvPr id="4" name="矩形 3"/>
            <p:cNvSpPr/>
            <p:nvPr/>
          </p:nvSpPr>
          <p:spPr>
            <a:xfrm>
              <a:off x="1126654" y="4920726"/>
              <a:ext cx="1915065" cy="308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文本框 25"/>
            <p:cNvSpPr txBox="1"/>
            <p:nvPr>
              <p:custDataLst>
                <p:tags r:id="rId1"/>
              </p:custDataLst>
            </p:nvPr>
          </p:nvSpPr>
          <p:spPr>
            <a:xfrm>
              <a:off x="-871514" y="4541575"/>
              <a:ext cx="6070547" cy="1613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                          Totally 67 molding machines from 30T to 360T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3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                        ·  Hydraulic Injection Molding Machines (x16)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3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                        ·  Electrical Injection Molding  Machines (x36)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3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                  ·  Vertical Injection Molding Machines (x7)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3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                         ·  Vertical LSR Injection Molding Machines (x7)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3999252" y="5256085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20"/>
          <p:cNvGrpSpPr/>
          <p:nvPr/>
        </p:nvGrpSpPr>
        <p:grpSpPr>
          <a:xfrm>
            <a:off x="6095206" y="6554188"/>
            <a:ext cx="2952328" cy="361714"/>
            <a:chOff x="4951664" y="2276872"/>
            <a:chExt cx="1717673" cy="216024"/>
          </a:xfrm>
          <a:solidFill>
            <a:srgbClr val="00B0F0"/>
          </a:solidFill>
        </p:grpSpPr>
        <p:sp>
          <p:nvSpPr>
            <p:cNvPr id="22" name="矩形 21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8916036" y="5256084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27"/>
          <p:cNvGrpSpPr/>
          <p:nvPr/>
        </p:nvGrpSpPr>
        <p:grpSpPr>
          <a:xfrm>
            <a:off x="9119542" y="6558352"/>
            <a:ext cx="2808312" cy="361714"/>
            <a:chOff x="4951664" y="2276872"/>
            <a:chExt cx="1717673" cy="216024"/>
          </a:xfrm>
          <a:solidFill>
            <a:schemeClr val="accent5">
              <a:lumMod val="75000"/>
            </a:schemeClr>
          </a:solidFill>
        </p:grpSpPr>
        <p:sp>
          <p:nvSpPr>
            <p:cNvPr id="29" name="矩形 28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10800000">
              <a:off x="5660851" y="2337231"/>
              <a:ext cx="334117" cy="15566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6B1584A-0E40-4DC8-89FD-BE1340714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7" y="2119545"/>
            <a:ext cx="5785991" cy="4610098"/>
          </a:xfrm>
          <a:prstGeom prst="rect">
            <a:avLst/>
          </a:prstGeom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206" y="764704"/>
            <a:ext cx="2952328" cy="200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5206" y="4624490"/>
            <a:ext cx="2952328" cy="189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19542" y="4624490"/>
            <a:ext cx="2808312" cy="190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5206" y="2812148"/>
            <a:ext cx="2952328" cy="17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19542" y="764704"/>
            <a:ext cx="2808312" cy="200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19542" y="2812148"/>
            <a:ext cx="2808312" cy="17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624">
        <p14:doors dir="vert"/>
      </p:transition>
    </mc:Choice>
    <mc:Fallback xmlns="">
      <p:transition spd="slow" advTm="3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622" y="228041"/>
            <a:ext cx="593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Secondary Operation Facilities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86694" y="980728"/>
            <a:ext cx="2521503" cy="27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99252" y="5256085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20"/>
          <p:cNvGrpSpPr/>
          <p:nvPr/>
        </p:nvGrpSpPr>
        <p:grpSpPr>
          <a:xfrm>
            <a:off x="262558" y="6677143"/>
            <a:ext cx="3888432" cy="361714"/>
            <a:chOff x="4951664" y="2276872"/>
            <a:chExt cx="1717673" cy="216024"/>
          </a:xfrm>
          <a:solidFill>
            <a:schemeClr val="accent5">
              <a:lumMod val="75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8916036" y="5256084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27"/>
          <p:cNvGrpSpPr/>
          <p:nvPr/>
        </p:nvGrpSpPr>
        <p:grpSpPr>
          <a:xfrm>
            <a:off x="4258391" y="6677143"/>
            <a:ext cx="3888432" cy="361714"/>
            <a:chOff x="4951664" y="2276872"/>
            <a:chExt cx="1717673" cy="216024"/>
          </a:xfrm>
          <a:solidFill>
            <a:srgbClr val="00C0A9"/>
          </a:solidFill>
        </p:grpSpPr>
        <p:sp>
          <p:nvSpPr>
            <p:cNvPr id="29" name="矩形 28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20"/>
          <p:cNvGrpSpPr/>
          <p:nvPr/>
        </p:nvGrpSpPr>
        <p:grpSpPr>
          <a:xfrm>
            <a:off x="8235572" y="6677143"/>
            <a:ext cx="3581400" cy="361714"/>
            <a:chOff x="4951664" y="2276872"/>
            <a:chExt cx="1717673" cy="216024"/>
          </a:xfrm>
          <a:solidFill>
            <a:srgbClr val="00A1DA"/>
          </a:solidFill>
        </p:grpSpPr>
        <p:sp>
          <p:nvSpPr>
            <p:cNvPr id="34" name="矩形 33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矩形 35"/>
          <p:cNvSpPr/>
          <p:nvPr/>
        </p:nvSpPr>
        <p:spPr>
          <a:xfrm>
            <a:off x="622598" y="105273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·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Tampo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Print Machines  (x6)</a:t>
            </a:r>
            <a:endParaRPr lang="zh-CN" altLang="en-US" sz="1600" dirty="0"/>
          </a:p>
        </p:txBody>
      </p:sp>
      <p:sp>
        <p:nvSpPr>
          <p:cNvPr id="37" name="文本框 25"/>
          <p:cNvSpPr txBox="1"/>
          <p:nvPr>
            <p:custDataLst>
              <p:tags r:id="rId1"/>
            </p:custDataLst>
          </p:nvPr>
        </p:nvSpPr>
        <p:spPr>
          <a:xfrm rot="10800000" flipV="1">
            <a:off x="-1321618" y="1505166"/>
            <a:ext cx="6984776" cy="67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·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Ultrasonic Machines (x11)</a:t>
            </a:r>
          </a:p>
          <a:p>
            <a:pPr algn="ctr">
              <a:lnSpc>
                <a:spcPct val="120000"/>
              </a:lnSpc>
            </a:pPr>
            <a:r>
              <a:rPr lang="en-US" altLang="zh-CN" sz="13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              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8582" y="197966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·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Laser Machine  (x1)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8582" y="24928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  <a:cs typeface="Microsoft Sans Serif" pitchFamily="34" charset="0"/>
              </a:rPr>
              <a:t>  ·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  <a:cs typeface="Microsoft Sans Serif" pitchFamily="34" charset="0"/>
              </a:rPr>
              <a:t>Plasma Machine (x1)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  <a:cs typeface="Microsoft Sans Serif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8582" y="299695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·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Automatic Painting M/C (x2)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2408" y="3645024"/>
            <a:ext cx="38884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558" y="3645024"/>
            <a:ext cx="38884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8391" y="840381"/>
            <a:ext cx="38884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:\Users\Kevin Yuen\OneDrive\图片\Saved Pictures\榮達照片\二次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35572" y="3614070"/>
            <a:ext cx="3581400" cy="2983282"/>
          </a:xfrm>
          <a:prstGeom prst="rect">
            <a:avLst/>
          </a:prstGeom>
          <a:noFill/>
        </p:spPr>
      </p:pic>
      <p:pic>
        <p:nvPicPr>
          <p:cNvPr id="26" name="Picture 22" descr="MVC-019F">
            <a:extLst>
              <a:ext uri="{FF2B5EF4-FFF2-40B4-BE49-F238E27FC236}">
                <a16:creationId xmlns:a16="http://schemas.microsoft.com/office/drawing/2014/main" id="{55D3E5F5-A013-4FD5-B3C6-3B668999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35572" y="840381"/>
            <a:ext cx="3562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31">
        <p14:doors dir="vert"/>
      </p:transition>
    </mc:Choice>
    <mc:Fallback xmlns="">
      <p:transition spd="slow" advTm="3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5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5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144" y="169476"/>
            <a:ext cx="593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Measurement Facilities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86694" y="980728"/>
            <a:ext cx="2521502" cy="27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99252" y="5256085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20"/>
          <p:cNvGrpSpPr/>
          <p:nvPr/>
        </p:nvGrpSpPr>
        <p:grpSpPr>
          <a:xfrm>
            <a:off x="220295" y="6688524"/>
            <a:ext cx="3960440" cy="361714"/>
            <a:chOff x="4951664" y="2276872"/>
            <a:chExt cx="1717673" cy="216024"/>
          </a:xfrm>
          <a:solidFill>
            <a:srgbClr val="00C0A9"/>
          </a:solidFill>
        </p:grpSpPr>
        <p:sp>
          <p:nvSpPr>
            <p:cNvPr id="22" name="矩形 21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8916036" y="5256084"/>
            <a:ext cx="1915065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27"/>
          <p:cNvGrpSpPr/>
          <p:nvPr/>
        </p:nvGrpSpPr>
        <p:grpSpPr>
          <a:xfrm>
            <a:off x="4273874" y="6677143"/>
            <a:ext cx="3960440" cy="361714"/>
            <a:chOff x="4951664" y="2276872"/>
            <a:chExt cx="1717673" cy="216024"/>
          </a:xfrm>
          <a:solidFill>
            <a:srgbClr val="00A1DA"/>
          </a:solidFill>
        </p:grpSpPr>
        <p:sp>
          <p:nvSpPr>
            <p:cNvPr id="29" name="矩形 28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20"/>
          <p:cNvGrpSpPr/>
          <p:nvPr/>
        </p:nvGrpSpPr>
        <p:grpSpPr>
          <a:xfrm>
            <a:off x="8327453" y="6677143"/>
            <a:ext cx="3687584" cy="361714"/>
            <a:chOff x="4951664" y="2276872"/>
            <a:chExt cx="1717673" cy="216024"/>
          </a:xfrm>
          <a:solidFill>
            <a:schemeClr val="accent5">
              <a:lumMod val="75000"/>
            </a:schemeClr>
          </a:solidFill>
        </p:grpSpPr>
        <p:sp>
          <p:nvSpPr>
            <p:cNvPr id="34" name="矩形 33"/>
            <p:cNvSpPr/>
            <p:nvPr/>
          </p:nvSpPr>
          <p:spPr>
            <a:xfrm>
              <a:off x="4951664" y="2276872"/>
              <a:ext cx="1717673" cy="72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 rot="10800000">
              <a:off x="5660851" y="2302769"/>
              <a:ext cx="334117" cy="1901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295" y="3940839"/>
            <a:ext cx="39604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Kevin Yuen\OneDrive\PPT模版\家榮資料\榮達2\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95606" y="764704"/>
            <a:ext cx="2304256" cy="3096344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7454" y="3933056"/>
            <a:ext cx="36875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0390" y="764704"/>
            <a:ext cx="219100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3874" y="3933056"/>
            <a:ext cx="3960440" cy="270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44232" y="764704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939A12B-D6C1-47E4-A4AC-FD78D3154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362" y="776086"/>
            <a:ext cx="4745968" cy="30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19">
        <p14:doors dir="vert"/>
      </p:transition>
    </mc:Choice>
    <mc:Fallback xmlns="">
      <p:transition spd="slow" advTm="3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Softwares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72267" y="3606922"/>
            <a:ext cx="4138988" cy="2144714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9687" y="1059997"/>
            <a:ext cx="4102915" cy="254692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5447134" y="1045155"/>
            <a:ext cx="4864121" cy="2598089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5"/>
          <p:cNvGrpSpPr>
            <a:grpSpLocks/>
          </p:cNvGrpSpPr>
          <p:nvPr/>
        </p:nvGrpSpPr>
        <p:grpSpPr bwMode="auto">
          <a:xfrm>
            <a:off x="1639687" y="3606921"/>
            <a:ext cx="4886024" cy="2182813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95822" y="4510641"/>
            <a:ext cx="3484907" cy="62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AutoDesk</a:t>
            </a:r>
            <a:r>
              <a:rPr lang="en-US" altLang="zh-CN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Mold Flow MPA 8.1</a:t>
            </a:r>
            <a:endParaRPr lang="zh-CN" altLang="en-US" b="1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7463470" y="3522475"/>
            <a:ext cx="1526197" cy="74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en-US" altLang="zh-CN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en-US" altLang="zh-CN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Analysis</a:t>
            </a:r>
            <a:endParaRPr lang="en-US" altLang="zh-CN" sz="2600" b="1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94468" y="4248341"/>
            <a:ext cx="4731243" cy="72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AutoCAD 2014 (for mold design and general drafting)</a:t>
            </a:r>
            <a:endParaRPr lang="zh-CN" altLang="en-US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013444" y="3738612"/>
            <a:ext cx="1983654" cy="46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en-US" altLang="zh-CN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CAD/CAM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279178" y="2047051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318738" y="4154898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794468" y="5016866"/>
            <a:ext cx="5040560" cy="4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Unigraphics NX12</a:t>
            </a:r>
            <a:endParaRPr lang="zh-CN" altLang="en-US" sz="200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27254" y="1605399"/>
            <a:ext cx="23762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en-US" altLang="zh-CN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ERP</a:t>
            </a:r>
            <a:endParaRPr lang="zh-CN" altLang="en-US" sz="2800" dirty="0">
              <a:ln w="18415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48769" y="2233495"/>
            <a:ext cx="3853940" cy="7987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Digital China Management System 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        E-Fly ERP 9.0 System</a:t>
            </a:r>
            <a:endParaRPr lang="zh-CN" altLang="en-US" sz="200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>
            <a:cxnSpLocks/>
          </p:cNvCxnSpPr>
          <p:nvPr/>
        </p:nvCxnSpPr>
        <p:spPr>
          <a:xfrm>
            <a:off x="6901548" y="4190310"/>
            <a:ext cx="2650042" cy="176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5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22">
        <p14:doors dir="vert"/>
      </p:transition>
    </mc:Choice>
    <mc:Fallback xmlns="">
      <p:transition spd="slow" advTm="7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9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4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9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2" grpId="0"/>
      <p:bldP spid="13" grpId="0"/>
      <p:bldP spid="14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662" y="16947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Operation Philosophy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569385" y="2023121"/>
            <a:ext cx="1132384" cy="1188158"/>
            <a:chOff x="6569385" y="2023121"/>
            <a:chExt cx="1132384" cy="1188158"/>
          </a:xfrm>
        </p:grpSpPr>
        <p:sp>
          <p:nvSpPr>
            <p:cNvPr id="4" name="Oval 6"/>
            <p:cNvSpPr>
              <a:spLocks noChangeArrowheads="1"/>
            </p:cNvSpPr>
            <p:nvPr/>
          </p:nvSpPr>
          <p:spPr bwMode="auto">
            <a:xfrm>
              <a:off x="6569385" y="2023121"/>
              <a:ext cx="1132384" cy="118815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904552" y="2742030"/>
              <a:ext cx="351493" cy="252223"/>
              <a:chOff x="3392759" y="950192"/>
              <a:chExt cx="351493" cy="252223"/>
            </a:xfrm>
            <a:effectLst/>
          </p:grpSpPr>
          <p:sp>
            <p:nvSpPr>
              <p:cNvPr id="6" name="Freeform 246"/>
              <p:cNvSpPr>
                <a:spLocks noEditPoints="1"/>
              </p:cNvSpPr>
              <p:nvPr/>
            </p:nvSpPr>
            <p:spPr bwMode="auto">
              <a:xfrm>
                <a:off x="3392759" y="962702"/>
                <a:ext cx="239713" cy="239713"/>
              </a:xfrm>
              <a:custGeom>
                <a:avLst/>
                <a:gdLst>
                  <a:gd name="T0" fmla="*/ 57 w 64"/>
                  <a:gd name="T1" fmla="*/ 27 h 64"/>
                  <a:gd name="T2" fmla="*/ 56 w 64"/>
                  <a:gd name="T3" fmla="*/ 25 h 64"/>
                  <a:gd name="T4" fmla="*/ 54 w 64"/>
                  <a:gd name="T5" fmla="*/ 19 h 64"/>
                  <a:gd name="T6" fmla="*/ 56 w 64"/>
                  <a:gd name="T7" fmla="*/ 15 h 64"/>
                  <a:gd name="T8" fmla="*/ 53 w 64"/>
                  <a:gd name="T9" fmla="*/ 9 h 64"/>
                  <a:gd name="T10" fmla="*/ 50 w 64"/>
                  <a:gd name="T11" fmla="*/ 8 h 64"/>
                  <a:gd name="T12" fmla="*/ 45 w 64"/>
                  <a:gd name="T13" fmla="*/ 11 h 64"/>
                  <a:gd name="T14" fmla="*/ 39 w 64"/>
                  <a:gd name="T15" fmla="*/ 8 h 64"/>
                  <a:gd name="T16" fmla="*/ 38 w 64"/>
                  <a:gd name="T17" fmla="*/ 7 h 64"/>
                  <a:gd name="T18" fmla="*/ 35 w 64"/>
                  <a:gd name="T19" fmla="*/ 0 h 64"/>
                  <a:gd name="T20" fmla="*/ 28 w 64"/>
                  <a:gd name="T21" fmla="*/ 2 h 64"/>
                  <a:gd name="T22" fmla="*/ 26 w 64"/>
                  <a:gd name="T23" fmla="*/ 8 h 64"/>
                  <a:gd name="T24" fmla="*/ 20 w 64"/>
                  <a:gd name="T25" fmla="*/ 11 h 64"/>
                  <a:gd name="T26" fmla="*/ 18 w 64"/>
                  <a:gd name="T27" fmla="*/ 11 h 64"/>
                  <a:gd name="T28" fmla="*/ 12 w 64"/>
                  <a:gd name="T29" fmla="*/ 7 h 64"/>
                  <a:gd name="T30" fmla="*/ 7 w 64"/>
                  <a:gd name="T31" fmla="*/ 11 h 64"/>
                  <a:gd name="T32" fmla="*/ 10 w 64"/>
                  <a:gd name="T33" fmla="*/ 19 h 64"/>
                  <a:gd name="T34" fmla="*/ 10 w 64"/>
                  <a:gd name="T35" fmla="*/ 21 h 64"/>
                  <a:gd name="T36" fmla="*/ 8 w 64"/>
                  <a:gd name="T37" fmla="*/ 26 h 64"/>
                  <a:gd name="T38" fmla="*/ 2 w 64"/>
                  <a:gd name="T39" fmla="*/ 28 h 64"/>
                  <a:gd name="T40" fmla="*/ 0 w 64"/>
                  <a:gd name="T41" fmla="*/ 35 h 64"/>
                  <a:gd name="T42" fmla="*/ 7 w 64"/>
                  <a:gd name="T43" fmla="*/ 38 h 64"/>
                  <a:gd name="T44" fmla="*/ 9 w 64"/>
                  <a:gd name="T45" fmla="*/ 39 h 64"/>
                  <a:gd name="T46" fmla="*/ 11 w 64"/>
                  <a:gd name="T47" fmla="*/ 45 h 64"/>
                  <a:gd name="T48" fmla="*/ 8 w 64"/>
                  <a:gd name="T49" fmla="*/ 51 h 64"/>
                  <a:gd name="T50" fmla="*/ 11 w 64"/>
                  <a:gd name="T51" fmla="*/ 57 h 64"/>
                  <a:gd name="T52" fmla="*/ 14 w 64"/>
                  <a:gd name="T53" fmla="*/ 57 h 64"/>
                  <a:gd name="T54" fmla="*/ 20 w 64"/>
                  <a:gd name="T55" fmla="*/ 53 h 64"/>
                  <a:gd name="T56" fmla="*/ 25 w 64"/>
                  <a:gd name="T57" fmla="*/ 56 h 64"/>
                  <a:gd name="T58" fmla="*/ 26 w 64"/>
                  <a:gd name="T59" fmla="*/ 57 h 64"/>
                  <a:gd name="T60" fmla="*/ 30 w 64"/>
                  <a:gd name="T61" fmla="*/ 64 h 64"/>
                  <a:gd name="T62" fmla="*/ 37 w 64"/>
                  <a:gd name="T63" fmla="*/ 62 h 64"/>
                  <a:gd name="T64" fmla="*/ 38 w 64"/>
                  <a:gd name="T65" fmla="*/ 56 h 64"/>
                  <a:gd name="T66" fmla="*/ 44 w 64"/>
                  <a:gd name="T67" fmla="*/ 54 h 64"/>
                  <a:gd name="T68" fmla="*/ 46 w 64"/>
                  <a:gd name="T69" fmla="*/ 54 h 64"/>
                  <a:gd name="T70" fmla="*/ 51 w 64"/>
                  <a:gd name="T71" fmla="*/ 57 h 64"/>
                  <a:gd name="T72" fmla="*/ 55 w 64"/>
                  <a:gd name="T73" fmla="*/ 53 h 64"/>
                  <a:gd name="T74" fmla="*/ 54 w 64"/>
                  <a:gd name="T75" fmla="*/ 46 h 64"/>
                  <a:gd name="T76" fmla="*/ 54 w 64"/>
                  <a:gd name="T77" fmla="*/ 45 h 64"/>
                  <a:gd name="T78" fmla="*/ 56 w 64"/>
                  <a:gd name="T79" fmla="*/ 38 h 64"/>
                  <a:gd name="T80" fmla="*/ 62 w 64"/>
                  <a:gd name="T81" fmla="*/ 37 h 64"/>
                  <a:gd name="T82" fmla="*/ 64 w 64"/>
                  <a:gd name="T83" fmla="*/ 30 h 64"/>
                  <a:gd name="T84" fmla="*/ 32 w 64"/>
                  <a:gd name="T85" fmla="*/ 47 h 64"/>
                  <a:gd name="T86" fmla="*/ 32 w 64"/>
                  <a:gd name="T87" fmla="*/ 17 h 64"/>
                  <a:gd name="T88" fmla="*/ 32 w 64"/>
                  <a:gd name="T89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4" h="64">
                    <a:moveTo>
                      <a:pt x="62" y="28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6" y="23"/>
                      <a:pt x="55" y="22"/>
                      <a:pt x="54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7" y="14"/>
                      <a:pt x="57" y="13"/>
                      <a:pt x="56" y="12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8"/>
                      <a:pt x="52" y="8"/>
                      <a:pt x="51" y="8"/>
                    </a:cubicBezTo>
                    <a:cubicBezTo>
                      <a:pt x="51" y="8"/>
                      <a:pt x="50" y="8"/>
                      <a:pt x="50" y="8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3" y="10"/>
                      <a:pt x="41" y="9"/>
                      <a:pt x="3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6" y="0"/>
                      <a:pt x="35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2" y="10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9" y="24"/>
                      <a:pt x="9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1"/>
                      <a:pt x="10" y="42"/>
                      <a:pt x="11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2"/>
                      <a:pt x="7" y="53"/>
                      <a:pt x="8" y="54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2" y="58"/>
                      <a:pt x="13" y="58"/>
                    </a:cubicBezTo>
                    <a:cubicBezTo>
                      <a:pt x="13" y="58"/>
                      <a:pt x="14" y="58"/>
                      <a:pt x="14" y="57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2" y="55"/>
                      <a:pt x="24" y="55"/>
                      <a:pt x="25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8" y="63"/>
                      <a:pt x="29" y="64"/>
                      <a:pt x="30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6" y="64"/>
                      <a:pt x="37" y="63"/>
                      <a:pt x="37" y="62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1" y="55"/>
                      <a:pt x="42" y="55"/>
                      <a:pt x="44" y="54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7"/>
                      <a:pt x="50" y="57"/>
                      <a:pt x="51" y="57"/>
                    </a:cubicBezTo>
                    <a:cubicBezTo>
                      <a:pt x="51" y="57"/>
                      <a:pt x="52" y="57"/>
                      <a:pt x="52" y="56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6" y="52"/>
                      <a:pt x="56" y="51"/>
                      <a:pt x="56" y="50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5" y="43"/>
                      <a:pt x="56" y="41"/>
                      <a:pt x="56" y="39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7"/>
                      <a:pt x="64" y="36"/>
                      <a:pt x="64" y="35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29"/>
                      <a:pt x="63" y="28"/>
                      <a:pt x="62" y="28"/>
                    </a:cubicBezTo>
                    <a:close/>
                    <a:moveTo>
                      <a:pt x="32" y="47"/>
                    </a:moveTo>
                    <a:cubicBezTo>
                      <a:pt x="24" y="47"/>
                      <a:pt x="17" y="40"/>
                      <a:pt x="17" y="32"/>
                    </a:cubicBezTo>
                    <a:cubicBezTo>
                      <a:pt x="17" y="24"/>
                      <a:pt x="24" y="17"/>
                      <a:pt x="32" y="17"/>
                    </a:cubicBezTo>
                    <a:cubicBezTo>
                      <a:pt x="41" y="17"/>
                      <a:pt x="47" y="24"/>
                      <a:pt x="47" y="32"/>
                    </a:cubicBezTo>
                    <a:cubicBezTo>
                      <a:pt x="47" y="40"/>
                      <a:pt x="41" y="47"/>
                      <a:pt x="32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dist="5715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" name="Freeform 247"/>
              <p:cNvSpPr>
                <a:spLocks noEditPoints="1"/>
              </p:cNvSpPr>
              <p:nvPr/>
            </p:nvSpPr>
            <p:spPr bwMode="auto">
              <a:xfrm>
                <a:off x="3609314" y="950192"/>
                <a:ext cx="134938" cy="134938"/>
              </a:xfrm>
              <a:custGeom>
                <a:avLst/>
                <a:gdLst>
                  <a:gd name="T0" fmla="*/ 32 w 36"/>
                  <a:gd name="T1" fmla="*/ 15 h 36"/>
                  <a:gd name="T2" fmla="*/ 32 w 36"/>
                  <a:gd name="T3" fmla="*/ 14 h 36"/>
                  <a:gd name="T4" fmla="*/ 30 w 36"/>
                  <a:gd name="T5" fmla="*/ 10 h 36"/>
                  <a:gd name="T6" fmla="*/ 32 w 36"/>
                  <a:gd name="T7" fmla="*/ 8 h 36"/>
                  <a:gd name="T8" fmla="*/ 30 w 36"/>
                  <a:gd name="T9" fmla="*/ 5 h 36"/>
                  <a:gd name="T10" fmla="*/ 28 w 36"/>
                  <a:gd name="T11" fmla="*/ 4 h 36"/>
                  <a:gd name="T12" fmla="*/ 26 w 36"/>
                  <a:gd name="T13" fmla="*/ 6 h 36"/>
                  <a:gd name="T14" fmla="*/ 22 w 36"/>
                  <a:gd name="T15" fmla="*/ 4 h 36"/>
                  <a:gd name="T16" fmla="*/ 21 w 36"/>
                  <a:gd name="T17" fmla="*/ 3 h 36"/>
                  <a:gd name="T18" fmla="*/ 19 w 36"/>
                  <a:gd name="T19" fmla="*/ 0 h 36"/>
                  <a:gd name="T20" fmla="*/ 16 w 36"/>
                  <a:gd name="T21" fmla="*/ 1 h 36"/>
                  <a:gd name="T22" fmla="*/ 15 w 36"/>
                  <a:gd name="T23" fmla="*/ 4 h 36"/>
                  <a:gd name="T24" fmla="*/ 11 w 36"/>
                  <a:gd name="T25" fmla="*/ 5 h 36"/>
                  <a:gd name="T26" fmla="*/ 10 w 36"/>
                  <a:gd name="T27" fmla="*/ 5 h 36"/>
                  <a:gd name="T28" fmla="*/ 7 w 36"/>
                  <a:gd name="T29" fmla="*/ 3 h 36"/>
                  <a:gd name="T30" fmla="*/ 4 w 36"/>
                  <a:gd name="T31" fmla="*/ 6 h 36"/>
                  <a:gd name="T32" fmla="*/ 6 w 36"/>
                  <a:gd name="T33" fmla="*/ 10 h 36"/>
                  <a:gd name="T34" fmla="*/ 6 w 36"/>
                  <a:gd name="T35" fmla="*/ 11 h 36"/>
                  <a:gd name="T36" fmla="*/ 4 w 36"/>
                  <a:gd name="T37" fmla="*/ 14 h 36"/>
                  <a:gd name="T38" fmla="*/ 1 w 36"/>
                  <a:gd name="T39" fmla="*/ 15 h 36"/>
                  <a:gd name="T40" fmla="*/ 0 w 36"/>
                  <a:gd name="T41" fmla="*/ 19 h 36"/>
                  <a:gd name="T42" fmla="*/ 4 w 36"/>
                  <a:gd name="T43" fmla="*/ 21 h 36"/>
                  <a:gd name="T44" fmla="*/ 5 w 36"/>
                  <a:gd name="T45" fmla="*/ 22 h 36"/>
                  <a:gd name="T46" fmla="*/ 6 w 36"/>
                  <a:gd name="T47" fmla="*/ 25 h 36"/>
                  <a:gd name="T48" fmla="*/ 4 w 36"/>
                  <a:gd name="T49" fmla="*/ 28 h 36"/>
                  <a:gd name="T50" fmla="*/ 6 w 36"/>
                  <a:gd name="T51" fmla="*/ 32 h 36"/>
                  <a:gd name="T52" fmla="*/ 8 w 36"/>
                  <a:gd name="T53" fmla="*/ 32 h 36"/>
                  <a:gd name="T54" fmla="*/ 11 w 36"/>
                  <a:gd name="T55" fmla="*/ 30 h 36"/>
                  <a:gd name="T56" fmla="*/ 14 w 36"/>
                  <a:gd name="T57" fmla="*/ 31 h 36"/>
                  <a:gd name="T58" fmla="*/ 14 w 36"/>
                  <a:gd name="T59" fmla="*/ 32 h 36"/>
                  <a:gd name="T60" fmla="*/ 17 w 36"/>
                  <a:gd name="T61" fmla="*/ 36 h 36"/>
                  <a:gd name="T62" fmla="*/ 21 w 36"/>
                  <a:gd name="T63" fmla="*/ 35 h 36"/>
                  <a:gd name="T64" fmla="*/ 21 w 36"/>
                  <a:gd name="T65" fmla="*/ 31 h 36"/>
                  <a:gd name="T66" fmla="*/ 24 w 36"/>
                  <a:gd name="T67" fmla="*/ 30 h 36"/>
                  <a:gd name="T68" fmla="*/ 26 w 36"/>
                  <a:gd name="T69" fmla="*/ 30 h 36"/>
                  <a:gd name="T70" fmla="*/ 28 w 36"/>
                  <a:gd name="T71" fmla="*/ 32 h 36"/>
                  <a:gd name="T72" fmla="*/ 31 w 36"/>
                  <a:gd name="T73" fmla="*/ 30 h 36"/>
                  <a:gd name="T74" fmla="*/ 30 w 36"/>
                  <a:gd name="T75" fmla="*/ 26 h 36"/>
                  <a:gd name="T76" fmla="*/ 30 w 36"/>
                  <a:gd name="T77" fmla="*/ 25 h 36"/>
                  <a:gd name="T78" fmla="*/ 32 w 36"/>
                  <a:gd name="T79" fmla="*/ 21 h 36"/>
                  <a:gd name="T80" fmla="*/ 35 w 36"/>
                  <a:gd name="T81" fmla="*/ 21 h 36"/>
                  <a:gd name="T82" fmla="*/ 36 w 36"/>
                  <a:gd name="T83" fmla="*/ 17 h 36"/>
                  <a:gd name="T84" fmla="*/ 18 w 36"/>
                  <a:gd name="T85" fmla="*/ 25 h 36"/>
                  <a:gd name="T86" fmla="*/ 18 w 36"/>
                  <a:gd name="T87" fmla="*/ 10 h 36"/>
                  <a:gd name="T88" fmla="*/ 18 w 36"/>
                  <a:gd name="T8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6" h="36">
                    <a:moveTo>
                      <a:pt x="35" y="15"/>
                    </a:move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3"/>
                      <a:pt x="31" y="12"/>
                      <a:pt x="31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7"/>
                      <a:pt x="32" y="6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4"/>
                      <a:pt x="29" y="4"/>
                      <a:pt x="29" y="4"/>
                    </a:cubicBezTo>
                    <a:cubicBezTo>
                      <a:pt x="29" y="4"/>
                      <a:pt x="28" y="4"/>
                      <a:pt x="28" y="4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5"/>
                      <a:pt x="23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7"/>
                      <a:pt x="4" y="7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1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29"/>
                      <a:pt x="4" y="29"/>
                      <a:pt x="4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7" y="32"/>
                      <a:pt x="8" y="32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3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6" y="36"/>
                      <a:pt x="17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5"/>
                      <a:pt x="21" y="3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1"/>
                      <a:pt x="24" y="31"/>
                      <a:pt x="24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2" y="29"/>
                      <a:pt x="32" y="29"/>
                      <a:pt x="31" y="28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4"/>
                      <a:pt x="31" y="23"/>
                      <a:pt x="32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1"/>
                      <a:pt x="36" y="20"/>
                      <a:pt x="36" y="19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6"/>
                      <a:pt x="36" y="16"/>
                      <a:pt x="35" y="15"/>
                    </a:cubicBezTo>
                    <a:close/>
                    <a:moveTo>
                      <a:pt x="18" y="25"/>
                    </a:moveTo>
                    <a:cubicBezTo>
                      <a:pt x="14" y="25"/>
                      <a:pt x="10" y="22"/>
                      <a:pt x="10" y="18"/>
                    </a:cubicBezTo>
                    <a:cubicBezTo>
                      <a:pt x="10" y="13"/>
                      <a:pt x="14" y="10"/>
                      <a:pt x="18" y="10"/>
                    </a:cubicBezTo>
                    <a:cubicBezTo>
                      <a:pt x="22" y="10"/>
                      <a:pt x="25" y="13"/>
                      <a:pt x="25" y="18"/>
                    </a:cubicBezTo>
                    <a:cubicBezTo>
                      <a:pt x="25" y="22"/>
                      <a:pt x="22" y="25"/>
                      <a:pt x="18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dist="5715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9361577" y="2318421"/>
            <a:ext cx="982101" cy="1030474"/>
            <a:chOff x="9361577" y="2318421"/>
            <a:chExt cx="982101" cy="1030474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361577" y="2318421"/>
              <a:ext cx="982101" cy="103047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Freeform 248"/>
            <p:cNvSpPr>
              <a:spLocks/>
            </p:cNvSpPr>
            <p:nvPr/>
          </p:nvSpPr>
          <p:spPr bwMode="auto">
            <a:xfrm>
              <a:off x="9720288" y="2909955"/>
              <a:ext cx="265782" cy="246868"/>
            </a:xfrm>
            <a:custGeom>
              <a:avLst/>
              <a:gdLst>
                <a:gd name="T0" fmla="*/ 74 w 113"/>
                <a:gd name="T1" fmla="*/ 55 h 105"/>
                <a:gd name="T2" fmla="*/ 67 w 113"/>
                <a:gd name="T3" fmla="*/ 54 h 105"/>
                <a:gd name="T4" fmla="*/ 85 w 113"/>
                <a:gd name="T5" fmla="*/ 28 h 105"/>
                <a:gd name="T6" fmla="*/ 57 w 113"/>
                <a:gd name="T7" fmla="*/ 0 h 105"/>
                <a:gd name="T8" fmla="*/ 29 w 113"/>
                <a:gd name="T9" fmla="*/ 28 h 105"/>
                <a:gd name="T10" fmla="*/ 47 w 113"/>
                <a:gd name="T11" fmla="*/ 54 h 105"/>
                <a:gd name="T12" fmla="*/ 40 w 113"/>
                <a:gd name="T13" fmla="*/ 55 h 105"/>
                <a:gd name="T14" fmla="*/ 0 w 113"/>
                <a:gd name="T15" fmla="*/ 105 h 105"/>
                <a:gd name="T16" fmla="*/ 113 w 113"/>
                <a:gd name="T17" fmla="*/ 105 h 105"/>
                <a:gd name="T18" fmla="*/ 74 w 113"/>
                <a:gd name="T19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105">
                  <a:moveTo>
                    <a:pt x="74" y="55"/>
                  </a:moveTo>
                  <a:cubicBezTo>
                    <a:pt x="74" y="55"/>
                    <a:pt x="71" y="54"/>
                    <a:pt x="67" y="54"/>
                  </a:cubicBezTo>
                  <a:cubicBezTo>
                    <a:pt x="77" y="50"/>
                    <a:pt x="85" y="40"/>
                    <a:pt x="85" y="28"/>
                  </a:cubicBezTo>
                  <a:cubicBezTo>
                    <a:pt x="85" y="13"/>
                    <a:pt x="72" y="0"/>
                    <a:pt x="57" y="0"/>
                  </a:cubicBezTo>
                  <a:cubicBezTo>
                    <a:pt x="42" y="0"/>
                    <a:pt x="29" y="13"/>
                    <a:pt x="29" y="28"/>
                  </a:cubicBezTo>
                  <a:cubicBezTo>
                    <a:pt x="29" y="40"/>
                    <a:pt x="37" y="50"/>
                    <a:pt x="47" y="54"/>
                  </a:cubicBezTo>
                  <a:cubicBezTo>
                    <a:pt x="43" y="54"/>
                    <a:pt x="40" y="55"/>
                    <a:pt x="40" y="55"/>
                  </a:cubicBezTo>
                  <a:cubicBezTo>
                    <a:pt x="20" y="62"/>
                    <a:pt x="4" y="81"/>
                    <a:pt x="0" y="105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0" y="81"/>
                    <a:pt x="94" y="62"/>
                    <a:pt x="74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658767" y="3341973"/>
            <a:ext cx="1596335" cy="1675082"/>
            <a:chOff x="7658767" y="3341973"/>
            <a:chExt cx="1596335" cy="1675082"/>
          </a:xfrm>
        </p:grpSpPr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7658767" y="3341973"/>
              <a:ext cx="1596335" cy="1675082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930537" y="3684837"/>
              <a:ext cx="553007" cy="448057"/>
              <a:chOff x="4016836" y="2869878"/>
              <a:chExt cx="652463" cy="528638"/>
            </a:xfrm>
            <a:effectLst/>
          </p:grpSpPr>
          <p:sp>
            <p:nvSpPr>
              <p:cNvPr id="14" name="Freeform 249"/>
              <p:cNvSpPr>
                <a:spLocks/>
              </p:cNvSpPr>
              <p:nvPr/>
            </p:nvSpPr>
            <p:spPr bwMode="auto">
              <a:xfrm>
                <a:off x="4016836" y="2869878"/>
                <a:ext cx="344488" cy="476250"/>
              </a:xfrm>
              <a:custGeom>
                <a:avLst/>
                <a:gdLst>
                  <a:gd name="T0" fmla="*/ 81 w 92"/>
                  <a:gd name="T1" fmla="*/ 77 h 127"/>
                  <a:gd name="T2" fmla="*/ 48 w 92"/>
                  <a:gd name="T3" fmla="*/ 122 h 127"/>
                  <a:gd name="T4" fmla="*/ 36 w 92"/>
                  <a:gd name="T5" fmla="*/ 122 h 127"/>
                  <a:gd name="T6" fmla="*/ 4 w 92"/>
                  <a:gd name="T7" fmla="*/ 77 h 127"/>
                  <a:gd name="T8" fmla="*/ 8 w 92"/>
                  <a:gd name="T9" fmla="*/ 68 h 127"/>
                  <a:gd name="T10" fmla="*/ 26 w 92"/>
                  <a:gd name="T11" fmla="*/ 68 h 127"/>
                  <a:gd name="T12" fmla="*/ 92 w 92"/>
                  <a:gd name="T13" fmla="*/ 3 h 127"/>
                  <a:gd name="T14" fmla="*/ 59 w 92"/>
                  <a:gd name="T15" fmla="*/ 68 h 127"/>
                  <a:gd name="T16" fmla="*/ 77 w 92"/>
                  <a:gd name="T17" fmla="*/ 68 h 127"/>
                  <a:gd name="T18" fmla="*/ 81 w 92"/>
                  <a:gd name="T19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27">
                    <a:moveTo>
                      <a:pt x="81" y="77"/>
                    </a:moveTo>
                    <a:cubicBezTo>
                      <a:pt x="48" y="122"/>
                      <a:pt x="48" y="122"/>
                      <a:pt x="48" y="122"/>
                    </a:cubicBezTo>
                    <a:cubicBezTo>
                      <a:pt x="45" y="127"/>
                      <a:pt x="40" y="127"/>
                      <a:pt x="36" y="122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0" y="72"/>
                      <a:pt x="2" y="68"/>
                      <a:pt x="8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32" y="26"/>
                      <a:pt x="60" y="0"/>
                      <a:pt x="92" y="3"/>
                    </a:cubicBezTo>
                    <a:cubicBezTo>
                      <a:pt x="68" y="13"/>
                      <a:pt x="57" y="36"/>
                      <a:pt x="59" y="68"/>
                    </a:cubicBezTo>
                    <a:cubicBezTo>
                      <a:pt x="77" y="68"/>
                      <a:pt x="77" y="68"/>
                      <a:pt x="77" y="68"/>
                    </a:cubicBezTo>
                    <a:cubicBezTo>
                      <a:pt x="82" y="68"/>
                      <a:pt x="84" y="72"/>
                      <a:pt x="81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57200" dist="4826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5" name="Freeform 250"/>
              <p:cNvSpPr>
                <a:spLocks/>
              </p:cNvSpPr>
              <p:nvPr/>
            </p:nvSpPr>
            <p:spPr bwMode="auto">
              <a:xfrm>
                <a:off x="4324811" y="2923853"/>
                <a:ext cx="344488" cy="474663"/>
              </a:xfrm>
              <a:custGeom>
                <a:avLst/>
                <a:gdLst>
                  <a:gd name="T0" fmla="*/ 89 w 92"/>
                  <a:gd name="T1" fmla="*/ 49 h 127"/>
                  <a:gd name="T2" fmla="*/ 56 w 92"/>
                  <a:gd name="T3" fmla="*/ 5 h 127"/>
                  <a:gd name="T4" fmla="*/ 44 w 92"/>
                  <a:gd name="T5" fmla="*/ 5 h 127"/>
                  <a:gd name="T6" fmla="*/ 12 w 92"/>
                  <a:gd name="T7" fmla="*/ 49 h 127"/>
                  <a:gd name="T8" fmla="*/ 16 w 92"/>
                  <a:gd name="T9" fmla="*/ 58 h 127"/>
                  <a:gd name="T10" fmla="*/ 34 w 92"/>
                  <a:gd name="T11" fmla="*/ 58 h 127"/>
                  <a:gd name="T12" fmla="*/ 0 w 92"/>
                  <a:gd name="T13" fmla="*/ 124 h 127"/>
                  <a:gd name="T14" fmla="*/ 66 w 92"/>
                  <a:gd name="T15" fmla="*/ 58 h 127"/>
                  <a:gd name="T16" fmla="*/ 85 w 92"/>
                  <a:gd name="T17" fmla="*/ 58 h 127"/>
                  <a:gd name="T18" fmla="*/ 89 w 92"/>
                  <a:gd name="T19" fmla="*/ 49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27">
                    <a:moveTo>
                      <a:pt x="89" y="49"/>
                    </a:moveTo>
                    <a:cubicBezTo>
                      <a:pt x="56" y="5"/>
                      <a:pt x="56" y="5"/>
                      <a:pt x="56" y="5"/>
                    </a:cubicBezTo>
                    <a:cubicBezTo>
                      <a:pt x="53" y="0"/>
                      <a:pt x="47" y="0"/>
                      <a:pt x="44" y="5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8" y="54"/>
                      <a:pt x="10" y="58"/>
                      <a:pt x="16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5" y="91"/>
                      <a:pt x="24" y="114"/>
                      <a:pt x="0" y="124"/>
                    </a:cubicBezTo>
                    <a:cubicBezTo>
                      <a:pt x="32" y="127"/>
                      <a:pt x="61" y="101"/>
                      <a:pt x="66" y="58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90" y="58"/>
                      <a:pt x="92" y="54"/>
                      <a:pt x="89" y="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57200" dist="4826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3457998" y="2297047"/>
            <a:ext cx="1596335" cy="1675082"/>
            <a:chOff x="3457998" y="2297047"/>
            <a:chExt cx="1596335" cy="1675082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3457998" y="2297047"/>
              <a:ext cx="1596335" cy="167508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Freeform 251"/>
            <p:cNvSpPr>
              <a:spLocks noEditPoints="1"/>
            </p:cNvSpPr>
            <p:nvPr/>
          </p:nvSpPr>
          <p:spPr bwMode="auto">
            <a:xfrm>
              <a:off x="3884779" y="2975281"/>
              <a:ext cx="379356" cy="493163"/>
            </a:xfrm>
            <a:custGeom>
              <a:avLst/>
              <a:gdLst>
                <a:gd name="T0" fmla="*/ 44 w 144"/>
                <a:gd name="T1" fmla="*/ 51 h 187"/>
                <a:gd name="T2" fmla="*/ 72 w 144"/>
                <a:gd name="T3" fmla="*/ 23 h 187"/>
                <a:gd name="T4" fmla="*/ 100 w 144"/>
                <a:gd name="T5" fmla="*/ 51 h 187"/>
                <a:gd name="T6" fmla="*/ 100 w 144"/>
                <a:gd name="T7" fmla="*/ 74 h 187"/>
                <a:gd name="T8" fmla="*/ 123 w 144"/>
                <a:gd name="T9" fmla="*/ 74 h 187"/>
                <a:gd name="T10" fmla="*/ 123 w 144"/>
                <a:gd name="T11" fmla="*/ 51 h 187"/>
                <a:gd name="T12" fmla="*/ 72 w 144"/>
                <a:gd name="T13" fmla="*/ 0 h 187"/>
                <a:gd name="T14" fmla="*/ 21 w 144"/>
                <a:gd name="T15" fmla="*/ 51 h 187"/>
                <a:gd name="T16" fmla="*/ 21 w 144"/>
                <a:gd name="T17" fmla="*/ 74 h 187"/>
                <a:gd name="T18" fmla="*/ 44 w 144"/>
                <a:gd name="T19" fmla="*/ 74 h 187"/>
                <a:gd name="T20" fmla="*/ 44 w 144"/>
                <a:gd name="T21" fmla="*/ 51 h 187"/>
                <a:gd name="T22" fmla="*/ 34 w 144"/>
                <a:gd name="T23" fmla="*/ 44 h 187"/>
                <a:gd name="T24" fmla="*/ 32 w 144"/>
                <a:gd name="T25" fmla="*/ 43 h 187"/>
                <a:gd name="T26" fmla="*/ 30 w 144"/>
                <a:gd name="T27" fmla="*/ 42 h 187"/>
                <a:gd name="T28" fmla="*/ 30 w 144"/>
                <a:gd name="T29" fmla="*/ 39 h 187"/>
                <a:gd name="T30" fmla="*/ 70 w 144"/>
                <a:gd name="T31" fmla="*/ 8 h 187"/>
                <a:gd name="T32" fmla="*/ 74 w 144"/>
                <a:gd name="T33" fmla="*/ 11 h 187"/>
                <a:gd name="T34" fmla="*/ 73 w 144"/>
                <a:gd name="T35" fmla="*/ 14 h 187"/>
                <a:gd name="T36" fmla="*/ 71 w 144"/>
                <a:gd name="T37" fmla="*/ 15 h 187"/>
                <a:gd name="T38" fmla="*/ 37 w 144"/>
                <a:gd name="T39" fmla="*/ 41 h 187"/>
                <a:gd name="T40" fmla="*/ 34 w 144"/>
                <a:gd name="T41" fmla="*/ 44 h 187"/>
                <a:gd name="T42" fmla="*/ 124 w 144"/>
                <a:gd name="T43" fmla="*/ 83 h 187"/>
                <a:gd name="T44" fmla="*/ 21 w 144"/>
                <a:gd name="T45" fmla="*/ 83 h 187"/>
                <a:gd name="T46" fmla="*/ 0 w 144"/>
                <a:gd name="T47" fmla="*/ 104 h 187"/>
                <a:gd name="T48" fmla="*/ 0 w 144"/>
                <a:gd name="T49" fmla="*/ 167 h 187"/>
                <a:gd name="T50" fmla="*/ 21 w 144"/>
                <a:gd name="T51" fmla="*/ 187 h 187"/>
                <a:gd name="T52" fmla="*/ 124 w 144"/>
                <a:gd name="T53" fmla="*/ 187 h 187"/>
                <a:gd name="T54" fmla="*/ 144 w 144"/>
                <a:gd name="T55" fmla="*/ 167 h 187"/>
                <a:gd name="T56" fmla="*/ 144 w 144"/>
                <a:gd name="T57" fmla="*/ 104 h 187"/>
                <a:gd name="T58" fmla="*/ 124 w 144"/>
                <a:gd name="T59" fmla="*/ 83 h 187"/>
                <a:gd name="T60" fmla="*/ 115 w 144"/>
                <a:gd name="T61" fmla="*/ 156 h 187"/>
                <a:gd name="T62" fmla="*/ 28 w 144"/>
                <a:gd name="T63" fmla="*/ 156 h 187"/>
                <a:gd name="T64" fmla="*/ 23 w 144"/>
                <a:gd name="T65" fmla="*/ 151 h 187"/>
                <a:gd name="T66" fmla="*/ 28 w 144"/>
                <a:gd name="T67" fmla="*/ 146 h 187"/>
                <a:gd name="T68" fmla="*/ 115 w 144"/>
                <a:gd name="T69" fmla="*/ 146 h 187"/>
                <a:gd name="T70" fmla="*/ 120 w 144"/>
                <a:gd name="T71" fmla="*/ 151 h 187"/>
                <a:gd name="T72" fmla="*/ 115 w 144"/>
                <a:gd name="T73" fmla="*/ 156 h 187"/>
                <a:gd name="T74" fmla="*/ 115 w 144"/>
                <a:gd name="T75" fmla="*/ 123 h 187"/>
                <a:gd name="T76" fmla="*/ 28 w 144"/>
                <a:gd name="T77" fmla="*/ 123 h 187"/>
                <a:gd name="T78" fmla="*/ 23 w 144"/>
                <a:gd name="T79" fmla="*/ 118 h 187"/>
                <a:gd name="T80" fmla="*/ 28 w 144"/>
                <a:gd name="T81" fmla="*/ 113 h 187"/>
                <a:gd name="T82" fmla="*/ 115 w 144"/>
                <a:gd name="T83" fmla="*/ 113 h 187"/>
                <a:gd name="T84" fmla="*/ 120 w 144"/>
                <a:gd name="T85" fmla="*/ 118 h 187"/>
                <a:gd name="T86" fmla="*/ 115 w 144"/>
                <a:gd name="T87" fmla="*/ 12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187">
                  <a:moveTo>
                    <a:pt x="44" y="51"/>
                  </a:moveTo>
                  <a:cubicBezTo>
                    <a:pt x="44" y="36"/>
                    <a:pt x="57" y="23"/>
                    <a:pt x="72" y="23"/>
                  </a:cubicBezTo>
                  <a:cubicBezTo>
                    <a:pt x="88" y="23"/>
                    <a:pt x="100" y="36"/>
                    <a:pt x="100" y="5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23" y="23"/>
                    <a:pt x="100" y="0"/>
                    <a:pt x="72" y="0"/>
                  </a:cubicBezTo>
                  <a:cubicBezTo>
                    <a:pt x="44" y="0"/>
                    <a:pt x="21" y="23"/>
                    <a:pt x="21" y="51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44" y="74"/>
                    <a:pt x="44" y="74"/>
                    <a:pt x="44" y="74"/>
                  </a:cubicBezTo>
                  <a:lnTo>
                    <a:pt x="44" y="51"/>
                  </a:lnTo>
                  <a:close/>
                  <a:moveTo>
                    <a:pt x="34" y="44"/>
                  </a:moveTo>
                  <a:cubicBezTo>
                    <a:pt x="33" y="44"/>
                    <a:pt x="33" y="44"/>
                    <a:pt x="32" y="43"/>
                  </a:cubicBezTo>
                  <a:cubicBezTo>
                    <a:pt x="31" y="43"/>
                    <a:pt x="31" y="42"/>
                    <a:pt x="30" y="42"/>
                  </a:cubicBezTo>
                  <a:cubicBezTo>
                    <a:pt x="30" y="41"/>
                    <a:pt x="30" y="40"/>
                    <a:pt x="30" y="39"/>
                  </a:cubicBezTo>
                  <a:cubicBezTo>
                    <a:pt x="36" y="21"/>
                    <a:pt x="52" y="9"/>
                    <a:pt x="70" y="8"/>
                  </a:cubicBezTo>
                  <a:cubicBezTo>
                    <a:pt x="73" y="8"/>
                    <a:pt x="74" y="9"/>
                    <a:pt x="74" y="11"/>
                  </a:cubicBezTo>
                  <a:cubicBezTo>
                    <a:pt x="74" y="12"/>
                    <a:pt x="74" y="13"/>
                    <a:pt x="73" y="14"/>
                  </a:cubicBezTo>
                  <a:cubicBezTo>
                    <a:pt x="73" y="15"/>
                    <a:pt x="72" y="15"/>
                    <a:pt x="71" y="15"/>
                  </a:cubicBezTo>
                  <a:cubicBezTo>
                    <a:pt x="55" y="16"/>
                    <a:pt x="42" y="26"/>
                    <a:pt x="37" y="41"/>
                  </a:cubicBezTo>
                  <a:cubicBezTo>
                    <a:pt x="37" y="43"/>
                    <a:pt x="35" y="44"/>
                    <a:pt x="34" y="44"/>
                  </a:cubicBezTo>
                  <a:close/>
                  <a:moveTo>
                    <a:pt x="124" y="83"/>
                  </a:moveTo>
                  <a:cubicBezTo>
                    <a:pt x="21" y="83"/>
                    <a:pt x="21" y="83"/>
                    <a:pt x="21" y="83"/>
                  </a:cubicBezTo>
                  <a:cubicBezTo>
                    <a:pt x="9" y="83"/>
                    <a:pt x="0" y="92"/>
                    <a:pt x="0" y="104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8"/>
                    <a:pt x="9" y="187"/>
                    <a:pt x="21" y="187"/>
                  </a:cubicBezTo>
                  <a:cubicBezTo>
                    <a:pt x="124" y="187"/>
                    <a:pt x="124" y="187"/>
                    <a:pt x="124" y="187"/>
                  </a:cubicBezTo>
                  <a:cubicBezTo>
                    <a:pt x="135" y="187"/>
                    <a:pt x="144" y="178"/>
                    <a:pt x="144" y="167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92"/>
                    <a:pt x="135" y="83"/>
                    <a:pt x="124" y="83"/>
                  </a:cubicBezTo>
                  <a:close/>
                  <a:moveTo>
                    <a:pt x="115" y="156"/>
                  </a:moveTo>
                  <a:cubicBezTo>
                    <a:pt x="28" y="156"/>
                    <a:pt x="28" y="156"/>
                    <a:pt x="28" y="156"/>
                  </a:cubicBezTo>
                  <a:cubicBezTo>
                    <a:pt x="25" y="156"/>
                    <a:pt x="23" y="154"/>
                    <a:pt x="23" y="151"/>
                  </a:cubicBezTo>
                  <a:cubicBezTo>
                    <a:pt x="23" y="148"/>
                    <a:pt x="25" y="146"/>
                    <a:pt x="28" y="146"/>
                  </a:cubicBezTo>
                  <a:cubicBezTo>
                    <a:pt x="115" y="146"/>
                    <a:pt x="115" y="146"/>
                    <a:pt x="115" y="146"/>
                  </a:cubicBezTo>
                  <a:cubicBezTo>
                    <a:pt x="118" y="146"/>
                    <a:pt x="120" y="148"/>
                    <a:pt x="120" y="151"/>
                  </a:cubicBezTo>
                  <a:cubicBezTo>
                    <a:pt x="120" y="154"/>
                    <a:pt x="118" y="156"/>
                    <a:pt x="115" y="156"/>
                  </a:cubicBezTo>
                  <a:close/>
                  <a:moveTo>
                    <a:pt x="115" y="1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25" y="123"/>
                    <a:pt x="23" y="121"/>
                    <a:pt x="23" y="118"/>
                  </a:cubicBezTo>
                  <a:cubicBezTo>
                    <a:pt x="23" y="115"/>
                    <a:pt x="25" y="113"/>
                    <a:pt x="28" y="113"/>
                  </a:cubicBezTo>
                  <a:cubicBezTo>
                    <a:pt x="115" y="113"/>
                    <a:pt x="115" y="113"/>
                    <a:pt x="115" y="113"/>
                  </a:cubicBezTo>
                  <a:cubicBezTo>
                    <a:pt x="118" y="113"/>
                    <a:pt x="120" y="115"/>
                    <a:pt x="120" y="118"/>
                  </a:cubicBezTo>
                  <a:cubicBezTo>
                    <a:pt x="120" y="121"/>
                    <a:pt x="118" y="123"/>
                    <a:pt x="115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240467" y="3637224"/>
            <a:ext cx="1239712" cy="1303613"/>
            <a:chOff x="5240467" y="3637224"/>
            <a:chExt cx="1239712" cy="1303613"/>
          </a:xfrm>
        </p:grpSpPr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5240467" y="3637224"/>
              <a:ext cx="1239712" cy="1303613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Freeform 253"/>
            <p:cNvSpPr>
              <a:spLocks noEditPoints="1"/>
            </p:cNvSpPr>
            <p:nvPr/>
          </p:nvSpPr>
          <p:spPr bwMode="auto">
            <a:xfrm>
              <a:off x="5517739" y="3838479"/>
              <a:ext cx="385594" cy="442393"/>
            </a:xfrm>
            <a:custGeom>
              <a:avLst/>
              <a:gdLst>
                <a:gd name="T0" fmla="*/ 100 w 201"/>
                <a:gd name="T1" fmla="*/ 176 h 231"/>
                <a:gd name="T2" fmla="*/ 201 w 201"/>
                <a:gd name="T3" fmla="*/ 109 h 231"/>
                <a:gd name="T4" fmla="*/ 201 w 201"/>
                <a:gd name="T5" fmla="*/ 229 h 231"/>
                <a:gd name="T6" fmla="*/ 142 w 201"/>
                <a:gd name="T7" fmla="*/ 185 h 231"/>
                <a:gd name="T8" fmla="*/ 135 w 201"/>
                <a:gd name="T9" fmla="*/ 194 h 231"/>
                <a:gd name="T10" fmla="*/ 185 w 201"/>
                <a:gd name="T11" fmla="*/ 231 h 231"/>
                <a:gd name="T12" fmla="*/ 16 w 201"/>
                <a:gd name="T13" fmla="*/ 231 h 231"/>
                <a:gd name="T14" fmla="*/ 66 w 201"/>
                <a:gd name="T15" fmla="*/ 195 h 231"/>
                <a:gd name="T16" fmla="*/ 59 w 201"/>
                <a:gd name="T17" fmla="*/ 185 h 231"/>
                <a:gd name="T18" fmla="*/ 0 w 201"/>
                <a:gd name="T19" fmla="*/ 229 h 231"/>
                <a:gd name="T20" fmla="*/ 0 w 201"/>
                <a:gd name="T21" fmla="*/ 110 h 231"/>
                <a:gd name="T22" fmla="*/ 100 w 201"/>
                <a:gd name="T23" fmla="*/ 176 h 231"/>
                <a:gd name="T24" fmla="*/ 187 w 201"/>
                <a:gd name="T25" fmla="*/ 73 h 231"/>
                <a:gd name="T26" fmla="*/ 161 w 201"/>
                <a:gd name="T27" fmla="*/ 50 h 231"/>
                <a:gd name="T28" fmla="*/ 154 w 201"/>
                <a:gd name="T29" fmla="*/ 16 h 231"/>
                <a:gd name="T30" fmla="*/ 130 w 201"/>
                <a:gd name="T31" fmla="*/ 22 h 231"/>
                <a:gd name="T32" fmla="*/ 115 w 201"/>
                <a:gd name="T33" fmla="*/ 7 h 231"/>
                <a:gd name="T34" fmla="*/ 86 w 201"/>
                <a:gd name="T35" fmla="*/ 7 h 231"/>
                <a:gd name="T36" fmla="*/ 51 w 201"/>
                <a:gd name="T37" fmla="*/ 39 h 231"/>
                <a:gd name="T38" fmla="*/ 13 w 201"/>
                <a:gd name="T39" fmla="*/ 48 h 231"/>
                <a:gd name="T40" fmla="*/ 18 w 201"/>
                <a:gd name="T41" fmla="*/ 69 h 231"/>
                <a:gd name="T42" fmla="*/ 14 w 201"/>
                <a:gd name="T43" fmla="*/ 73 h 231"/>
                <a:gd name="T44" fmla="*/ 0 w 201"/>
                <a:gd name="T45" fmla="*/ 95 h 231"/>
                <a:gd name="T46" fmla="*/ 0 w 201"/>
                <a:gd name="T47" fmla="*/ 96 h 231"/>
                <a:gd name="T48" fmla="*/ 42 w 201"/>
                <a:gd name="T49" fmla="*/ 124 h 231"/>
                <a:gd name="T50" fmla="*/ 27 w 201"/>
                <a:gd name="T51" fmla="*/ 56 h 231"/>
                <a:gd name="T52" fmla="*/ 145 w 201"/>
                <a:gd name="T53" fmla="*/ 30 h 231"/>
                <a:gd name="T54" fmla="*/ 165 w 201"/>
                <a:gd name="T55" fmla="*/ 119 h 231"/>
                <a:gd name="T56" fmla="*/ 201 w 201"/>
                <a:gd name="T57" fmla="*/ 95 h 231"/>
                <a:gd name="T58" fmla="*/ 201 w 201"/>
                <a:gd name="T59" fmla="*/ 95 h 231"/>
                <a:gd name="T60" fmla="*/ 187 w 201"/>
                <a:gd name="T61" fmla="*/ 73 h 231"/>
                <a:gd name="T62" fmla="*/ 51 w 201"/>
                <a:gd name="T63" fmla="*/ 113 h 231"/>
                <a:gd name="T64" fmla="*/ 54 w 201"/>
                <a:gd name="T65" fmla="*/ 124 h 231"/>
                <a:gd name="T66" fmla="*/ 150 w 201"/>
                <a:gd name="T67" fmla="*/ 103 h 231"/>
                <a:gd name="T68" fmla="*/ 147 w 201"/>
                <a:gd name="T69" fmla="*/ 92 h 231"/>
                <a:gd name="T70" fmla="*/ 51 w 201"/>
                <a:gd name="T71" fmla="*/ 113 h 231"/>
                <a:gd name="T72" fmla="*/ 142 w 201"/>
                <a:gd name="T73" fmla="*/ 70 h 231"/>
                <a:gd name="T74" fmla="*/ 46 w 201"/>
                <a:gd name="T75" fmla="*/ 91 h 231"/>
                <a:gd name="T76" fmla="*/ 49 w 201"/>
                <a:gd name="T77" fmla="*/ 102 h 231"/>
                <a:gd name="T78" fmla="*/ 145 w 201"/>
                <a:gd name="T79" fmla="*/ 81 h 231"/>
                <a:gd name="T80" fmla="*/ 142 w 201"/>
                <a:gd name="T81" fmla="*/ 70 h 231"/>
                <a:gd name="T82" fmla="*/ 137 w 201"/>
                <a:gd name="T83" fmla="*/ 47 h 231"/>
                <a:gd name="T84" fmla="*/ 41 w 201"/>
                <a:gd name="T85" fmla="*/ 68 h 231"/>
                <a:gd name="T86" fmla="*/ 43 w 201"/>
                <a:gd name="T87" fmla="*/ 79 h 231"/>
                <a:gd name="T88" fmla="*/ 140 w 201"/>
                <a:gd name="T89" fmla="*/ 58 h 231"/>
                <a:gd name="T90" fmla="*/ 137 w 201"/>
                <a:gd name="T91" fmla="*/ 4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" h="231">
                  <a:moveTo>
                    <a:pt x="100" y="176"/>
                  </a:moveTo>
                  <a:cubicBezTo>
                    <a:pt x="201" y="109"/>
                    <a:pt x="201" y="109"/>
                    <a:pt x="201" y="109"/>
                  </a:cubicBezTo>
                  <a:cubicBezTo>
                    <a:pt x="201" y="141"/>
                    <a:pt x="201" y="216"/>
                    <a:pt x="201" y="229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35" y="194"/>
                    <a:pt x="135" y="194"/>
                    <a:pt x="135" y="194"/>
                  </a:cubicBezTo>
                  <a:cubicBezTo>
                    <a:pt x="185" y="231"/>
                    <a:pt x="185" y="231"/>
                    <a:pt x="185" y="231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59" y="185"/>
                    <a:pt x="59" y="185"/>
                    <a:pt x="59" y="18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16"/>
                    <a:pt x="0" y="141"/>
                    <a:pt x="0" y="110"/>
                  </a:cubicBezTo>
                  <a:lnTo>
                    <a:pt x="100" y="176"/>
                  </a:lnTo>
                  <a:close/>
                  <a:moveTo>
                    <a:pt x="187" y="73"/>
                  </a:moveTo>
                  <a:cubicBezTo>
                    <a:pt x="161" y="50"/>
                    <a:pt x="161" y="50"/>
                    <a:pt x="161" y="50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07" y="0"/>
                    <a:pt x="94" y="0"/>
                    <a:pt x="86" y="7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6" y="80"/>
                    <a:pt x="0" y="86"/>
                    <a:pt x="0" y="95"/>
                  </a:cubicBezTo>
                  <a:cubicBezTo>
                    <a:pt x="0" y="95"/>
                    <a:pt x="0" y="95"/>
                    <a:pt x="0" y="96"/>
                  </a:cubicBezTo>
                  <a:cubicBezTo>
                    <a:pt x="42" y="124"/>
                    <a:pt x="42" y="124"/>
                    <a:pt x="42" y="124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65" y="119"/>
                    <a:pt x="165" y="119"/>
                    <a:pt x="165" y="119"/>
                  </a:cubicBezTo>
                  <a:cubicBezTo>
                    <a:pt x="201" y="95"/>
                    <a:pt x="201" y="95"/>
                    <a:pt x="201" y="95"/>
                  </a:cubicBezTo>
                  <a:cubicBezTo>
                    <a:pt x="201" y="95"/>
                    <a:pt x="201" y="95"/>
                    <a:pt x="201" y="95"/>
                  </a:cubicBezTo>
                  <a:cubicBezTo>
                    <a:pt x="201" y="85"/>
                    <a:pt x="195" y="80"/>
                    <a:pt x="187" y="73"/>
                  </a:cubicBezTo>
                  <a:close/>
                  <a:moveTo>
                    <a:pt x="51" y="113"/>
                  </a:moveTo>
                  <a:cubicBezTo>
                    <a:pt x="54" y="124"/>
                    <a:pt x="54" y="124"/>
                    <a:pt x="54" y="124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47" y="92"/>
                    <a:pt x="147" y="92"/>
                    <a:pt x="147" y="92"/>
                  </a:cubicBezTo>
                  <a:lnTo>
                    <a:pt x="51" y="113"/>
                  </a:lnTo>
                  <a:close/>
                  <a:moveTo>
                    <a:pt x="142" y="70"/>
                  </a:moveTo>
                  <a:cubicBezTo>
                    <a:pt x="46" y="91"/>
                    <a:pt x="46" y="91"/>
                    <a:pt x="46" y="91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145" y="81"/>
                    <a:pt x="145" y="81"/>
                    <a:pt x="145" y="81"/>
                  </a:cubicBezTo>
                  <a:lnTo>
                    <a:pt x="142" y="70"/>
                  </a:lnTo>
                  <a:close/>
                  <a:moveTo>
                    <a:pt x="137" y="47"/>
                  </a:moveTo>
                  <a:cubicBezTo>
                    <a:pt x="41" y="68"/>
                    <a:pt x="41" y="68"/>
                    <a:pt x="41" y="68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140" y="58"/>
                    <a:pt x="140" y="58"/>
                    <a:pt x="140" y="58"/>
                  </a:cubicBezTo>
                  <a:lnTo>
                    <a:pt x="137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212692" y="1755179"/>
            <a:ext cx="1596335" cy="1675082"/>
            <a:chOff x="4212692" y="1755179"/>
            <a:chExt cx="1596335" cy="1675082"/>
          </a:xfrm>
        </p:grpSpPr>
        <p:sp>
          <p:nvSpPr>
            <p:cNvPr id="23" name="Oval 10"/>
            <p:cNvSpPr>
              <a:spLocks noChangeArrowheads="1"/>
            </p:cNvSpPr>
            <p:nvPr/>
          </p:nvSpPr>
          <p:spPr bwMode="auto">
            <a:xfrm>
              <a:off x="4212692" y="1755179"/>
              <a:ext cx="1596335" cy="1675082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4233" y="1862763"/>
              <a:ext cx="819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Broadway" pitchFamily="82" charset="0"/>
                </a:rPr>
                <a:t>01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Broadway" pitchFamily="82" charset="0"/>
              </a:endParaRPr>
            </a:p>
          </p:txBody>
        </p:sp>
        <p:sp>
          <p:nvSpPr>
            <p:cNvPr id="25" name="文本框 45"/>
            <p:cNvSpPr txBox="1"/>
            <p:nvPr/>
          </p:nvSpPr>
          <p:spPr>
            <a:xfrm>
              <a:off x="4439022" y="2535842"/>
              <a:ext cx="1224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Honest</a:t>
              </a:r>
              <a:endPara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59302" y="1630488"/>
            <a:ext cx="1368153" cy="1188158"/>
            <a:chOff x="6817119" y="1536576"/>
            <a:chExt cx="1368153" cy="1188158"/>
          </a:xfrm>
        </p:grpSpPr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6926556" y="1536576"/>
              <a:ext cx="1132384" cy="1188158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30518" y="1631931"/>
              <a:ext cx="842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Broadway" pitchFamily="82" charset="0"/>
                </a:rPr>
                <a:t>02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Broadway" pitchFamily="82" charset="0"/>
              </a:endParaRPr>
            </a:p>
          </p:txBody>
        </p:sp>
        <p:sp>
          <p:nvSpPr>
            <p:cNvPr id="29" name="文本框 46"/>
            <p:cNvSpPr txBox="1"/>
            <p:nvPr/>
          </p:nvSpPr>
          <p:spPr>
            <a:xfrm>
              <a:off x="6817119" y="2143186"/>
              <a:ext cx="1368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Efficiency</a:t>
              </a:r>
              <a:endParaRPr lang="zh-CN" altLang="en-US" sz="1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110744" y="1440486"/>
            <a:ext cx="1596335" cy="1534795"/>
            <a:chOff x="9110744" y="1789847"/>
            <a:chExt cx="1203935" cy="1185434"/>
          </a:xfrm>
        </p:grpSpPr>
        <p:sp>
          <p:nvSpPr>
            <p:cNvPr id="31" name="Oval 8"/>
            <p:cNvSpPr>
              <a:spLocks noChangeArrowheads="1"/>
            </p:cNvSpPr>
            <p:nvPr/>
          </p:nvSpPr>
          <p:spPr bwMode="auto">
            <a:xfrm>
              <a:off x="9110744" y="1797975"/>
              <a:ext cx="1122040" cy="1177306"/>
            </a:xfrm>
            <a:prstGeom prst="ellipse">
              <a:avLst/>
            </a:prstGeom>
            <a:gradFill flip="none" rotWithShape="1">
              <a:gsLst>
                <a:gs pos="29000">
                  <a:sysClr val="windowText" lastClr="000000"/>
                </a:gs>
                <a:gs pos="100000">
                  <a:sysClr val="window" lastClr="FFFFFF">
                    <a:lumMod val="50000"/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381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val 8"/>
            <p:cNvSpPr>
              <a:spLocks noChangeArrowheads="1"/>
            </p:cNvSpPr>
            <p:nvPr/>
          </p:nvSpPr>
          <p:spPr bwMode="auto">
            <a:xfrm>
              <a:off x="9279682" y="1789847"/>
              <a:ext cx="982101" cy="1030474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61741" y="1926456"/>
              <a:ext cx="582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Broadway" pitchFamily="82" charset="0"/>
                </a:rPr>
                <a:t>03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Broadway" pitchFamily="82" charset="0"/>
              </a:endParaRPr>
            </a:p>
          </p:txBody>
        </p:sp>
        <p:sp>
          <p:nvSpPr>
            <p:cNvPr id="34" name="文本框 47"/>
            <p:cNvSpPr txBox="1"/>
            <p:nvPr/>
          </p:nvSpPr>
          <p:spPr>
            <a:xfrm>
              <a:off x="9295708" y="2278507"/>
              <a:ext cx="1018971" cy="285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Quality</a:t>
              </a:r>
              <a:endParaRPr lang="zh-CN" altLang="en-US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22514" y="3742432"/>
            <a:ext cx="1872207" cy="1675082"/>
            <a:chOff x="8222514" y="3742432"/>
            <a:chExt cx="1872207" cy="1675082"/>
          </a:xfrm>
        </p:grpSpPr>
        <p:sp>
          <p:nvSpPr>
            <p:cNvPr id="36" name="Oval 9"/>
            <p:cNvSpPr>
              <a:spLocks noChangeArrowheads="1"/>
            </p:cNvSpPr>
            <p:nvPr/>
          </p:nvSpPr>
          <p:spPr bwMode="auto">
            <a:xfrm>
              <a:off x="8311001" y="3742432"/>
              <a:ext cx="1596335" cy="1675082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667823" y="3762103"/>
              <a:ext cx="8483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Broadway" pitchFamily="82" charset="0"/>
                </a:rPr>
                <a:t>04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Broadway" pitchFamily="82" charset="0"/>
              </a:endParaRPr>
            </a:p>
          </p:txBody>
        </p:sp>
        <p:sp>
          <p:nvSpPr>
            <p:cNvPr id="38" name="文本框 48"/>
            <p:cNvSpPr txBox="1"/>
            <p:nvPr/>
          </p:nvSpPr>
          <p:spPr>
            <a:xfrm>
              <a:off x="8222514" y="4533353"/>
              <a:ext cx="18722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Innovation</a:t>
              </a:r>
              <a:endPara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35165" y="3972130"/>
            <a:ext cx="1532397" cy="1445384"/>
            <a:chOff x="5735166" y="4113900"/>
            <a:chExt cx="1352294" cy="1303613"/>
          </a:xfrm>
        </p:grpSpPr>
        <p:sp>
          <p:nvSpPr>
            <p:cNvPr id="40" name="Oval 7"/>
            <p:cNvSpPr>
              <a:spLocks noChangeArrowheads="1"/>
            </p:cNvSpPr>
            <p:nvPr/>
          </p:nvSpPr>
          <p:spPr bwMode="auto">
            <a:xfrm>
              <a:off x="5785917" y="4113900"/>
              <a:ext cx="1239712" cy="1303613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134066" y="4223303"/>
              <a:ext cx="618605" cy="471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Broadway" pitchFamily="82" charset="0"/>
                </a:rPr>
                <a:t>05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Broadway" pitchFamily="82" charset="0"/>
              </a:endParaRPr>
            </a:p>
          </p:txBody>
        </p:sp>
        <p:sp>
          <p:nvSpPr>
            <p:cNvPr id="42" name="文本框 49"/>
            <p:cNvSpPr txBox="1"/>
            <p:nvPr/>
          </p:nvSpPr>
          <p:spPr>
            <a:xfrm>
              <a:off x="5735166" y="4797152"/>
              <a:ext cx="1352294" cy="27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Humanization</a:t>
              </a:r>
              <a:endParaRPr lang="zh-CN" altLang="en-US" sz="138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文本框 51"/>
          <p:cNvSpPr txBox="1"/>
          <p:nvPr/>
        </p:nvSpPr>
        <p:spPr>
          <a:xfrm>
            <a:off x="1486694" y="4941168"/>
            <a:ext cx="389983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</a:rPr>
              <a:t>Top quality comes from first class management.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174760" y="3430261"/>
            <a:ext cx="3193582" cy="2879060"/>
            <a:chOff x="1174760" y="3430261"/>
            <a:chExt cx="3193582" cy="2879060"/>
          </a:xfrm>
        </p:grpSpPr>
        <p:sp>
          <p:nvSpPr>
            <p:cNvPr id="46" name="矩形 45"/>
            <p:cNvSpPr/>
            <p:nvPr/>
          </p:nvSpPr>
          <p:spPr>
            <a:xfrm>
              <a:off x="1174760" y="4325941"/>
              <a:ext cx="179588" cy="198338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1174760" y="3430261"/>
              <a:ext cx="0" cy="1104448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1174762" y="6300484"/>
              <a:ext cx="3193580" cy="8837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1696824" y="3550644"/>
            <a:ext cx="795338" cy="646113"/>
            <a:chOff x="5691188" y="3092451"/>
            <a:chExt cx="795338" cy="646113"/>
          </a:xfrm>
          <a:solidFill>
            <a:schemeClr val="accent5">
              <a:lumMod val="50000"/>
            </a:schemeClr>
          </a:solidFill>
        </p:grpSpPr>
        <p:sp>
          <p:nvSpPr>
            <p:cNvPr id="50" name="Freeform 197"/>
            <p:cNvSpPr>
              <a:spLocks noEditPoints="1"/>
            </p:cNvSpPr>
            <p:nvPr/>
          </p:nvSpPr>
          <p:spPr bwMode="auto">
            <a:xfrm>
              <a:off x="5691188" y="3092451"/>
              <a:ext cx="795338" cy="646113"/>
            </a:xfrm>
            <a:custGeom>
              <a:avLst/>
              <a:gdLst>
                <a:gd name="T0" fmla="*/ 200 w 209"/>
                <a:gd name="T1" fmla="*/ 140 h 169"/>
                <a:gd name="T2" fmla="*/ 159 w 209"/>
                <a:gd name="T3" fmla="*/ 114 h 169"/>
                <a:gd name="T4" fmla="*/ 148 w 209"/>
                <a:gd name="T5" fmla="*/ 112 h 169"/>
                <a:gd name="T6" fmla="*/ 144 w 209"/>
                <a:gd name="T7" fmla="*/ 114 h 169"/>
                <a:gd name="T8" fmla="*/ 137 w 209"/>
                <a:gd name="T9" fmla="*/ 109 h 169"/>
                <a:gd name="T10" fmla="*/ 144 w 209"/>
                <a:gd name="T11" fmla="*/ 60 h 169"/>
                <a:gd name="T12" fmla="*/ 60 w 209"/>
                <a:gd name="T13" fmla="*/ 9 h 169"/>
                <a:gd name="T14" fmla="*/ 9 w 209"/>
                <a:gd name="T15" fmla="*/ 93 h 169"/>
                <a:gd name="T16" fmla="*/ 93 w 209"/>
                <a:gd name="T17" fmla="*/ 144 h 169"/>
                <a:gd name="T18" fmla="*/ 129 w 209"/>
                <a:gd name="T19" fmla="*/ 121 h 169"/>
                <a:gd name="T20" fmla="*/ 136 w 209"/>
                <a:gd name="T21" fmla="*/ 126 h 169"/>
                <a:gd name="T22" fmla="*/ 143 w 209"/>
                <a:gd name="T23" fmla="*/ 139 h 169"/>
                <a:gd name="T24" fmla="*/ 183 w 209"/>
                <a:gd name="T25" fmla="*/ 166 h 169"/>
                <a:gd name="T26" fmla="*/ 195 w 209"/>
                <a:gd name="T27" fmla="*/ 168 h 169"/>
                <a:gd name="T28" fmla="*/ 204 w 209"/>
                <a:gd name="T29" fmla="*/ 161 h 169"/>
                <a:gd name="T30" fmla="*/ 200 w 209"/>
                <a:gd name="T31" fmla="*/ 140 h 169"/>
                <a:gd name="T32" fmla="*/ 90 w 209"/>
                <a:gd name="T33" fmla="*/ 131 h 169"/>
                <a:gd name="T34" fmla="*/ 22 w 209"/>
                <a:gd name="T35" fmla="*/ 90 h 169"/>
                <a:gd name="T36" fmla="*/ 63 w 209"/>
                <a:gd name="T37" fmla="*/ 22 h 169"/>
                <a:gd name="T38" fmla="*/ 131 w 209"/>
                <a:gd name="T39" fmla="*/ 63 h 169"/>
                <a:gd name="T40" fmla="*/ 90 w 209"/>
                <a:gd name="T41" fmla="*/ 13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169">
                  <a:moveTo>
                    <a:pt x="200" y="140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6" y="112"/>
                    <a:pt x="152" y="111"/>
                    <a:pt x="148" y="112"/>
                  </a:cubicBezTo>
                  <a:cubicBezTo>
                    <a:pt x="146" y="113"/>
                    <a:pt x="145" y="113"/>
                    <a:pt x="144" y="114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5" y="95"/>
                    <a:pt x="148" y="77"/>
                    <a:pt x="144" y="60"/>
                  </a:cubicBezTo>
                  <a:cubicBezTo>
                    <a:pt x="135" y="23"/>
                    <a:pt x="97" y="0"/>
                    <a:pt x="60" y="9"/>
                  </a:cubicBezTo>
                  <a:cubicBezTo>
                    <a:pt x="23" y="18"/>
                    <a:pt x="0" y="56"/>
                    <a:pt x="9" y="93"/>
                  </a:cubicBezTo>
                  <a:cubicBezTo>
                    <a:pt x="18" y="130"/>
                    <a:pt x="56" y="153"/>
                    <a:pt x="93" y="144"/>
                  </a:cubicBezTo>
                  <a:cubicBezTo>
                    <a:pt x="108" y="140"/>
                    <a:pt x="120" y="132"/>
                    <a:pt x="129" y="121"/>
                  </a:cubicBezTo>
                  <a:cubicBezTo>
                    <a:pt x="136" y="126"/>
                    <a:pt x="136" y="126"/>
                    <a:pt x="136" y="126"/>
                  </a:cubicBezTo>
                  <a:cubicBezTo>
                    <a:pt x="136" y="131"/>
                    <a:pt x="138" y="136"/>
                    <a:pt x="143" y="139"/>
                  </a:cubicBezTo>
                  <a:cubicBezTo>
                    <a:pt x="183" y="166"/>
                    <a:pt x="183" y="166"/>
                    <a:pt x="183" y="166"/>
                  </a:cubicBezTo>
                  <a:cubicBezTo>
                    <a:pt x="187" y="168"/>
                    <a:pt x="191" y="169"/>
                    <a:pt x="195" y="168"/>
                  </a:cubicBezTo>
                  <a:cubicBezTo>
                    <a:pt x="199" y="167"/>
                    <a:pt x="202" y="165"/>
                    <a:pt x="204" y="161"/>
                  </a:cubicBezTo>
                  <a:cubicBezTo>
                    <a:pt x="209" y="154"/>
                    <a:pt x="207" y="145"/>
                    <a:pt x="200" y="140"/>
                  </a:cubicBezTo>
                  <a:close/>
                  <a:moveTo>
                    <a:pt x="90" y="131"/>
                  </a:moveTo>
                  <a:cubicBezTo>
                    <a:pt x="60" y="139"/>
                    <a:pt x="29" y="120"/>
                    <a:pt x="22" y="90"/>
                  </a:cubicBezTo>
                  <a:cubicBezTo>
                    <a:pt x="14" y="59"/>
                    <a:pt x="33" y="29"/>
                    <a:pt x="63" y="22"/>
                  </a:cubicBezTo>
                  <a:cubicBezTo>
                    <a:pt x="94" y="14"/>
                    <a:pt x="124" y="33"/>
                    <a:pt x="131" y="63"/>
                  </a:cubicBezTo>
                  <a:cubicBezTo>
                    <a:pt x="139" y="93"/>
                    <a:pt x="120" y="124"/>
                    <a:pt x="90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198"/>
            <p:cNvSpPr>
              <a:spLocks noEditPoints="1"/>
            </p:cNvSpPr>
            <p:nvPr/>
          </p:nvSpPr>
          <p:spPr bwMode="auto">
            <a:xfrm>
              <a:off x="5838826" y="3257551"/>
              <a:ext cx="285750" cy="233363"/>
            </a:xfrm>
            <a:custGeom>
              <a:avLst/>
              <a:gdLst>
                <a:gd name="T0" fmla="*/ 125 w 180"/>
                <a:gd name="T1" fmla="*/ 118 h 147"/>
                <a:gd name="T2" fmla="*/ 55 w 180"/>
                <a:gd name="T3" fmla="*/ 118 h 147"/>
                <a:gd name="T4" fmla="*/ 43 w 180"/>
                <a:gd name="T5" fmla="*/ 147 h 147"/>
                <a:gd name="T6" fmla="*/ 0 w 180"/>
                <a:gd name="T7" fmla="*/ 147 h 147"/>
                <a:gd name="T8" fmla="*/ 65 w 180"/>
                <a:gd name="T9" fmla="*/ 0 h 147"/>
                <a:gd name="T10" fmla="*/ 115 w 180"/>
                <a:gd name="T11" fmla="*/ 0 h 147"/>
                <a:gd name="T12" fmla="*/ 180 w 180"/>
                <a:gd name="T13" fmla="*/ 147 h 147"/>
                <a:gd name="T14" fmla="*/ 137 w 180"/>
                <a:gd name="T15" fmla="*/ 147 h 147"/>
                <a:gd name="T16" fmla="*/ 125 w 180"/>
                <a:gd name="T17" fmla="*/ 118 h 147"/>
                <a:gd name="T18" fmla="*/ 89 w 180"/>
                <a:gd name="T19" fmla="*/ 31 h 147"/>
                <a:gd name="T20" fmla="*/ 67 w 180"/>
                <a:gd name="T21" fmla="*/ 89 h 147"/>
                <a:gd name="T22" fmla="*/ 113 w 180"/>
                <a:gd name="T23" fmla="*/ 89 h 147"/>
                <a:gd name="T24" fmla="*/ 89 w 180"/>
                <a:gd name="T25" fmla="*/ 3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47">
                  <a:moveTo>
                    <a:pt x="125" y="118"/>
                  </a:moveTo>
                  <a:lnTo>
                    <a:pt x="55" y="118"/>
                  </a:lnTo>
                  <a:lnTo>
                    <a:pt x="43" y="147"/>
                  </a:lnTo>
                  <a:lnTo>
                    <a:pt x="0" y="147"/>
                  </a:lnTo>
                  <a:lnTo>
                    <a:pt x="65" y="0"/>
                  </a:lnTo>
                  <a:lnTo>
                    <a:pt x="115" y="0"/>
                  </a:lnTo>
                  <a:lnTo>
                    <a:pt x="180" y="147"/>
                  </a:lnTo>
                  <a:lnTo>
                    <a:pt x="137" y="147"/>
                  </a:lnTo>
                  <a:lnTo>
                    <a:pt x="125" y="118"/>
                  </a:lnTo>
                  <a:close/>
                  <a:moveTo>
                    <a:pt x="89" y="31"/>
                  </a:moveTo>
                  <a:lnTo>
                    <a:pt x="67" y="89"/>
                  </a:lnTo>
                  <a:lnTo>
                    <a:pt x="113" y="89"/>
                  </a:lnTo>
                  <a:lnTo>
                    <a:pt x="8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876">
        <p14:doors dir="vert"/>
      </p:transition>
    </mc:Choice>
    <mc:Fallback xmlns="">
      <p:transition spd="slow" advTm="6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5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150"/>
                            </p:stCondLst>
                            <p:childTnLst>
                              <p:par>
                                <p:cTn id="7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630" y="188640"/>
            <a:ext cx="930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Development and Technology Roadmap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6EC4ADC2-AC65-400F-B98D-5B7ABC7BE741}"/>
              </a:ext>
            </a:extLst>
          </p:cNvPr>
          <p:cNvGrpSpPr/>
          <p:nvPr/>
        </p:nvGrpSpPr>
        <p:grpSpPr>
          <a:xfrm>
            <a:off x="6531345" y="1548001"/>
            <a:ext cx="1456258" cy="1933575"/>
            <a:chOff x="7259427" y="2016506"/>
            <a:chExt cx="1456258" cy="1933575"/>
          </a:xfrm>
        </p:grpSpPr>
        <p:sp>
          <p:nvSpPr>
            <p:cNvPr id="149" name="泪滴形 148">
              <a:extLst>
                <a:ext uri="{FF2B5EF4-FFF2-40B4-BE49-F238E27FC236}">
                  <a16:creationId xmlns:a16="http://schemas.microsoft.com/office/drawing/2014/main" id="{71CC44A2-3A82-4FDA-BCEA-52547FE94000}"/>
                </a:ext>
              </a:extLst>
            </p:cNvPr>
            <p:cNvSpPr/>
            <p:nvPr/>
          </p:nvSpPr>
          <p:spPr bwMode="auto">
            <a:xfrm rot="8153283">
              <a:off x="7318765" y="2065718"/>
              <a:ext cx="1309688" cy="1309688"/>
            </a:xfrm>
            <a:prstGeom prst="teardrop">
              <a:avLst>
                <a:gd name="adj" fmla="val 11858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/>
            </a:p>
          </p:txBody>
        </p:sp>
        <p:sp>
          <p:nvSpPr>
            <p:cNvPr id="150" name="泪滴形 149">
              <a:extLst>
                <a:ext uri="{FF2B5EF4-FFF2-40B4-BE49-F238E27FC236}">
                  <a16:creationId xmlns:a16="http://schemas.microsoft.com/office/drawing/2014/main" id="{18C63A4B-9D7B-4C07-98AE-E46350C5158C}"/>
                </a:ext>
              </a:extLst>
            </p:cNvPr>
            <p:cNvSpPr/>
            <p:nvPr/>
          </p:nvSpPr>
          <p:spPr bwMode="auto">
            <a:xfrm rot="8153283">
              <a:off x="7275903" y="2016506"/>
              <a:ext cx="1408112" cy="1408112"/>
            </a:xfrm>
            <a:prstGeom prst="teardrop">
              <a:avLst>
                <a:gd name="adj" fmla="val 118585"/>
              </a:avLst>
            </a:prstGeom>
            <a:noFill/>
            <a:ln>
              <a:solidFill>
                <a:srgbClr val="00A1D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/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5C7ECB00-5417-4038-BDCD-1FE16C62C6AC}"/>
                </a:ext>
              </a:extLst>
            </p:cNvPr>
            <p:cNvSpPr/>
            <p:nvPr/>
          </p:nvSpPr>
          <p:spPr bwMode="auto">
            <a:xfrm>
              <a:off x="7898203" y="3829431"/>
              <a:ext cx="120650" cy="1206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/>
            </a:p>
          </p:txBody>
        </p:sp>
        <p:sp>
          <p:nvSpPr>
            <p:cNvPr id="152" name="TextBox 27">
              <a:extLst>
                <a:ext uri="{FF2B5EF4-FFF2-40B4-BE49-F238E27FC236}">
                  <a16:creationId xmlns:a16="http://schemas.microsoft.com/office/drawing/2014/main" id="{DFF83837-4824-4059-B23C-4B1629B14E30}"/>
                </a:ext>
              </a:extLst>
            </p:cNvPr>
            <p:cNvSpPr txBox="1"/>
            <p:nvPr/>
          </p:nvSpPr>
          <p:spPr>
            <a:xfrm>
              <a:off x="7259427" y="2608779"/>
              <a:ext cx="1456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</a:t>
              </a:r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3" name="Freeform 387">
              <a:extLst>
                <a:ext uri="{FF2B5EF4-FFF2-40B4-BE49-F238E27FC236}">
                  <a16:creationId xmlns:a16="http://schemas.microsoft.com/office/drawing/2014/main" id="{BE3ED88B-9C35-4097-949E-D12DC0A8F2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0645" y="2203568"/>
              <a:ext cx="318627" cy="295370"/>
            </a:xfrm>
            <a:custGeom>
              <a:avLst/>
              <a:gdLst>
                <a:gd name="T0" fmla="*/ 125 w 137"/>
                <a:gd name="T1" fmla="*/ 54 h 127"/>
                <a:gd name="T2" fmla="*/ 136 w 137"/>
                <a:gd name="T3" fmla="*/ 61 h 127"/>
                <a:gd name="T4" fmla="*/ 137 w 137"/>
                <a:gd name="T5" fmla="*/ 114 h 127"/>
                <a:gd name="T6" fmla="*/ 130 w 137"/>
                <a:gd name="T7" fmla="*/ 125 h 127"/>
                <a:gd name="T8" fmla="*/ 33 w 137"/>
                <a:gd name="T9" fmla="*/ 127 h 127"/>
                <a:gd name="T10" fmla="*/ 20 w 137"/>
                <a:gd name="T11" fmla="*/ 120 h 127"/>
                <a:gd name="T12" fmla="*/ 20 w 137"/>
                <a:gd name="T13" fmla="*/ 66 h 127"/>
                <a:gd name="T14" fmla="*/ 27 w 137"/>
                <a:gd name="T15" fmla="*/ 55 h 127"/>
                <a:gd name="T16" fmla="*/ 27 w 137"/>
                <a:gd name="T17" fmla="*/ 0 h 127"/>
                <a:gd name="T18" fmla="*/ 14 w 137"/>
                <a:gd name="T19" fmla="*/ 4 h 127"/>
                <a:gd name="T20" fmla="*/ 9 w 137"/>
                <a:gd name="T21" fmla="*/ 15 h 127"/>
                <a:gd name="T22" fmla="*/ 0 w 137"/>
                <a:gd name="T23" fmla="*/ 66 h 127"/>
                <a:gd name="T24" fmla="*/ 9 w 137"/>
                <a:gd name="T25" fmla="*/ 77 h 127"/>
                <a:gd name="T26" fmla="*/ 9 w 137"/>
                <a:gd name="T27" fmla="*/ 63 h 127"/>
                <a:gd name="T28" fmla="*/ 16 w 137"/>
                <a:gd name="T29" fmla="*/ 15 h 127"/>
                <a:gd name="T30" fmla="*/ 20 w 137"/>
                <a:gd name="T31" fmla="*/ 11 h 127"/>
                <a:gd name="T32" fmla="*/ 26 w 137"/>
                <a:gd name="T33" fmla="*/ 10 h 127"/>
                <a:gd name="T34" fmla="*/ 112 w 137"/>
                <a:gd name="T35" fmla="*/ 26 h 127"/>
                <a:gd name="T36" fmla="*/ 114 w 137"/>
                <a:gd name="T37" fmla="*/ 30 h 127"/>
                <a:gd name="T38" fmla="*/ 29 w 137"/>
                <a:gd name="T39" fmla="*/ 22 h 127"/>
                <a:gd name="T40" fmla="*/ 33 w 137"/>
                <a:gd name="T41" fmla="*/ 43 h 127"/>
                <a:gd name="T42" fmla="*/ 123 w 137"/>
                <a:gd name="T43" fmla="*/ 35 h 127"/>
                <a:gd name="T44" fmla="*/ 121 w 137"/>
                <a:gd name="T45" fmla="*/ 22 h 127"/>
                <a:gd name="T46" fmla="*/ 27 w 137"/>
                <a:gd name="T47" fmla="*/ 0 h 127"/>
                <a:gd name="T48" fmla="*/ 99 w 137"/>
                <a:gd name="T49" fmla="*/ 63 h 127"/>
                <a:gd name="T50" fmla="*/ 88 w 137"/>
                <a:gd name="T51" fmla="*/ 70 h 127"/>
                <a:gd name="T52" fmla="*/ 88 w 137"/>
                <a:gd name="T53" fmla="*/ 79 h 127"/>
                <a:gd name="T54" fmla="*/ 99 w 137"/>
                <a:gd name="T55" fmla="*/ 87 h 127"/>
                <a:gd name="T56" fmla="*/ 106 w 137"/>
                <a:gd name="T57" fmla="*/ 85 h 127"/>
                <a:gd name="T58" fmla="*/ 115 w 137"/>
                <a:gd name="T59" fmla="*/ 87 h 127"/>
                <a:gd name="T60" fmla="*/ 123 w 137"/>
                <a:gd name="T61" fmla="*/ 83 h 127"/>
                <a:gd name="T62" fmla="*/ 126 w 137"/>
                <a:gd name="T63" fmla="*/ 76 h 127"/>
                <a:gd name="T64" fmla="*/ 119 w 137"/>
                <a:gd name="T65" fmla="*/ 65 h 127"/>
                <a:gd name="T66" fmla="*/ 110 w 137"/>
                <a:gd name="T67" fmla="*/ 65 h 127"/>
                <a:gd name="T68" fmla="*/ 103 w 137"/>
                <a:gd name="T69" fmla="*/ 65 h 127"/>
                <a:gd name="T70" fmla="*/ 108 w 137"/>
                <a:gd name="T71" fmla="*/ 103 h 127"/>
                <a:gd name="T72" fmla="*/ 128 w 137"/>
                <a:gd name="T73" fmla="*/ 103 h 127"/>
                <a:gd name="T74" fmla="*/ 82 w 137"/>
                <a:gd name="T75" fmla="*/ 103 h 127"/>
                <a:gd name="T76" fmla="*/ 103 w 137"/>
                <a:gd name="T77" fmla="*/ 103 h 127"/>
                <a:gd name="T78" fmla="*/ 57 w 137"/>
                <a:gd name="T79" fmla="*/ 103 h 127"/>
                <a:gd name="T80" fmla="*/ 77 w 137"/>
                <a:gd name="T81" fmla="*/ 103 h 127"/>
                <a:gd name="T82" fmla="*/ 31 w 137"/>
                <a:gd name="T83" fmla="*/ 103 h 127"/>
                <a:gd name="T84" fmla="*/ 51 w 137"/>
                <a:gd name="T85" fmla="*/ 10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127">
                  <a:moveTo>
                    <a:pt x="33" y="54"/>
                  </a:moveTo>
                  <a:lnTo>
                    <a:pt x="125" y="54"/>
                  </a:lnTo>
                  <a:lnTo>
                    <a:pt x="125" y="54"/>
                  </a:lnTo>
                  <a:lnTo>
                    <a:pt x="130" y="55"/>
                  </a:lnTo>
                  <a:lnTo>
                    <a:pt x="134" y="57"/>
                  </a:lnTo>
                  <a:lnTo>
                    <a:pt x="136" y="61"/>
                  </a:lnTo>
                  <a:lnTo>
                    <a:pt x="137" y="66"/>
                  </a:lnTo>
                  <a:lnTo>
                    <a:pt x="137" y="114"/>
                  </a:lnTo>
                  <a:lnTo>
                    <a:pt x="137" y="114"/>
                  </a:lnTo>
                  <a:lnTo>
                    <a:pt x="136" y="120"/>
                  </a:lnTo>
                  <a:lnTo>
                    <a:pt x="134" y="123"/>
                  </a:lnTo>
                  <a:lnTo>
                    <a:pt x="130" y="125"/>
                  </a:lnTo>
                  <a:lnTo>
                    <a:pt x="125" y="127"/>
                  </a:lnTo>
                  <a:lnTo>
                    <a:pt x="33" y="127"/>
                  </a:lnTo>
                  <a:lnTo>
                    <a:pt x="33" y="127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20" y="114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1"/>
                  </a:lnTo>
                  <a:lnTo>
                    <a:pt x="24" y="57"/>
                  </a:lnTo>
                  <a:lnTo>
                    <a:pt x="27" y="55"/>
                  </a:lnTo>
                  <a:lnTo>
                    <a:pt x="33" y="54"/>
                  </a:lnTo>
                  <a:lnTo>
                    <a:pt x="33" y="54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1" y="8"/>
                  </a:lnTo>
                  <a:lnTo>
                    <a:pt x="9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9" y="77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6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30"/>
                  </a:lnTo>
                  <a:lnTo>
                    <a:pt x="114" y="33"/>
                  </a:lnTo>
                  <a:lnTo>
                    <a:pt x="114" y="39"/>
                  </a:lnTo>
                  <a:lnTo>
                    <a:pt x="29" y="22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33" y="43"/>
                  </a:lnTo>
                  <a:lnTo>
                    <a:pt x="121" y="43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3" y="28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15" y="19"/>
                  </a:lnTo>
                  <a:lnTo>
                    <a:pt x="110" y="15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99" y="63"/>
                  </a:moveTo>
                  <a:lnTo>
                    <a:pt x="99" y="63"/>
                  </a:lnTo>
                  <a:lnTo>
                    <a:pt x="93" y="65"/>
                  </a:lnTo>
                  <a:lnTo>
                    <a:pt x="90" y="66"/>
                  </a:lnTo>
                  <a:lnTo>
                    <a:pt x="88" y="70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8" y="79"/>
                  </a:lnTo>
                  <a:lnTo>
                    <a:pt x="90" y="83"/>
                  </a:lnTo>
                  <a:lnTo>
                    <a:pt x="93" y="87"/>
                  </a:lnTo>
                  <a:lnTo>
                    <a:pt x="99" y="87"/>
                  </a:lnTo>
                  <a:lnTo>
                    <a:pt x="99" y="87"/>
                  </a:lnTo>
                  <a:lnTo>
                    <a:pt x="103" y="87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10" y="87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9" y="87"/>
                  </a:lnTo>
                  <a:lnTo>
                    <a:pt x="123" y="83"/>
                  </a:lnTo>
                  <a:lnTo>
                    <a:pt x="126" y="79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6" y="70"/>
                  </a:lnTo>
                  <a:lnTo>
                    <a:pt x="123" y="66"/>
                  </a:lnTo>
                  <a:lnTo>
                    <a:pt x="119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0" y="65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3" y="65"/>
                  </a:lnTo>
                  <a:lnTo>
                    <a:pt x="99" y="63"/>
                  </a:lnTo>
                  <a:lnTo>
                    <a:pt x="99" y="63"/>
                  </a:lnTo>
                  <a:close/>
                  <a:moveTo>
                    <a:pt x="108" y="103"/>
                  </a:moveTo>
                  <a:lnTo>
                    <a:pt x="108" y="112"/>
                  </a:lnTo>
                  <a:lnTo>
                    <a:pt x="128" y="112"/>
                  </a:lnTo>
                  <a:lnTo>
                    <a:pt x="128" y="103"/>
                  </a:lnTo>
                  <a:lnTo>
                    <a:pt x="108" y="103"/>
                  </a:lnTo>
                  <a:lnTo>
                    <a:pt x="108" y="103"/>
                  </a:lnTo>
                  <a:close/>
                  <a:moveTo>
                    <a:pt x="82" y="103"/>
                  </a:moveTo>
                  <a:lnTo>
                    <a:pt x="82" y="112"/>
                  </a:lnTo>
                  <a:lnTo>
                    <a:pt x="103" y="112"/>
                  </a:lnTo>
                  <a:lnTo>
                    <a:pt x="103" y="103"/>
                  </a:lnTo>
                  <a:lnTo>
                    <a:pt x="82" y="103"/>
                  </a:lnTo>
                  <a:lnTo>
                    <a:pt x="82" y="103"/>
                  </a:lnTo>
                  <a:close/>
                  <a:moveTo>
                    <a:pt x="57" y="103"/>
                  </a:moveTo>
                  <a:lnTo>
                    <a:pt x="57" y="112"/>
                  </a:lnTo>
                  <a:lnTo>
                    <a:pt x="77" y="112"/>
                  </a:lnTo>
                  <a:lnTo>
                    <a:pt x="77" y="103"/>
                  </a:lnTo>
                  <a:lnTo>
                    <a:pt x="57" y="103"/>
                  </a:lnTo>
                  <a:lnTo>
                    <a:pt x="57" y="103"/>
                  </a:lnTo>
                  <a:close/>
                  <a:moveTo>
                    <a:pt x="31" y="103"/>
                  </a:moveTo>
                  <a:lnTo>
                    <a:pt x="31" y="112"/>
                  </a:lnTo>
                  <a:lnTo>
                    <a:pt x="51" y="112"/>
                  </a:lnTo>
                  <a:lnTo>
                    <a:pt x="51" y="103"/>
                  </a:lnTo>
                  <a:lnTo>
                    <a:pt x="31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72F4AB73-FC26-40E5-AF48-DE54ED4B575A}"/>
              </a:ext>
            </a:extLst>
          </p:cNvPr>
          <p:cNvGrpSpPr/>
          <p:nvPr/>
        </p:nvGrpSpPr>
        <p:grpSpPr>
          <a:xfrm>
            <a:off x="3772871" y="2076524"/>
            <a:ext cx="1456258" cy="1933575"/>
            <a:chOff x="4400724" y="1495425"/>
            <a:chExt cx="1456258" cy="1933575"/>
          </a:xfrm>
        </p:grpSpPr>
        <p:sp>
          <p:nvSpPr>
            <p:cNvPr id="155" name="泪滴形 154">
              <a:extLst>
                <a:ext uri="{FF2B5EF4-FFF2-40B4-BE49-F238E27FC236}">
                  <a16:creationId xmlns:a16="http://schemas.microsoft.com/office/drawing/2014/main" id="{015C0C71-8D5A-4BE2-B19E-F331716CFD02}"/>
                </a:ext>
              </a:extLst>
            </p:cNvPr>
            <p:cNvSpPr/>
            <p:nvPr/>
          </p:nvSpPr>
          <p:spPr bwMode="auto">
            <a:xfrm rot="8153283">
              <a:off x="4490678" y="1546225"/>
              <a:ext cx="1308100" cy="1311275"/>
            </a:xfrm>
            <a:prstGeom prst="teardrop">
              <a:avLst>
                <a:gd name="adj" fmla="val 11858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/>
            </a:p>
          </p:txBody>
        </p:sp>
        <p:sp>
          <p:nvSpPr>
            <p:cNvPr id="156" name="泪滴形 155">
              <a:extLst>
                <a:ext uri="{FF2B5EF4-FFF2-40B4-BE49-F238E27FC236}">
                  <a16:creationId xmlns:a16="http://schemas.microsoft.com/office/drawing/2014/main" id="{B490FD9C-FB41-4493-A87A-210298CD9F42}"/>
                </a:ext>
              </a:extLst>
            </p:cNvPr>
            <p:cNvSpPr/>
            <p:nvPr/>
          </p:nvSpPr>
          <p:spPr bwMode="auto">
            <a:xfrm rot="8153283">
              <a:off x="4443053" y="1495425"/>
              <a:ext cx="1408113" cy="1409700"/>
            </a:xfrm>
            <a:prstGeom prst="teardrop">
              <a:avLst>
                <a:gd name="adj" fmla="val 118585"/>
              </a:avLst>
            </a:prstGeom>
            <a:noFill/>
            <a:ln>
              <a:solidFill>
                <a:srgbClr val="00A1D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/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EA175D89-0C7E-4593-B00F-FB852223B3C6}"/>
                </a:ext>
              </a:extLst>
            </p:cNvPr>
            <p:cNvSpPr/>
            <p:nvPr/>
          </p:nvSpPr>
          <p:spPr bwMode="auto">
            <a:xfrm>
              <a:off x="5068528" y="3308350"/>
              <a:ext cx="120650" cy="1206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/>
            </a:p>
          </p:txBody>
        </p:sp>
        <p:sp>
          <p:nvSpPr>
            <p:cNvPr id="158" name="TextBox 33">
              <a:extLst>
                <a:ext uri="{FF2B5EF4-FFF2-40B4-BE49-F238E27FC236}">
                  <a16:creationId xmlns:a16="http://schemas.microsoft.com/office/drawing/2014/main" id="{5C85A3BE-9754-4C13-BCA4-5AE6BDA52127}"/>
                </a:ext>
              </a:extLst>
            </p:cNvPr>
            <p:cNvSpPr txBox="1"/>
            <p:nvPr/>
          </p:nvSpPr>
          <p:spPr>
            <a:xfrm>
              <a:off x="4400724" y="2208311"/>
              <a:ext cx="1456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</a:t>
              </a:r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9" name="Freeform 399">
              <a:extLst>
                <a:ext uri="{FF2B5EF4-FFF2-40B4-BE49-F238E27FC236}">
                  <a16:creationId xmlns:a16="http://schemas.microsoft.com/office/drawing/2014/main" id="{B3D9B274-8D0F-4AFE-9C6F-A9EDF41C4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85" y="1730655"/>
              <a:ext cx="346536" cy="295370"/>
            </a:xfrm>
            <a:custGeom>
              <a:avLst/>
              <a:gdLst>
                <a:gd name="T0" fmla="*/ 63 w 149"/>
                <a:gd name="T1" fmla="*/ 16 h 127"/>
                <a:gd name="T2" fmla="*/ 15 w 149"/>
                <a:gd name="T3" fmla="*/ 31 h 127"/>
                <a:gd name="T4" fmla="*/ 103 w 149"/>
                <a:gd name="T5" fmla="*/ 94 h 127"/>
                <a:gd name="T6" fmla="*/ 120 w 149"/>
                <a:gd name="T7" fmla="*/ 70 h 127"/>
                <a:gd name="T8" fmla="*/ 120 w 149"/>
                <a:gd name="T9" fmla="*/ 95 h 127"/>
                <a:gd name="T10" fmla="*/ 116 w 149"/>
                <a:gd name="T11" fmla="*/ 105 h 127"/>
                <a:gd name="T12" fmla="*/ 107 w 149"/>
                <a:gd name="T13" fmla="*/ 110 h 127"/>
                <a:gd name="T14" fmla="*/ 78 w 149"/>
                <a:gd name="T15" fmla="*/ 119 h 127"/>
                <a:gd name="T16" fmla="*/ 103 w 149"/>
                <a:gd name="T17" fmla="*/ 127 h 127"/>
                <a:gd name="T18" fmla="*/ 19 w 149"/>
                <a:gd name="T19" fmla="*/ 119 h 127"/>
                <a:gd name="T20" fmla="*/ 44 w 149"/>
                <a:gd name="T21" fmla="*/ 110 h 127"/>
                <a:gd name="T22" fmla="*/ 13 w 149"/>
                <a:gd name="T23" fmla="*/ 110 h 127"/>
                <a:gd name="T24" fmla="*/ 4 w 149"/>
                <a:gd name="T25" fmla="*/ 105 h 127"/>
                <a:gd name="T26" fmla="*/ 0 w 149"/>
                <a:gd name="T27" fmla="*/ 95 h 127"/>
                <a:gd name="T28" fmla="*/ 0 w 149"/>
                <a:gd name="T29" fmla="*/ 31 h 127"/>
                <a:gd name="T30" fmla="*/ 4 w 149"/>
                <a:gd name="T31" fmla="*/ 20 h 127"/>
                <a:gd name="T32" fmla="*/ 13 w 149"/>
                <a:gd name="T33" fmla="*/ 16 h 127"/>
                <a:gd name="T34" fmla="*/ 127 w 149"/>
                <a:gd name="T35" fmla="*/ 0 h 127"/>
                <a:gd name="T36" fmla="*/ 90 w 149"/>
                <a:gd name="T37" fmla="*/ 33 h 127"/>
                <a:gd name="T38" fmla="*/ 90 w 149"/>
                <a:gd name="T39" fmla="*/ 33 h 127"/>
                <a:gd name="T40" fmla="*/ 100 w 149"/>
                <a:gd name="T41" fmla="*/ 35 h 127"/>
                <a:gd name="T42" fmla="*/ 127 w 149"/>
                <a:gd name="T43" fmla="*/ 0 h 127"/>
                <a:gd name="T44" fmla="*/ 133 w 149"/>
                <a:gd name="T45" fmla="*/ 2 h 127"/>
                <a:gd name="T46" fmla="*/ 103 w 149"/>
                <a:gd name="T47" fmla="*/ 38 h 127"/>
                <a:gd name="T48" fmla="*/ 101 w 149"/>
                <a:gd name="T49" fmla="*/ 40 h 127"/>
                <a:gd name="T50" fmla="*/ 52 w 149"/>
                <a:gd name="T51" fmla="*/ 31 h 127"/>
                <a:gd name="T52" fmla="*/ 52 w 149"/>
                <a:gd name="T53" fmla="*/ 35 h 127"/>
                <a:gd name="T54" fmla="*/ 67 w 149"/>
                <a:gd name="T55" fmla="*/ 73 h 127"/>
                <a:gd name="T56" fmla="*/ 79 w 149"/>
                <a:gd name="T57" fmla="*/ 53 h 127"/>
                <a:gd name="T58" fmla="*/ 81 w 149"/>
                <a:gd name="T59" fmla="*/ 53 h 127"/>
                <a:gd name="T60" fmla="*/ 83 w 149"/>
                <a:gd name="T61" fmla="*/ 53 h 127"/>
                <a:gd name="T62" fmla="*/ 85 w 149"/>
                <a:gd name="T63" fmla="*/ 55 h 127"/>
                <a:gd name="T64" fmla="*/ 74 w 149"/>
                <a:gd name="T65" fmla="*/ 79 h 127"/>
                <a:gd name="T66" fmla="*/ 78 w 149"/>
                <a:gd name="T67" fmla="*/ 79 h 127"/>
                <a:gd name="T68" fmla="*/ 144 w 149"/>
                <a:gd name="T69" fmla="*/ 53 h 127"/>
                <a:gd name="T70" fmla="*/ 122 w 149"/>
                <a:gd name="T71" fmla="*/ 42 h 127"/>
                <a:gd name="T72" fmla="*/ 122 w 149"/>
                <a:gd name="T73" fmla="*/ 40 h 127"/>
                <a:gd name="T74" fmla="*/ 122 w 149"/>
                <a:gd name="T75" fmla="*/ 38 h 127"/>
                <a:gd name="T76" fmla="*/ 123 w 149"/>
                <a:gd name="T77" fmla="*/ 37 h 127"/>
                <a:gd name="T78" fmla="*/ 149 w 149"/>
                <a:gd name="T79" fmla="*/ 48 h 127"/>
                <a:gd name="T80" fmla="*/ 149 w 149"/>
                <a:gd name="T81" fmla="*/ 42 h 127"/>
                <a:gd name="T82" fmla="*/ 134 w 149"/>
                <a:gd name="T83" fmla="*/ 5 h 127"/>
                <a:gd name="T84" fmla="*/ 133 w 149"/>
                <a:gd name="T85" fmla="*/ 2 h 127"/>
                <a:gd name="T86" fmla="*/ 103 w 149"/>
                <a:gd name="T87" fmla="*/ 101 h 127"/>
                <a:gd name="T88" fmla="*/ 100 w 149"/>
                <a:gd name="T89" fmla="*/ 105 h 127"/>
                <a:gd name="T90" fmla="*/ 101 w 149"/>
                <a:gd name="T91" fmla="*/ 106 h 127"/>
                <a:gd name="T92" fmla="*/ 103 w 149"/>
                <a:gd name="T93" fmla="*/ 108 h 127"/>
                <a:gd name="T94" fmla="*/ 107 w 149"/>
                <a:gd name="T95" fmla="*/ 105 h 127"/>
                <a:gd name="T96" fmla="*/ 105 w 149"/>
                <a:gd name="T97" fmla="*/ 103 h 127"/>
                <a:gd name="T98" fmla="*/ 103 w 149"/>
                <a:gd name="T99" fmla="*/ 10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9" h="127">
                  <a:moveTo>
                    <a:pt x="13" y="16"/>
                  </a:moveTo>
                  <a:lnTo>
                    <a:pt x="63" y="16"/>
                  </a:lnTo>
                  <a:lnTo>
                    <a:pt x="28" y="31"/>
                  </a:lnTo>
                  <a:lnTo>
                    <a:pt x="15" y="31"/>
                  </a:lnTo>
                  <a:lnTo>
                    <a:pt x="15" y="94"/>
                  </a:lnTo>
                  <a:lnTo>
                    <a:pt x="103" y="94"/>
                  </a:lnTo>
                  <a:lnTo>
                    <a:pt x="103" y="75"/>
                  </a:lnTo>
                  <a:lnTo>
                    <a:pt x="120" y="70"/>
                  </a:lnTo>
                  <a:lnTo>
                    <a:pt x="120" y="95"/>
                  </a:lnTo>
                  <a:lnTo>
                    <a:pt x="120" y="95"/>
                  </a:lnTo>
                  <a:lnTo>
                    <a:pt x="118" y="101"/>
                  </a:lnTo>
                  <a:lnTo>
                    <a:pt x="116" y="105"/>
                  </a:lnTo>
                  <a:lnTo>
                    <a:pt x="111" y="108"/>
                  </a:lnTo>
                  <a:lnTo>
                    <a:pt x="107" y="110"/>
                  </a:lnTo>
                  <a:lnTo>
                    <a:pt x="78" y="110"/>
                  </a:lnTo>
                  <a:lnTo>
                    <a:pt x="78" y="119"/>
                  </a:lnTo>
                  <a:lnTo>
                    <a:pt x="103" y="119"/>
                  </a:lnTo>
                  <a:lnTo>
                    <a:pt x="103" y="127"/>
                  </a:lnTo>
                  <a:lnTo>
                    <a:pt x="19" y="127"/>
                  </a:lnTo>
                  <a:lnTo>
                    <a:pt x="19" y="119"/>
                  </a:lnTo>
                  <a:lnTo>
                    <a:pt x="44" y="119"/>
                  </a:lnTo>
                  <a:lnTo>
                    <a:pt x="44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0" y="108"/>
                  </a:lnTo>
                  <a:lnTo>
                    <a:pt x="4" y="105"/>
                  </a:lnTo>
                  <a:lnTo>
                    <a:pt x="2" y="101"/>
                  </a:lnTo>
                  <a:lnTo>
                    <a:pt x="0" y="95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10" y="18"/>
                  </a:lnTo>
                  <a:lnTo>
                    <a:pt x="13" y="16"/>
                  </a:lnTo>
                  <a:lnTo>
                    <a:pt x="13" y="16"/>
                  </a:lnTo>
                  <a:close/>
                  <a:moveTo>
                    <a:pt x="127" y="0"/>
                  </a:moveTo>
                  <a:lnTo>
                    <a:pt x="54" y="26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27" y="0"/>
                  </a:lnTo>
                  <a:lnTo>
                    <a:pt x="127" y="0"/>
                  </a:lnTo>
                  <a:close/>
                  <a:moveTo>
                    <a:pt x="133" y="2"/>
                  </a:moveTo>
                  <a:lnTo>
                    <a:pt x="133" y="2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1" y="40"/>
                  </a:lnTo>
                  <a:lnTo>
                    <a:pt x="100" y="40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5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8" y="77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81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5" y="55"/>
                  </a:lnTo>
                  <a:lnTo>
                    <a:pt x="85" y="57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8" y="79"/>
                  </a:lnTo>
                  <a:lnTo>
                    <a:pt x="144" y="53"/>
                  </a:lnTo>
                  <a:lnTo>
                    <a:pt x="144" y="53"/>
                  </a:lnTo>
                  <a:lnTo>
                    <a:pt x="145" y="53"/>
                  </a:lnTo>
                  <a:lnTo>
                    <a:pt x="122" y="42"/>
                  </a:lnTo>
                  <a:lnTo>
                    <a:pt x="122" y="42"/>
                  </a:lnTo>
                  <a:lnTo>
                    <a:pt x="122" y="40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3" y="37"/>
                  </a:lnTo>
                  <a:lnTo>
                    <a:pt x="125" y="37"/>
                  </a:lnTo>
                  <a:lnTo>
                    <a:pt x="149" y="48"/>
                  </a:lnTo>
                  <a:lnTo>
                    <a:pt x="149" y="48"/>
                  </a:lnTo>
                  <a:lnTo>
                    <a:pt x="149" y="42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3" y="2"/>
                  </a:lnTo>
                  <a:lnTo>
                    <a:pt x="133" y="2"/>
                  </a:lnTo>
                  <a:close/>
                  <a:moveTo>
                    <a:pt x="103" y="101"/>
                  </a:moveTo>
                  <a:lnTo>
                    <a:pt x="103" y="101"/>
                  </a:lnTo>
                  <a:lnTo>
                    <a:pt x="101" y="103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01" y="106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5" y="106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5" y="103"/>
                  </a:lnTo>
                  <a:lnTo>
                    <a:pt x="103" y="101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B9BBBB6A-2481-46C5-8763-32C0A374CB5B}"/>
              </a:ext>
            </a:extLst>
          </p:cNvPr>
          <p:cNvGrpSpPr/>
          <p:nvPr/>
        </p:nvGrpSpPr>
        <p:grpSpPr>
          <a:xfrm>
            <a:off x="9248009" y="1045696"/>
            <a:ext cx="1456258" cy="1936750"/>
            <a:chOff x="9463484" y="1699018"/>
            <a:chExt cx="1456258" cy="1936750"/>
          </a:xfrm>
        </p:grpSpPr>
        <p:sp>
          <p:nvSpPr>
            <p:cNvPr id="161" name="泪滴形 160">
              <a:extLst>
                <a:ext uri="{FF2B5EF4-FFF2-40B4-BE49-F238E27FC236}">
                  <a16:creationId xmlns:a16="http://schemas.microsoft.com/office/drawing/2014/main" id="{1506EA14-7E58-4873-96BA-4D2B233BFF1F}"/>
                </a:ext>
              </a:extLst>
            </p:cNvPr>
            <p:cNvSpPr/>
            <p:nvPr/>
          </p:nvSpPr>
          <p:spPr bwMode="auto">
            <a:xfrm rot="8153283">
              <a:off x="9557364" y="1749818"/>
              <a:ext cx="1309687" cy="1311275"/>
            </a:xfrm>
            <a:prstGeom prst="teardrop">
              <a:avLst>
                <a:gd name="adj" fmla="val 11858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/>
            </a:p>
          </p:txBody>
        </p:sp>
        <p:sp>
          <p:nvSpPr>
            <p:cNvPr id="162" name="泪滴形 161">
              <a:extLst>
                <a:ext uri="{FF2B5EF4-FFF2-40B4-BE49-F238E27FC236}">
                  <a16:creationId xmlns:a16="http://schemas.microsoft.com/office/drawing/2014/main" id="{4AB8F74B-3261-4036-A861-A4C6CF4C837E}"/>
                </a:ext>
              </a:extLst>
            </p:cNvPr>
            <p:cNvSpPr/>
            <p:nvPr/>
          </p:nvSpPr>
          <p:spPr bwMode="auto">
            <a:xfrm rot="8153283">
              <a:off x="9508151" y="1699018"/>
              <a:ext cx="1408113" cy="1408112"/>
            </a:xfrm>
            <a:prstGeom prst="teardrop">
              <a:avLst>
                <a:gd name="adj" fmla="val 118585"/>
              </a:avLst>
            </a:prstGeom>
            <a:noFill/>
            <a:ln>
              <a:solidFill>
                <a:srgbClr val="00A1D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/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AB897B0C-826E-42AB-97ED-315CA0CE49BE}"/>
                </a:ext>
              </a:extLst>
            </p:cNvPr>
            <p:cNvSpPr/>
            <p:nvPr/>
          </p:nvSpPr>
          <p:spPr bwMode="auto">
            <a:xfrm>
              <a:off x="10127654" y="3515118"/>
              <a:ext cx="120650" cy="1206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/>
            </a:p>
          </p:txBody>
        </p:sp>
        <p:sp>
          <p:nvSpPr>
            <p:cNvPr id="164" name="TextBox 39">
              <a:extLst>
                <a:ext uri="{FF2B5EF4-FFF2-40B4-BE49-F238E27FC236}">
                  <a16:creationId xmlns:a16="http://schemas.microsoft.com/office/drawing/2014/main" id="{8D87BAD4-F136-45F0-B0B2-C8AF13B24447}"/>
                </a:ext>
              </a:extLst>
            </p:cNvPr>
            <p:cNvSpPr txBox="1"/>
            <p:nvPr/>
          </p:nvSpPr>
          <p:spPr>
            <a:xfrm>
              <a:off x="9463484" y="2348880"/>
              <a:ext cx="1456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202</a:t>
              </a:r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5" name="Freeform 411">
              <a:extLst>
                <a:ext uri="{FF2B5EF4-FFF2-40B4-BE49-F238E27FC236}">
                  <a16:creationId xmlns:a16="http://schemas.microsoft.com/office/drawing/2014/main" id="{574B94B7-5C56-42E1-B1B2-4253F8C79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55646" y="1938291"/>
              <a:ext cx="337233" cy="346536"/>
            </a:xfrm>
            <a:custGeom>
              <a:avLst/>
              <a:gdLst>
                <a:gd name="T0" fmla="*/ 68 w 145"/>
                <a:gd name="T1" fmla="*/ 75 h 149"/>
                <a:gd name="T2" fmla="*/ 86 w 145"/>
                <a:gd name="T3" fmla="*/ 86 h 149"/>
                <a:gd name="T4" fmla="*/ 81 w 145"/>
                <a:gd name="T5" fmla="*/ 110 h 149"/>
                <a:gd name="T6" fmla="*/ 73 w 145"/>
                <a:gd name="T7" fmla="*/ 129 h 149"/>
                <a:gd name="T8" fmla="*/ 57 w 145"/>
                <a:gd name="T9" fmla="*/ 140 h 149"/>
                <a:gd name="T10" fmla="*/ 38 w 145"/>
                <a:gd name="T11" fmla="*/ 141 h 149"/>
                <a:gd name="T12" fmla="*/ 18 w 145"/>
                <a:gd name="T13" fmla="*/ 130 h 149"/>
                <a:gd name="T14" fmla="*/ 9 w 145"/>
                <a:gd name="T15" fmla="*/ 118 h 149"/>
                <a:gd name="T16" fmla="*/ 9 w 145"/>
                <a:gd name="T17" fmla="*/ 90 h 149"/>
                <a:gd name="T18" fmla="*/ 18 w 145"/>
                <a:gd name="T19" fmla="*/ 77 h 149"/>
                <a:gd name="T20" fmla="*/ 38 w 145"/>
                <a:gd name="T21" fmla="*/ 68 h 149"/>
                <a:gd name="T22" fmla="*/ 121 w 145"/>
                <a:gd name="T23" fmla="*/ 30 h 149"/>
                <a:gd name="T24" fmla="*/ 99 w 145"/>
                <a:gd name="T25" fmla="*/ 33 h 149"/>
                <a:gd name="T26" fmla="*/ 88 w 145"/>
                <a:gd name="T27" fmla="*/ 44 h 149"/>
                <a:gd name="T28" fmla="*/ 88 w 145"/>
                <a:gd name="T29" fmla="*/ 63 h 149"/>
                <a:gd name="T30" fmla="*/ 93 w 145"/>
                <a:gd name="T31" fmla="*/ 77 h 149"/>
                <a:gd name="T32" fmla="*/ 106 w 145"/>
                <a:gd name="T33" fmla="*/ 90 h 149"/>
                <a:gd name="T34" fmla="*/ 130 w 145"/>
                <a:gd name="T35" fmla="*/ 86 h 149"/>
                <a:gd name="T36" fmla="*/ 141 w 145"/>
                <a:gd name="T37" fmla="*/ 75 h 149"/>
                <a:gd name="T38" fmla="*/ 139 w 145"/>
                <a:gd name="T39" fmla="*/ 59 h 149"/>
                <a:gd name="T40" fmla="*/ 134 w 145"/>
                <a:gd name="T41" fmla="*/ 44 h 149"/>
                <a:gd name="T42" fmla="*/ 121 w 145"/>
                <a:gd name="T43" fmla="*/ 35 h 149"/>
                <a:gd name="T44" fmla="*/ 125 w 145"/>
                <a:gd name="T45" fmla="*/ 61 h 149"/>
                <a:gd name="T46" fmla="*/ 104 w 145"/>
                <a:gd name="T47" fmla="*/ 68 h 149"/>
                <a:gd name="T48" fmla="*/ 110 w 145"/>
                <a:gd name="T49" fmla="*/ 50 h 149"/>
                <a:gd name="T50" fmla="*/ 117 w 145"/>
                <a:gd name="T51" fmla="*/ 64 h 149"/>
                <a:gd name="T52" fmla="*/ 110 w 145"/>
                <a:gd name="T53" fmla="*/ 57 h 149"/>
                <a:gd name="T54" fmla="*/ 132 w 145"/>
                <a:gd name="T55" fmla="*/ 63 h 149"/>
                <a:gd name="T56" fmla="*/ 106 w 145"/>
                <a:gd name="T57" fmla="*/ 75 h 149"/>
                <a:gd name="T58" fmla="*/ 103 w 145"/>
                <a:gd name="T59" fmla="*/ 46 h 149"/>
                <a:gd name="T60" fmla="*/ 66 w 145"/>
                <a:gd name="T61" fmla="*/ 0 h 149"/>
                <a:gd name="T62" fmla="*/ 44 w 145"/>
                <a:gd name="T63" fmla="*/ 4 h 149"/>
                <a:gd name="T64" fmla="*/ 33 w 145"/>
                <a:gd name="T65" fmla="*/ 17 h 149"/>
                <a:gd name="T66" fmla="*/ 33 w 145"/>
                <a:gd name="T67" fmla="*/ 33 h 149"/>
                <a:gd name="T68" fmla="*/ 40 w 145"/>
                <a:gd name="T69" fmla="*/ 48 h 149"/>
                <a:gd name="T70" fmla="*/ 53 w 145"/>
                <a:gd name="T71" fmla="*/ 61 h 149"/>
                <a:gd name="T72" fmla="*/ 75 w 145"/>
                <a:gd name="T73" fmla="*/ 57 h 149"/>
                <a:gd name="T74" fmla="*/ 86 w 145"/>
                <a:gd name="T75" fmla="*/ 46 h 149"/>
                <a:gd name="T76" fmla="*/ 86 w 145"/>
                <a:gd name="T77" fmla="*/ 30 h 149"/>
                <a:gd name="T78" fmla="*/ 81 w 145"/>
                <a:gd name="T79" fmla="*/ 15 h 149"/>
                <a:gd name="T80" fmla="*/ 66 w 145"/>
                <a:gd name="T81" fmla="*/ 6 h 149"/>
                <a:gd name="T82" fmla="*/ 71 w 145"/>
                <a:gd name="T83" fmla="*/ 33 h 149"/>
                <a:gd name="T84" fmla="*/ 51 w 145"/>
                <a:gd name="T85" fmla="*/ 39 h 149"/>
                <a:gd name="T86" fmla="*/ 57 w 145"/>
                <a:gd name="T87" fmla="*/ 20 h 149"/>
                <a:gd name="T88" fmla="*/ 62 w 145"/>
                <a:gd name="T89" fmla="*/ 35 h 149"/>
                <a:gd name="T90" fmla="*/ 57 w 145"/>
                <a:gd name="T91" fmla="*/ 28 h 149"/>
                <a:gd name="T92" fmla="*/ 77 w 145"/>
                <a:gd name="T93" fmla="*/ 33 h 149"/>
                <a:gd name="T94" fmla="*/ 51 w 145"/>
                <a:gd name="T95" fmla="*/ 46 h 149"/>
                <a:gd name="T96" fmla="*/ 49 w 145"/>
                <a:gd name="T97" fmla="*/ 19 h 149"/>
                <a:gd name="T98" fmla="*/ 44 w 145"/>
                <a:gd name="T99" fmla="*/ 88 h 149"/>
                <a:gd name="T100" fmla="*/ 33 w 145"/>
                <a:gd name="T101" fmla="*/ 116 h 149"/>
                <a:gd name="T102" fmla="*/ 59 w 145"/>
                <a:gd name="T103" fmla="*/ 110 h 149"/>
                <a:gd name="T104" fmla="*/ 44 w 145"/>
                <a:gd name="T105" fmla="*/ 88 h 149"/>
                <a:gd name="T106" fmla="*/ 38 w 145"/>
                <a:gd name="T107" fmla="*/ 99 h 149"/>
                <a:gd name="T108" fmla="*/ 44 w 145"/>
                <a:gd name="T109" fmla="*/ 112 h 149"/>
                <a:gd name="T110" fmla="*/ 51 w 145"/>
                <a:gd name="T111" fmla="*/ 101 h 149"/>
                <a:gd name="T112" fmla="*/ 35 w 145"/>
                <a:gd name="T113" fmla="*/ 81 h 149"/>
                <a:gd name="T114" fmla="*/ 27 w 145"/>
                <a:gd name="T115" fmla="*/ 121 h 149"/>
                <a:gd name="T116" fmla="*/ 70 w 145"/>
                <a:gd name="T117" fmla="*/ 10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" h="149">
                  <a:moveTo>
                    <a:pt x="51" y="68"/>
                  </a:moveTo>
                  <a:lnTo>
                    <a:pt x="51" y="68"/>
                  </a:lnTo>
                  <a:lnTo>
                    <a:pt x="59" y="70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8" y="64"/>
                  </a:lnTo>
                  <a:lnTo>
                    <a:pt x="71" y="68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3" y="81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4" y="83"/>
                  </a:lnTo>
                  <a:lnTo>
                    <a:pt x="86" y="86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81" y="97"/>
                  </a:lnTo>
                  <a:lnTo>
                    <a:pt x="88" y="99"/>
                  </a:lnTo>
                  <a:lnTo>
                    <a:pt x="88" y="99"/>
                  </a:lnTo>
                  <a:lnTo>
                    <a:pt x="90" y="105"/>
                  </a:lnTo>
                  <a:lnTo>
                    <a:pt x="88" y="110"/>
                  </a:lnTo>
                  <a:lnTo>
                    <a:pt x="81" y="110"/>
                  </a:lnTo>
                  <a:lnTo>
                    <a:pt x="81" y="110"/>
                  </a:lnTo>
                  <a:lnTo>
                    <a:pt x="79" y="118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2" y="127"/>
                  </a:lnTo>
                  <a:lnTo>
                    <a:pt x="81" y="130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8" y="134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6" y="143"/>
                  </a:lnTo>
                  <a:lnTo>
                    <a:pt x="62" y="145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51" y="141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4" y="149"/>
                  </a:lnTo>
                  <a:lnTo>
                    <a:pt x="38" y="149"/>
                  </a:lnTo>
                  <a:lnTo>
                    <a:pt x="38" y="141"/>
                  </a:lnTo>
                  <a:lnTo>
                    <a:pt x="38" y="141"/>
                  </a:lnTo>
                  <a:lnTo>
                    <a:pt x="31" y="140"/>
                  </a:lnTo>
                  <a:lnTo>
                    <a:pt x="27" y="145"/>
                  </a:lnTo>
                  <a:lnTo>
                    <a:pt x="27" y="145"/>
                  </a:lnTo>
                  <a:lnTo>
                    <a:pt x="22" y="143"/>
                  </a:lnTo>
                  <a:lnTo>
                    <a:pt x="18" y="140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5" y="129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5" y="127"/>
                  </a:lnTo>
                  <a:lnTo>
                    <a:pt x="3" y="121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7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9" y="90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5" y="81"/>
                  </a:lnTo>
                  <a:lnTo>
                    <a:pt x="9" y="77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20" y="75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8" y="68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4" y="59"/>
                  </a:lnTo>
                  <a:lnTo>
                    <a:pt x="49" y="61"/>
                  </a:lnTo>
                  <a:lnTo>
                    <a:pt x="51" y="68"/>
                  </a:lnTo>
                  <a:lnTo>
                    <a:pt x="51" y="68"/>
                  </a:lnTo>
                  <a:close/>
                  <a:moveTo>
                    <a:pt x="121" y="35"/>
                  </a:moveTo>
                  <a:lnTo>
                    <a:pt x="121" y="30"/>
                  </a:lnTo>
                  <a:lnTo>
                    <a:pt x="121" y="30"/>
                  </a:lnTo>
                  <a:lnTo>
                    <a:pt x="114" y="30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08" y="35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99" y="33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5" y="42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88" y="44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0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2" y="61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90" y="66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8" y="75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5" y="79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9" y="86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6" y="85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14" y="92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21" y="86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2" y="7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41" y="75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9" y="68"/>
                  </a:lnTo>
                  <a:lnTo>
                    <a:pt x="145" y="68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39" y="59"/>
                  </a:lnTo>
                  <a:lnTo>
                    <a:pt x="139" y="59"/>
                  </a:lnTo>
                  <a:lnTo>
                    <a:pt x="139" y="53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1" y="44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2" y="42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0" y="33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1" y="35"/>
                  </a:lnTo>
                  <a:lnTo>
                    <a:pt x="121" y="35"/>
                  </a:lnTo>
                  <a:close/>
                  <a:moveTo>
                    <a:pt x="115" y="50"/>
                  </a:moveTo>
                  <a:lnTo>
                    <a:pt x="115" y="50"/>
                  </a:lnTo>
                  <a:lnTo>
                    <a:pt x="119" y="50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5" y="57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6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17" y="72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08" y="70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3" y="64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4" y="55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10" y="50"/>
                  </a:lnTo>
                  <a:lnTo>
                    <a:pt x="115" y="50"/>
                  </a:lnTo>
                  <a:lnTo>
                    <a:pt x="115" y="50"/>
                  </a:lnTo>
                  <a:close/>
                  <a:moveTo>
                    <a:pt x="117" y="57"/>
                  </a:moveTo>
                  <a:lnTo>
                    <a:pt x="117" y="57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7" y="64"/>
                  </a:lnTo>
                  <a:lnTo>
                    <a:pt x="117" y="64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8" y="59"/>
                  </a:lnTo>
                  <a:lnTo>
                    <a:pt x="108" y="59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5" y="55"/>
                  </a:lnTo>
                  <a:lnTo>
                    <a:pt x="115" y="55"/>
                  </a:lnTo>
                  <a:lnTo>
                    <a:pt x="117" y="57"/>
                  </a:lnTo>
                  <a:lnTo>
                    <a:pt x="117" y="57"/>
                  </a:lnTo>
                  <a:close/>
                  <a:moveTo>
                    <a:pt x="128" y="50"/>
                  </a:moveTo>
                  <a:lnTo>
                    <a:pt x="128" y="50"/>
                  </a:lnTo>
                  <a:lnTo>
                    <a:pt x="130" y="55"/>
                  </a:lnTo>
                  <a:lnTo>
                    <a:pt x="132" y="63"/>
                  </a:lnTo>
                  <a:lnTo>
                    <a:pt x="132" y="63"/>
                  </a:lnTo>
                  <a:lnTo>
                    <a:pt x="128" y="68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19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06" y="75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97" y="64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9" y="52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110" y="4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23" y="46"/>
                  </a:lnTo>
                  <a:lnTo>
                    <a:pt x="128" y="50"/>
                  </a:lnTo>
                  <a:lnTo>
                    <a:pt x="128" y="50"/>
                  </a:lnTo>
                  <a:close/>
                  <a:moveTo>
                    <a:pt x="66" y="6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4" y="4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2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3" y="17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5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3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7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33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44" y="59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53" y="57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60" y="63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75" y="57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9" y="50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6" y="46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4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4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86" y="15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9" y="13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75" y="4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66" y="6"/>
                  </a:lnTo>
                  <a:lnTo>
                    <a:pt x="66" y="6"/>
                  </a:lnTo>
                  <a:close/>
                  <a:moveTo>
                    <a:pt x="60" y="20"/>
                  </a:moveTo>
                  <a:lnTo>
                    <a:pt x="60" y="20"/>
                  </a:lnTo>
                  <a:lnTo>
                    <a:pt x="66" y="2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0" y="28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0" y="37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2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5" y="41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6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7" y="20"/>
                  </a:lnTo>
                  <a:lnTo>
                    <a:pt x="60" y="20"/>
                  </a:lnTo>
                  <a:lnTo>
                    <a:pt x="60" y="20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4" y="28"/>
                  </a:lnTo>
                  <a:lnTo>
                    <a:pt x="64" y="28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7" y="26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5" y="39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4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6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37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22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8" y="17"/>
                  </a:lnTo>
                  <a:lnTo>
                    <a:pt x="73" y="20"/>
                  </a:lnTo>
                  <a:lnTo>
                    <a:pt x="73" y="20"/>
                  </a:lnTo>
                  <a:close/>
                  <a:moveTo>
                    <a:pt x="44" y="88"/>
                  </a:moveTo>
                  <a:lnTo>
                    <a:pt x="44" y="88"/>
                  </a:lnTo>
                  <a:lnTo>
                    <a:pt x="38" y="90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29" y="97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9" y="110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8" y="119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51" y="119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9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59" y="97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1" y="90"/>
                  </a:lnTo>
                  <a:lnTo>
                    <a:pt x="44" y="88"/>
                  </a:lnTo>
                  <a:lnTo>
                    <a:pt x="44" y="88"/>
                  </a:lnTo>
                  <a:close/>
                  <a:moveTo>
                    <a:pt x="49" y="99"/>
                  </a:moveTo>
                  <a:lnTo>
                    <a:pt x="49" y="99"/>
                  </a:lnTo>
                  <a:lnTo>
                    <a:pt x="48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101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8" y="107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42" y="11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8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49" y="99"/>
                  </a:lnTo>
                  <a:lnTo>
                    <a:pt x="49" y="99"/>
                  </a:lnTo>
                  <a:close/>
                  <a:moveTo>
                    <a:pt x="62" y="86"/>
                  </a:moveTo>
                  <a:lnTo>
                    <a:pt x="62" y="86"/>
                  </a:lnTo>
                  <a:lnTo>
                    <a:pt x="55" y="81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35" y="81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2" y="94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2" y="114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35" y="127"/>
                  </a:lnTo>
                  <a:lnTo>
                    <a:pt x="44" y="129"/>
                  </a:lnTo>
                  <a:lnTo>
                    <a:pt x="44" y="129"/>
                  </a:lnTo>
                  <a:lnTo>
                    <a:pt x="55" y="127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8" y="114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68" y="94"/>
                  </a:lnTo>
                  <a:lnTo>
                    <a:pt x="62" y="86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b="1"/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47EFC317-A674-4FBE-B338-C332BABBC3FC}"/>
              </a:ext>
            </a:extLst>
          </p:cNvPr>
          <p:cNvGrpSpPr/>
          <p:nvPr/>
        </p:nvGrpSpPr>
        <p:grpSpPr>
          <a:xfrm>
            <a:off x="947601" y="2538658"/>
            <a:ext cx="1456258" cy="1935163"/>
            <a:chOff x="2330196" y="1816081"/>
            <a:chExt cx="1456258" cy="1935163"/>
          </a:xfrm>
        </p:grpSpPr>
        <p:sp>
          <p:nvSpPr>
            <p:cNvPr id="167" name="泪滴形 166">
              <a:extLst>
                <a:ext uri="{FF2B5EF4-FFF2-40B4-BE49-F238E27FC236}">
                  <a16:creationId xmlns:a16="http://schemas.microsoft.com/office/drawing/2014/main" id="{79BDFA40-CBE8-45DA-8445-6DB4C8B471FF}"/>
                </a:ext>
              </a:extLst>
            </p:cNvPr>
            <p:cNvSpPr/>
            <p:nvPr/>
          </p:nvSpPr>
          <p:spPr bwMode="auto">
            <a:xfrm rot="8153283">
              <a:off x="2403481" y="1873231"/>
              <a:ext cx="1309688" cy="1308100"/>
            </a:xfrm>
            <a:prstGeom prst="teardrop">
              <a:avLst>
                <a:gd name="adj" fmla="val 11858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/>
            </a:p>
          </p:txBody>
        </p:sp>
        <p:grpSp>
          <p:nvGrpSpPr>
            <p:cNvPr id="168" name="组合 167">
              <a:extLst>
                <a:ext uri="{FF2B5EF4-FFF2-40B4-BE49-F238E27FC236}">
                  <a16:creationId xmlns:a16="http://schemas.microsoft.com/office/drawing/2014/main" id="{1CC920B7-092E-40CB-A95C-579EFA2A3BE8}"/>
                </a:ext>
              </a:extLst>
            </p:cNvPr>
            <p:cNvGrpSpPr/>
            <p:nvPr/>
          </p:nvGrpSpPr>
          <p:grpSpPr>
            <a:xfrm>
              <a:off x="2330196" y="1816081"/>
              <a:ext cx="1456258" cy="1935163"/>
              <a:chOff x="2330196" y="1816081"/>
              <a:chExt cx="1456258" cy="1935163"/>
            </a:xfrm>
          </p:grpSpPr>
          <p:sp>
            <p:nvSpPr>
              <p:cNvPr id="169" name="泪滴形 168">
                <a:extLst>
                  <a:ext uri="{FF2B5EF4-FFF2-40B4-BE49-F238E27FC236}">
                    <a16:creationId xmlns:a16="http://schemas.microsoft.com/office/drawing/2014/main" id="{2BAB2F40-48E5-463E-BF88-EC851E8E117D}"/>
                  </a:ext>
                </a:extLst>
              </p:cNvPr>
              <p:cNvSpPr/>
              <p:nvPr/>
            </p:nvSpPr>
            <p:spPr bwMode="auto">
              <a:xfrm rot="8153283">
                <a:off x="2354269" y="1816081"/>
                <a:ext cx="1408112" cy="1408113"/>
              </a:xfrm>
              <a:prstGeom prst="teardrop">
                <a:avLst>
                  <a:gd name="adj" fmla="val 118585"/>
                </a:avLst>
              </a:prstGeom>
              <a:noFill/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b="1"/>
              </a:p>
            </p:txBody>
          </p:sp>
          <p:sp>
            <p:nvSpPr>
              <p:cNvPr id="170" name="椭圆 169">
                <a:extLst>
                  <a:ext uri="{FF2B5EF4-FFF2-40B4-BE49-F238E27FC236}">
                    <a16:creationId xmlns:a16="http://schemas.microsoft.com/office/drawing/2014/main" id="{02578751-179F-401C-A79F-06FFFDA92124}"/>
                  </a:ext>
                </a:extLst>
              </p:cNvPr>
              <p:cNvSpPr/>
              <p:nvPr/>
            </p:nvSpPr>
            <p:spPr bwMode="auto">
              <a:xfrm>
                <a:off x="2979744" y="3630594"/>
                <a:ext cx="120650" cy="1206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b="1" dirty="0"/>
              </a:p>
            </p:txBody>
          </p:sp>
          <p:sp>
            <p:nvSpPr>
              <p:cNvPr id="171" name="TextBox 46">
                <a:extLst>
                  <a:ext uri="{FF2B5EF4-FFF2-40B4-BE49-F238E27FC236}">
                    <a16:creationId xmlns:a16="http://schemas.microsoft.com/office/drawing/2014/main" id="{E1B8C929-E03F-4D73-A7AD-C86939B1B5C4}"/>
                  </a:ext>
                </a:extLst>
              </p:cNvPr>
              <p:cNvSpPr txBox="1"/>
              <p:nvPr/>
            </p:nvSpPr>
            <p:spPr>
              <a:xfrm>
                <a:off x="2330196" y="2518766"/>
                <a:ext cx="145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2018.12</a:t>
                </a: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72" name="Freeform 420">
                <a:extLst>
                  <a:ext uri="{FF2B5EF4-FFF2-40B4-BE49-F238E27FC236}">
                    <a16:creationId xmlns:a16="http://schemas.microsoft.com/office/drawing/2014/main" id="{8CED1999-4F52-42B6-A588-4FC5147716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8480" y="2072346"/>
                <a:ext cx="332583" cy="323280"/>
              </a:xfrm>
              <a:custGeom>
                <a:avLst/>
                <a:gdLst>
                  <a:gd name="T0" fmla="*/ 92 w 143"/>
                  <a:gd name="T1" fmla="*/ 139 h 139"/>
                  <a:gd name="T2" fmla="*/ 92 w 143"/>
                  <a:gd name="T3" fmla="*/ 86 h 139"/>
                  <a:gd name="T4" fmla="*/ 92 w 143"/>
                  <a:gd name="T5" fmla="*/ 86 h 139"/>
                  <a:gd name="T6" fmla="*/ 103 w 143"/>
                  <a:gd name="T7" fmla="*/ 80 h 139"/>
                  <a:gd name="T8" fmla="*/ 114 w 143"/>
                  <a:gd name="T9" fmla="*/ 77 h 139"/>
                  <a:gd name="T10" fmla="*/ 129 w 143"/>
                  <a:gd name="T11" fmla="*/ 75 h 139"/>
                  <a:gd name="T12" fmla="*/ 143 w 143"/>
                  <a:gd name="T13" fmla="*/ 75 h 139"/>
                  <a:gd name="T14" fmla="*/ 143 w 143"/>
                  <a:gd name="T15" fmla="*/ 75 h 139"/>
                  <a:gd name="T16" fmla="*/ 143 w 143"/>
                  <a:gd name="T17" fmla="*/ 86 h 139"/>
                  <a:gd name="T18" fmla="*/ 142 w 143"/>
                  <a:gd name="T19" fmla="*/ 95 h 139"/>
                  <a:gd name="T20" fmla="*/ 138 w 143"/>
                  <a:gd name="T21" fmla="*/ 104 h 139"/>
                  <a:gd name="T22" fmla="*/ 132 w 143"/>
                  <a:gd name="T23" fmla="*/ 113 h 139"/>
                  <a:gd name="T24" fmla="*/ 125 w 143"/>
                  <a:gd name="T25" fmla="*/ 121 h 139"/>
                  <a:gd name="T26" fmla="*/ 118 w 143"/>
                  <a:gd name="T27" fmla="*/ 128 h 139"/>
                  <a:gd name="T28" fmla="*/ 110 w 143"/>
                  <a:gd name="T29" fmla="*/ 133 h 139"/>
                  <a:gd name="T30" fmla="*/ 99 w 143"/>
                  <a:gd name="T31" fmla="*/ 139 h 139"/>
                  <a:gd name="T32" fmla="*/ 92 w 143"/>
                  <a:gd name="T33" fmla="*/ 139 h 139"/>
                  <a:gd name="T34" fmla="*/ 92 w 143"/>
                  <a:gd name="T35" fmla="*/ 139 h 139"/>
                  <a:gd name="T36" fmla="*/ 55 w 143"/>
                  <a:gd name="T37" fmla="*/ 139 h 139"/>
                  <a:gd name="T38" fmla="*/ 81 w 143"/>
                  <a:gd name="T39" fmla="*/ 139 h 139"/>
                  <a:gd name="T40" fmla="*/ 81 w 143"/>
                  <a:gd name="T41" fmla="*/ 73 h 139"/>
                  <a:gd name="T42" fmla="*/ 81 w 143"/>
                  <a:gd name="T43" fmla="*/ 73 h 139"/>
                  <a:gd name="T44" fmla="*/ 94 w 143"/>
                  <a:gd name="T45" fmla="*/ 67 h 139"/>
                  <a:gd name="T46" fmla="*/ 101 w 143"/>
                  <a:gd name="T47" fmla="*/ 58 h 139"/>
                  <a:gd name="T48" fmla="*/ 108 w 143"/>
                  <a:gd name="T49" fmla="*/ 49 h 139"/>
                  <a:gd name="T50" fmla="*/ 110 w 143"/>
                  <a:gd name="T51" fmla="*/ 38 h 139"/>
                  <a:gd name="T52" fmla="*/ 112 w 143"/>
                  <a:gd name="T53" fmla="*/ 27 h 139"/>
                  <a:gd name="T54" fmla="*/ 108 w 143"/>
                  <a:gd name="T55" fmla="*/ 16 h 139"/>
                  <a:gd name="T56" fmla="*/ 103 w 143"/>
                  <a:gd name="T57" fmla="*/ 7 h 139"/>
                  <a:gd name="T58" fmla="*/ 94 w 143"/>
                  <a:gd name="T59" fmla="*/ 0 h 139"/>
                  <a:gd name="T60" fmla="*/ 86 w 143"/>
                  <a:gd name="T61" fmla="*/ 20 h 139"/>
                  <a:gd name="T62" fmla="*/ 74 w 143"/>
                  <a:gd name="T63" fmla="*/ 1 h 139"/>
                  <a:gd name="T64" fmla="*/ 61 w 143"/>
                  <a:gd name="T65" fmla="*/ 20 h 139"/>
                  <a:gd name="T66" fmla="*/ 53 w 143"/>
                  <a:gd name="T67" fmla="*/ 0 h 139"/>
                  <a:gd name="T68" fmla="*/ 53 w 143"/>
                  <a:gd name="T69" fmla="*/ 0 h 139"/>
                  <a:gd name="T70" fmla="*/ 44 w 143"/>
                  <a:gd name="T71" fmla="*/ 7 h 139"/>
                  <a:gd name="T72" fmla="*/ 39 w 143"/>
                  <a:gd name="T73" fmla="*/ 16 h 139"/>
                  <a:gd name="T74" fmla="*/ 35 w 143"/>
                  <a:gd name="T75" fmla="*/ 27 h 139"/>
                  <a:gd name="T76" fmla="*/ 37 w 143"/>
                  <a:gd name="T77" fmla="*/ 38 h 139"/>
                  <a:gd name="T78" fmla="*/ 41 w 143"/>
                  <a:gd name="T79" fmla="*/ 49 h 139"/>
                  <a:gd name="T80" fmla="*/ 46 w 143"/>
                  <a:gd name="T81" fmla="*/ 58 h 139"/>
                  <a:gd name="T82" fmla="*/ 55 w 143"/>
                  <a:gd name="T83" fmla="*/ 67 h 139"/>
                  <a:gd name="T84" fmla="*/ 66 w 143"/>
                  <a:gd name="T85" fmla="*/ 73 h 139"/>
                  <a:gd name="T86" fmla="*/ 66 w 143"/>
                  <a:gd name="T87" fmla="*/ 100 h 139"/>
                  <a:gd name="T88" fmla="*/ 66 w 143"/>
                  <a:gd name="T89" fmla="*/ 100 h 139"/>
                  <a:gd name="T90" fmla="*/ 63 w 143"/>
                  <a:gd name="T91" fmla="*/ 93 h 139"/>
                  <a:gd name="T92" fmla="*/ 55 w 143"/>
                  <a:gd name="T93" fmla="*/ 88 h 139"/>
                  <a:gd name="T94" fmla="*/ 50 w 143"/>
                  <a:gd name="T95" fmla="*/ 82 h 139"/>
                  <a:gd name="T96" fmla="*/ 41 w 143"/>
                  <a:gd name="T97" fmla="*/ 78 h 139"/>
                  <a:gd name="T98" fmla="*/ 31 w 143"/>
                  <a:gd name="T99" fmla="*/ 75 h 139"/>
                  <a:gd name="T100" fmla="*/ 22 w 143"/>
                  <a:gd name="T101" fmla="*/ 73 h 139"/>
                  <a:gd name="T102" fmla="*/ 13 w 143"/>
                  <a:gd name="T103" fmla="*/ 73 h 139"/>
                  <a:gd name="T104" fmla="*/ 2 w 143"/>
                  <a:gd name="T105" fmla="*/ 73 h 139"/>
                  <a:gd name="T106" fmla="*/ 2 w 143"/>
                  <a:gd name="T107" fmla="*/ 73 h 139"/>
                  <a:gd name="T108" fmla="*/ 0 w 143"/>
                  <a:gd name="T109" fmla="*/ 86 h 139"/>
                  <a:gd name="T110" fmla="*/ 4 w 143"/>
                  <a:gd name="T111" fmla="*/ 99 h 139"/>
                  <a:gd name="T112" fmla="*/ 8 w 143"/>
                  <a:gd name="T113" fmla="*/ 108 h 139"/>
                  <a:gd name="T114" fmla="*/ 15 w 143"/>
                  <a:gd name="T115" fmla="*/ 117 h 139"/>
                  <a:gd name="T116" fmla="*/ 24 w 143"/>
                  <a:gd name="T117" fmla="*/ 124 h 139"/>
                  <a:gd name="T118" fmla="*/ 33 w 143"/>
                  <a:gd name="T119" fmla="*/ 130 h 139"/>
                  <a:gd name="T120" fmla="*/ 44 w 143"/>
                  <a:gd name="T121" fmla="*/ 135 h 139"/>
                  <a:gd name="T122" fmla="*/ 55 w 143"/>
                  <a:gd name="T123" fmla="*/ 139 h 139"/>
                  <a:gd name="T124" fmla="*/ 55 w 143"/>
                  <a:gd name="T125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" h="139">
                    <a:moveTo>
                      <a:pt x="92" y="139"/>
                    </a:moveTo>
                    <a:lnTo>
                      <a:pt x="92" y="86"/>
                    </a:lnTo>
                    <a:lnTo>
                      <a:pt x="92" y="86"/>
                    </a:lnTo>
                    <a:lnTo>
                      <a:pt x="103" y="80"/>
                    </a:lnTo>
                    <a:lnTo>
                      <a:pt x="114" y="77"/>
                    </a:lnTo>
                    <a:lnTo>
                      <a:pt x="129" y="75"/>
                    </a:lnTo>
                    <a:lnTo>
                      <a:pt x="143" y="75"/>
                    </a:lnTo>
                    <a:lnTo>
                      <a:pt x="143" y="75"/>
                    </a:lnTo>
                    <a:lnTo>
                      <a:pt x="143" y="86"/>
                    </a:lnTo>
                    <a:lnTo>
                      <a:pt x="142" y="95"/>
                    </a:lnTo>
                    <a:lnTo>
                      <a:pt x="138" y="104"/>
                    </a:lnTo>
                    <a:lnTo>
                      <a:pt x="132" y="113"/>
                    </a:lnTo>
                    <a:lnTo>
                      <a:pt x="125" y="121"/>
                    </a:lnTo>
                    <a:lnTo>
                      <a:pt x="118" y="128"/>
                    </a:lnTo>
                    <a:lnTo>
                      <a:pt x="110" y="133"/>
                    </a:lnTo>
                    <a:lnTo>
                      <a:pt x="99" y="139"/>
                    </a:lnTo>
                    <a:lnTo>
                      <a:pt x="92" y="139"/>
                    </a:lnTo>
                    <a:lnTo>
                      <a:pt x="92" y="139"/>
                    </a:lnTo>
                    <a:close/>
                    <a:moveTo>
                      <a:pt x="55" y="139"/>
                    </a:moveTo>
                    <a:lnTo>
                      <a:pt x="81" y="139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94" y="67"/>
                    </a:lnTo>
                    <a:lnTo>
                      <a:pt x="101" y="58"/>
                    </a:lnTo>
                    <a:lnTo>
                      <a:pt x="108" y="49"/>
                    </a:lnTo>
                    <a:lnTo>
                      <a:pt x="110" y="38"/>
                    </a:lnTo>
                    <a:lnTo>
                      <a:pt x="112" y="27"/>
                    </a:lnTo>
                    <a:lnTo>
                      <a:pt x="108" y="16"/>
                    </a:lnTo>
                    <a:lnTo>
                      <a:pt x="103" y="7"/>
                    </a:lnTo>
                    <a:lnTo>
                      <a:pt x="94" y="0"/>
                    </a:lnTo>
                    <a:lnTo>
                      <a:pt x="86" y="20"/>
                    </a:lnTo>
                    <a:lnTo>
                      <a:pt x="74" y="1"/>
                    </a:lnTo>
                    <a:lnTo>
                      <a:pt x="61" y="2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44" y="7"/>
                    </a:lnTo>
                    <a:lnTo>
                      <a:pt x="39" y="16"/>
                    </a:lnTo>
                    <a:lnTo>
                      <a:pt x="35" y="27"/>
                    </a:lnTo>
                    <a:lnTo>
                      <a:pt x="37" y="38"/>
                    </a:lnTo>
                    <a:lnTo>
                      <a:pt x="41" y="49"/>
                    </a:lnTo>
                    <a:lnTo>
                      <a:pt x="46" y="58"/>
                    </a:lnTo>
                    <a:lnTo>
                      <a:pt x="55" y="67"/>
                    </a:lnTo>
                    <a:lnTo>
                      <a:pt x="66" y="73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63" y="93"/>
                    </a:lnTo>
                    <a:lnTo>
                      <a:pt x="55" y="88"/>
                    </a:lnTo>
                    <a:lnTo>
                      <a:pt x="50" y="82"/>
                    </a:lnTo>
                    <a:lnTo>
                      <a:pt x="41" y="78"/>
                    </a:lnTo>
                    <a:lnTo>
                      <a:pt x="31" y="75"/>
                    </a:lnTo>
                    <a:lnTo>
                      <a:pt x="22" y="73"/>
                    </a:lnTo>
                    <a:lnTo>
                      <a:pt x="13" y="73"/>
                    </a:lnTo>
                    <a:lnTo>
                      <a:pt x="2" y="73"/>
                    </a:lnTo>
                    <a:lnTo>
                      <a:pt x="2" y="73"/>
                    </a:lnTo>
                    <a:lnTo>
                      <a:pt x="0" y="86"/>
                    </a:lnTo>
                    <a:lnTo>
                      <a:pt x="4" y="99"/>
                    </a:lnTo>
                    <a:lnTo>
                      <a:pt x="8" y="108"/>
                    </a:lnTo>
                    <a:lnTo>
                      <a:pt x="15" y="117"/>
                    </a:lnTo>
                    <a:lnTo>
                      <a:pt x="24" y="124"/>
                    </a:lnTo>
                    <a:lnTo>
                      <a:pt x="33" y="130"/>
                    </a:lnTo>
                    <a:lnTo>
                      <a:pt x="44" y="135"/>
                    </a:lnTo>
                    <a:lnTo>
                      <a:pt x="55" y="139"/>
                    </a:lnTo>
                    <a:lnTo>
                      <a:pt x="55" y="13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b="1"/>
              </a:p>
            </p:txBody>
          </p:sp>
        </p:grpSp>
      </p:grpSp>
      <p:grpSp>
        <p:nvGrpSpPr>
          <p:cNvPr id="173" name="组合 12">
            <a:extLst>
              <a:ext uri="{FF2B5EF4-FFF2-40B4-BE49-F238E27FC236}">
                <a16:creationId xmlns:a16="http://schemas.microsoft.com/office/drawing/2014/main" id="{E06A8B14-CF59-4DD7-8584-18F65B138F79}"/>
              </a:ext>
            </a:extLst>
          </p:cNvPr>
          <p:cNvGrpSpPr/>
          <p:nvPr/>
        </p:nvGrpSpPr>
        <p:grpSpPr>
          <a:xfrm>
            <a:off x="643031" y="4081262"/>
            <a:ext cx="2481841" cy="1351911"/>
            <a:chOff x="3498850" y="3565525"/>
            <a:chExt cx="2216150" cy="835025"/>
          </a:xfrm>
          <a:solidFill>
            <a:srgbClr val="33C7AB"/>
          </a:solidFill>
        </p:grpSpPr>
        <p:sp>
          <p:nvSpPr>
            <p:cNvPr id="174" name="任意多边形 13">
              <a:extLst>
                <a:ext uri="{FF2B5EF4-FFF2-40B4-BE49-F238E27FC236}">
                  <a16:creationId xmlns:a16="http://schemas.microsoft.com/office/drawing/2014/main" id="{F74008F3-54E0-47AC-8E70-9CCB9C4B5410}"/>
                </a:ext>
              </a:extLst>
            </p:cNvPr>
            <p:cNvSpPr/>
            <p:nvPr/>
          </p:nvSpPr>
          <p:spPr>
            <a:xfrm>
              <a:off x="3544119" y="4006850"/>
              <a:ext cx="110306" cy="393700"/>
            </a:xfrm>
            <a:custGeom>
              <a:avLst/>
              <a:gdLst>
                <a:gd name="connsiteX0" fmla="*/ 0 w 161925"/>
                <a:gd name="connsiteY0" fmla="*/ 0 h 393700"/>
                <a:gd name="connsiteX1" fmla="*/ 0 w 161925"/>
                <a:gd name="connsiteY1" fmla="*/ 161925 h 393700"/>
                <a:gd name="connsiteX2" fmla="*/ 155575 w 161925"/>
                <a:gd name="connsiteY2" fmla="*/ 393700 h 393700"/>
                <a:gd name="connsiteX3" fmla="*/ 161925 w 161925"/>
                <a:gd name="connsiteY3" fmla="*/ 231775 h 393700"/>
                <a:gd name="connsiteX4" fmla="*/ 0 w 161925"/>
                <a:gd name="connsiteY4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393700">
                  <a:moveTo>
                    <a:pt x="0" y="0"/>
                  </a:moveTo>
                  <a:lnTo>
                    <a:pt x="0" y="161925"/>
                  </a:lnTo>
                  <a:lnTo>
                    <a:pt x="155575" y="393700"/>
                  </a:lnTo>
                  <a:lnTo>
                    <a:pt x="161925" y="231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75" name="任意多边形 14">
              <a:extLst>
                <a:ext uri="{FF2B5EF4-FFF2-40B4-BE49-F238E27FC236}">
                  <a16:creationId xmlns:a16="http://schemas.microsoft.com/office/drawing/2014/main" id="{0F688CA4-AFE1-4922-9489-713F6613804D}"/>
                </a:ext>
              </a:extLst>
            </p:cNvPr>
            <p:cNvSpPr/>
            <p:nvPr/>
          </p:nvSpPr>
          <p:spPr>
            <a:xfrm>
              <a:off x="5149850" y="3565525"/>
              <a:ext cx="330200" cy="609600"/>
            </a:xfrm>
            <a:custGeom>
              <a:avLst/>
              <a:gdLst>
                <a:gd name="connsiteX0" fmla="*/ 0 w 330200"/>
                <a:gd name="connsiteY0" fmla="*/ 0 h 609600"/>
                <a:gd name="connsiteX1" fmla="*/ 0 w 330200"/>
                <a:gd name="connsiteY1" fmla="*/ 155575 h 609600"/>
                <a:gd name="connsiteX2" fmla="*/ 327025 w 330200"/>
                <a:gd name="connsiteY2" fmla="*/ 609600 h 609600"/>
                <a:gd name="connsiteX3" fmla="*/ 330200 w 330200"/>
                <a:gd name="connsiteY3" fmla="*/ 450850 h 609600"/>
                <a:gd name="connsiteX4" fmla="*/ 0 w 330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09600">
                  <a:moveTo>
                    <a:pt x="0" y="0"/>
                  </a:moveTo>
                  <a:lnTo>
                    <a:pt x="0" y="155575"/>
                  </a:lnTo>
                  <a:lnTo>
                    <a:pt x="327025" y="609600"/>
                  </a:lnTo>
                  <a:cubicBezTo>
                    <a:pt x="328083" y="556683"/>
                    <a:pt x="329142" y="503767"/>
                    <a:pt x="330200" y="45085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</a:schemeClr>
                </a:gs>
                <a:gs pos="98333">
                  <a:schemeClr val="bg1">
                    <a:lumMod val="65000"/>
                  </a:schemeClr>
                </a:gs>
              </a:gsLst>
              <a:lin ang="48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76" name="任意多边形 15">
              <a:extLst>
                <a:ext uri="{FF2B5EF4-FFF2-40B4-BE49-F238E27FC236}">
                  <a16:creationId xmlns:a16="http://schemas.microsoft.com/office/drawing/2014/main" id="{37240E51-CC6E-458D-8E43-65708EB2A093}"/>
                </a:ext>
              </a:extLst>
            </p:cNvPr>
            <p:cNvSpPr/>
            <p:nvPr/>
          </p:nvSpPr>
          <p:spPr>
            <a:xfrm>
              <a:off x="3498850" y="3571875"/>
              <a:ext cx="2209800" cy="663575"/>
            </a:xfrm>
            <a:custGeom>
              <a:avLst/>
              <a:gdLst>
                <a:gd name="connsiteX0" fmla="*/ 0 w 2209800"/>
                <a:gd name="connsiteY0" fmla="*/ 438150 h 663575"/>
                <a:gd name="connsiteX1" fmla="*/ 158750 w 2209800"/>
                <a:gd name="connsiteY1" fmla="*/ 663575 h 663575"/>
                <a:gd name="connsiteX2" fmla="*/ 1901825 w 2209800"/>
                <a:gd name="connsiteY2" fmla="*/ 339725 h 663575"/>
                <a:gd name="connsiteX3" fmla="*/ 1978025 w 2209800"/>
                <a:gd name="connsiteY3" fmla="*/ 450850 h 663575"/>
                <a:gd name="connsiteX4" fmla="*/ 2209800 w 2209800"/>
                <a:gd name="connsiteY4" fmla="*/ 142875 h 663575"/>
                <a:gd name="connsiteX5" fmla="*/ 1657350 w 2209800"/>
                <a:gd name="connsiteY5" fmla="*/ 0 h 663575"/>
                <a:gd name="connsiteX6" fmla="*/ 1736725 w 2209800"/>
                <a:gd name="connsiteY6" fmla="*/ 107950 h 663575"/>
                <a:gd name="connsiteX7" fmla="*/ 0 w 2209800"/>
                <a:gd name="connsiteY7" fmla="*/ 43815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800" h="663575">
                  <a:moveTo>
                    <a:pt x="0" y="438150"/>
                  </a:moveTo>
                  <a:lnTo>
                    <a:pt x="158750" y="663575"/>
                  </a:lnTo>
                  <a:lnTo>
                    <a:pt x="1901825" y="339725"/>
                  </a:lnTo>
                  <a:lnTo>
                    <a:pt x="1978025" y="450850"/>
                  </a:lnTo>
                  <a:lnTo>
                    <a:pt x="2209800" y="142875"/>
                  </a:lnTo>
                  <a:lnTo>
                    <a:pt x="1657350" y="0"/>
                  </a:lnTo>
                  <a:lnTo>
                    <a:pt x="1736725" y="1079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77" name="任意多边形 16">
              <a:extLst>
                <a:ext uri="{FF2B5EF4-FFF2-40B4-BE49-F238E27FC236}">
                  <a16:creationId xmlns:a16="http://schemas.microsoft.com/office/drawing/2014/main" id="{3C26DA89-E998-474C-ABD5-70533367956B}"/>
                </a:ext>
              </a:extLst>
            </p:cNvPr>
            <p:cNvSpPr/>
            <p:nvPr/>
          </p:nvSpPr>
          <p:spPr>
            <a:xfrm>
              <a:off x="3653203" y="3911600"/>
              <a:ext cx="1750647" cy="488950"/>
            </a:xfrm>
            <a:custGeom>
              <a:avLst/>
              <a:gdLst>
                <a:gd name="connsiteX0" fmla="*/ 1222 w 1750647"/>
                <a:gd name="connsiteY0" fmla="*/ 488950 h 488950"/>
                <a:gd name="connsiteX1" fmla="*/ 1741122 w 1750647"/>
                <a:gd name="connsiteY1" fmla="*/ 152400 h 488950"/>
                <a:gd name="connsiteX2" fmla="*/ 1750647 w 1750647"/>
                <a:gd name="connsiteY2" fmla="*/ 0 h 488950"/>
                <a:gd name="connsiteX3" fmla="*/ 1222 w 1750647"/>
                <a:gd name="connsiteY3" fmla="*/ 333375 h 488950"/>
                <a:gd name="connsiteX4" fmla="*/ 1222 w 1750647"/>
                <a:gd name="connsiteY4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647" h="488950">
                  <a:moveTo>
                    <a:pt x="1222" y="488950"/>
                  </a:moveTo>
                  <a:lnTo>
                    <a:pt x="1741122" y="152400"/>
                  </a:lnTo>
                  <a:lnTo>
                    <a:pt x="1750647" y="0"/>
                  </a:lnTo>
                  <a:lnTo>
                    <a:pt x="1222" y="333375"/>
                  </a:lnTo>
                  <a:cubicBezTo>
                    <a:pt x="164" y="383117"/>
                    <a:pt x="-895" y="432858"/>
                    <a:pt x="1222" y="488950"/>
                  </a:cubicBez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78" name="任意多边形 17">
              <a:extLst>
                <a:ext uri="{FF2B5EF4-FFF2-40B4-BE49-F238E27FC236}">
                  <a16:creationId xmlns:a16="http://schemas.microsoft.com/office/drawing/2014/main" id="{5642D426-3FBD-4311-85F3-F1F858193905}"/>
                </a:ext>
              </a:extLst>
            </p:cNvPr>
            <p:cNvSpPr/>
            <p:nvPr/>
          </p:nvSpPr>
          <p:spPr>
            <a:xfrm>
              <a:off x="5473700" y="3711575"/>
              <a:ext cx="241300" cy="466725"/>
            </a:xfrm>
            <a:custGeom>
              <a:avLst/>
              <a:gdLst>
                <a:gd name="connsiteX0" fmla="*/ 241300 w 241300"/>
                <a:gd name="connsiteY0" fmla="*/ 0 h 466725"/>
                <a:gd name="connsiteX1" fmla="*/ 228600 w 241300"/>
                <a:gd name="connsiteY1" fmla="*/ 177800 h 466725"/>
                <a:gd name="connsiteX2" fmla="*/ 3175 w 241300"/>
                <a:gd name="connsiteY2" fmla="*/ 466725 h 466725"/>
                <a:gd name="connsiteX3" fmla="*/ 0 w 241300"/>
                <a:gd name="connsiteY3" fmla="*/ 304800 h 466725"/>
                <a:gd name="connsiteX4" fmla="*/ 241300 w 24130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466725">
                  <a:moveTo>
                    <a:pt x="241300" y="0"/>
                  </a:moveTo>
                  <a:lnTo>
                    <a:pt x="228600" y="177800"/>
                  </a:lnTo>
                  <a:lnTo>
                    <a:pt x="3175" y="466725"/>
                  </a:lnTo>
                  <a:cubicBezTo>
                    <a:pt x="2117" y="412750"/>
                    <a:pt x="1058" y="358775"/>
                    <a:pt x="0" y="304800"/>
                  </a:cubicBezTo>
                  <a:lnTo>
                    <a:pt x="24130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</p:grpSp>
      <p:grpSp>
        <p:nvGrpSpPr>
          <p:cNvPr id="179" name="组合 12">
            <a:extLst>
              <a:ext uri="{FF2B5EF4-FFF2-40B4-BE49-F238E27FC236}">
                <a16:creationId xmlns:a16="http://schemas.microsoft.com/office/drawing/2014/main" id="{AD58D1DA-2A2A-41D9-AC04-6B1C2A9BD2C6}"/>
              </a:ext>
            </a:extLst>
          </p:cNvPr>
          <p:cNvGrpSpPr/>
          <p:nvPr/>
        </p:nvGrpSpPr>
        <p:grpSpPr>
          <a:xfrm>
            <a:off x="3364539" y="3702099"/>
            <a:ext cx="2481841" cy="1351911"/>
            <a:chOff x="3498850" y="3565525"/>
            <a:chExt cx="2216150" cy="835025"/>
          </a:xfrm>
          <a:solidFill>
            <a:srgbClr val="33C7AB"/>
          </a:solidFill>
        </p:grpSpPr>
        <p:sp>
          <p:nvSpPr>
            <p:cNvPr id="180" name="任意多边形 13">
              <a:extLst>
                <a:ext uri="{FF2B5EF4-FFF2-40B4-BE49-F238E27FC236}">
                  <a16:creationId xmlns:a16="http://schemas.microsoft.com/office/drawing/2014/main" id="{53582D7E-94D1-4874-BAF2-8F5CFF6AFB8F}"/>
                </a:ext>
              </a:extLst>
            </p:cNvPr>
            <p:cNvSpPr/>
            <p:nvPr/>
          </p:nvSpPr>
          <p:spPr>
            <a:xfrm>
              <a:off x="3544119" y="4006850"/>
              <a:ext cx="110306" cy="393700"/>
            </a:xfrm>
            <a:custGeom>
              <a:avLst/>
              <a:gdLst>
                <a:gd name="connsiteX0" fmla="*/ 0 w 161925"/>
                <a:gd name="connsiteY0" fmla="*/ 0 h 393700"/>
                <a:gd name="connsiteX1" fmla="*/ 0 w 161925"/>
                <a:gd name="connsiteY1" fmla="*/ 161925 h 393700"/>
                <a:gd name="connsiteX2" fmla="*/ 155575 w 161925"/>
                <a:gd name="connsiteY2" fmla="*/ 393700 h 393700"/>
                <a:gd name="connsiteX3" fmla="*/ 161925 w 161925"/>
                <a:gd name="connsiteY3" fmla="*/ 231775 h 393700"/>
                <a:gd name="connsiteX4" fmla="*/ 0 w 161925"/>
                <a:gd name="connsiteY4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393700">
                  <a:moveTo>
                    <a:pt x="0" y="0"/>
                  </a:moveTo>
                  <a:lnTo>
                    <a:pt x="0" y="161925"/>
                  </a:lnTo>
                  <a:lnTo>
                    <a:pt x="155575" y="393700"/>
                  </a:lnTo>
                  <a:lnTo>
                    <a:pt x="161925" y="231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81" name="任意多边形 14">
              <a:extLst>
                <a:ext uri="{FF2B5EF4-FFF2-40B4-BE49-F238E27FC236}">
                  <a16:creationId xmlns:a16="http://schemas.microsoft.com/office/drawing/2014/main" id="{534FC776-8682-4EC4-A33C-A0EE199839A2}"/>
                </a:ext>
              </a:extLst>
            </p:cNvPr>
            <p:cNvSpPr/>
            <p:nvPr/>
          </p:nvSpPr>
          <p:spPr>
            <a:xfrm>
              <a:off x="5149850" y="3565525"/>
              <a:ext cx="330200" cy="609600"/>
            </a:xfrm>
            <a:custGeom>
              <a:avLst/>
              <a:gdLst>
                <a:gd name="connsiteX0" fmla="*/ 0 w 330200"/>
                <a:gd name="connsiteY0" fmla="*/ 0 h 609600"/>
                <a:gd name="connsiteX1" fmla="*/ 0 w 330200"/>
                <a:gd name="connsiteY1" fmla="*/ 155575 h 609600"/>
                <a:gd name="connsiteX2" fmla="*/ 327025 w 330200"/>
                <a:gd name="connsiteY2" fmla="*/ 609600 h 609600"/>
                <a:gd name="connsiteX3" fmla="*/ 330200 w 330200"/>
                <a:gd name="connsiteY3" fmla="*/ 450850 h 609600"/>
                <a:gd name="connsiteX4" fmla="*/ 0 w 330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09600">
                  <a:moveTo>
                    <a:pt x="0" y="0"/>
                  </a:moveTo>
                  <a:lnTo>
                    <a:pt x="0" y="155575"/>
                  </a:lnTo>
                  <a:lnTo>
                    <a:pt x="327025" y="609600"/>
                  </a:lnTo>
                  <a:cubicBezTo>
                    <a:pt x="328083" y="556683"/>
                    <a:pt x="329142" y="503767"/>
                    <a:pt x="330200" y="45085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</a:schemeClr>
                </a:gs>
                <a:gs pos="98333">
                  <a:schemeClr val="bg1">
                    <a:lumMod val="65000"/>
                  </a:schemeClr>
                </a:gs>
              </a:gsLst>
              <a:lin ang="48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82" name="任意多边形 15">
              <a:extLst>
                <a:ext uri="{FF2B5EF4-FFF2-40B4-BE49-F238E27FC236}">
                  <a16:creationId xmlns:a16="http://schemas.microsoft.com/office/drawing/2014/main" id="{D3BD3E8C-2266-4099-91E1-DCEBE6D5307C}"/>
                </a:ext>
              </a:extLst>
            </p:cNvPr>
            <p:cNvSpPr/>
            <p:nvPr/>
          </p:nvSpPr>
          <p:spPr>
            <a:xfrm>
              <a:off x="3498850" y="3571875"/>
              <a:ext cx="2209800" cy="663575"/>
            </a:xfrm>
            <a:custGeom>
              <a:avLst/>
              <a:gdLst>
                <a:gd name="connsiteX0" fmla="*/ 0 w 2209800"/>
                <a:gd name="connsiteY0" fmla="*/ 438150 h 663575"/>
                <a:gd name="connsiteX1" fmla="*/ 158750 w 2209800"/>
                <a:gd name="connsiteY1" fmla="*/ 663575 h 663575"/>
                <a:gd name="connsiteX2" fmla="*/ 1901825 w 2209800"/>
                <a:gd name="connsiteY2" fmla="*/ 339725 h 663575"/>
                <a:gd name="connsiteX3" fmla="*/ 1978025 w 2209800"/>
                <a:gd name="connsiteY3" fmla="*/ 450850 h 663575"/>
                <a:gd name="connsiteX4" fmla="*/ 2209800 w 2209800"/>
                <a:gd name="connsiteY4" fmla="*/ 142875 h 663575"/>
                <a:gd name="connsiteX5" fmla="*/ 1657350 w 2209800"/>
                <a:gd name="connsiteY5" fmla="*/ 0 h 663575"/>
                <a:gd name="connsiteX6" fmla="*/ 1736725 w 2209800"/>
                <a:gd name="connsiteY6" fmla="*/ 107950 h 663575"/>
                <a:gd name="connsiteX7" fmla="*/ 0 w 2209800"/>
                <a:gd name="connsiteY7" fmla="*/ 43815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800" h="663575">
                  <a:moveTo>
                    <a:pt x="0" y="438150"/>
                  </a:moveTo>
                  <a:lnTo>
                    <a:pt x="158750" y="663575"/>
                  </a:lnTo>
                  <a:lnTo>
                    <a:pt x="1901825" y="339725"/>
                  </a:lnTo>
                  <a:lnTo>
                    <a:pt x="1978025" y="450850"/>
                  </a:lnTo>
                  <a:lnTo>
                    <a:pt x="2209800" y="142875"/>
                  </a:lnTo>
                  <a:lnTo>
                    <a:pt x="1657350" y="0"/>
                  </a:lnTo>
                  <a:lnTo>
                    <a:pt x="1736725" y="1079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83" name="任意多边形 16">
              <a:extLst>
                <a:ext uri="{FF2B5EF4-FFF2-40B4-BE49-F238E27FC236}">
                  <a16:creationId xmlns:a16="http://schemas.microsoft.com/office/drawing/2014/main" id="{D716028F-C9EF-4CFE-98ED-9FEBC160156E}"/>
                </a:ext>
              </a:extLst>
            </p:cNvPr>
            <p:cNvSpPr/>
            <p:nvPr/>
          </p:nvSpPr>
          <p:spPr>
            <a:xfrm>
              <a:off x="3653203" y="3911600"/>
              <a:ext cx="1750647" cy="488950"/>
            </a:xfrm>
            <a:custGeom>
              <a:avLst/>
              <a:gdLst>
                <a:gd name="connsiteX0" fmla="*/ 1222 w 1750647"/>
                <a:gd name="connsiteY0" fmla="*/ 488950 h 488950"/>
                <a:gd name="connsiteX1" fmla="*/ 1741122 w 1750647"/>
                <a:gd name="connsiteY1" fmla="*/ 152400 h 488950"/>
                <a:gd name="connsiteX2" fmla="*/ 1750647 w 1750647"/>
                <a:gd name="connsiteY2" fmla="*/ 0 h 488950"/>
                <a:gd name="connsiteX3" fmla="*/ 1222 w 1750647"/>
                <a:gd name="connsiteY3" fmla="*/ 333375 h 488950"/>
                <a:gd name="connsiteX4" fmla="*/ 1222 w 1750647"/>
                <a:gd name="connsiteY4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647" h="488950">
                  <a:moveTo>
                    <a:pt x="1222" y="488950"/>
                  </a:moveTo>
                  <a:lnTo>
                    <a:pt x="1741122" y="152400"/>
                  </a:lnTo>
                  <a:lnTo>
                    <a:pt x="1750647" y="0"/>
                  </a:lnTo>
                  <a:lnTo>
                    <a:pt x="1222" y="333375"/>
                  </a:lnTo>
                  <a:cubicBezTo>
                    <a:pt x="164" y="383117"/>
                    <a:pt x="-895" y="432858"/>
                    <a:pt x="1222" y="488950"/>
                  </a:cubicBez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84" name="任意多边形 17">
              <a:extLst>
                <a:ext uri="{FF2B5EF4-FFF2-40B4-BE49-F238E27FC236}">
                  <a16:creationId xmlns:a16="http://schemas.microsoft.com/office/drawing/2014/main" id="{77C9C156-B7BD-4EF8-B9B7-15A142062912}"/>
                </a:ext>
              </a:extLst>
            </p:cNvPr>
            <p:cNvSpPr/>
            <p:nvPr/>
          </p:nvSpPr>
          <p:spPr>
            <a:xfrm>
              <a:off x="5473700" y="3711575"/>
              <a:ext cx="241300" cy="466725"/>
            </a:xfrm>
            <a:custGeom>
              <a:avLst/>
              <a:gdLst>
                <a:gd name="connsiteX0" fmla="*/ 241300 w 241300"/>
                <a:gd name="connsiteY0" fmla="*/ 0 h 466725"/>
                <a:gd name="connsiteX1" fmla="*/ 228600 w 241300"/>
                <a:gd name="connsiteY1" fmla="*/ 177800 h 466725"/>
                <a:gd name="connsiteX2" fmla="*/ 3175 w 241300"/>
                <a:gd name="connsiteY2" fmla="*/ 466725 h 466725"/>
                <a:gd name="connsiteX3" fmla="*/ 0 w 241300"/>
                <a:gd name="connsiteY3" fmla="*/ 304800 h 466725"/>
                <a:gd name="connsiteX4" fmla="*/ 241300 w 24130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466725">
                  <a:moveTo>
                    <a:pt x="241300" y="0"/>
                  </a:moveTo>
                  <a:lnTo>
                    <a:pt x="228600" y="177800"/>
                  </a:lnTo>
                  <a:lnTo>
                    <a:pt x="3175" y="466725"/>
                  </a:lnTo>
                  <a:cubicBezTo>
                    <a:pt x="2117" y="412750"/>
                    <a:pt x="1058" y="358775"/>
                    <a:pt x="0" y="304800"/>
                  </a:cubicBezTo>
                  <a:lnTo>
                    <a:pt x="24130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</p:grpSp>
      <p:grpSp>
        <p:nvGrpSpPr>
          <p:cNvPr id="185" name="组合 12">
            <a:extLst>
              <a:ext uri="{FF2B5EF4-FFF2-40B4-BE49-F238E27FC236}">
                <a16:creationId xmlns:a16="http://schemas.microsoft.com/office/drawing/2014/main" id="{4E3C0681-432C-4BC6-A15D-085054CD81E4}"/>
              </a:ext>
            </a:extLst>
          </p:cNvPr>
          <p:cNvGrpSpPr/>
          <p:nvPr/>
        </p:nvGrpSpPr>
        <p:grpSpPr>
          <a:xfrm>
            <a:off x="6201691" y="3145455"/>
            <a:ext cx="2481841" cy="1351911"/>
            <a:chOff x="3498850" y="3565525"/>
            <a:chExt cx="2216150" cy="835025"/>
          </a:xfrm>
          <a:solidFill>
            <a:srgbClr val="33C7AB"/>
          </a:solidFill>
        </p:grpSpPr>
        <p:sp>
          <p:nvSpPr>
            <p:cNvPr id="186" name="任意多边形 13">
              <a:extLst>
                <a:ext uri="{FF2B5EF4-FFF2-40B4-BE49-F238E27FC236}">
                  <a16:creationId xmlns:a16="http://schemas.microsoft.com/office/drawing/2014/main" id="{137BFD3E-0B75-434B-A757-6639275346ED}"/>
                </a:ext>
              </a:extLst>
            </p:cNvPr>
            <p:cNvSpPr/>
            <p:nvPr/>
          </p:nvSpPr>
          <p:spPr>
            <a:xfrm>
              <a:off x="3544119" y="4006850"/>
              <a:ext cx="110306" cy="393700"/>
            </a:xfrm>
            <a:custGeom>
              <a:avLst/>
              <a:gdLst>
                <a:gd name="connsiteX0" fmla="*/ 0 w 161925"/>
                <a:gd name="connsiteY0" fmla="*/ 0 h 393700"/>
                <a:gd name="connsiteX1" fmla="*/ 0 w 161925"/>
                <a:gd name="connsiteY1" fmla="*/ 161925 h 393700"/>
                <a:gd name="connsiteX2" fmla="*/ 155575 w 161925"/>
                <a:gd name="connsiteY2" fmla="*/ 393700 h 393700"/>
                <a:gd name="connsiteX3" fmla="*/ 161925 w 161925"/>
                <a:gd name="connsiteY3" fmla="*/ 231775 h 393700"/>
                <a:gd name="connsiteX4" fmla="*/ 0 w 161925"/>
                <a:gd name="connsiteY4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393700">
                  <a:moveTo>
                    <a:pt x="0" y="0"/>
                  </a:moveTo>
                  <a:lnTo>
                    <a:pt x="0" y="161925"/>
                  </a:lnTo>
                  <a:lnTo>
                    <a:pt x="155575" y="393700"/>
                  </a:lnTo>
                  <a:lnTo>
                    <a:pt x="161925" y="231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87" name="任意多边形 14">
              <a:extLst>
                <a:ext uri="{FF2B5EF4-FFF2-40B4-BE49-F238E27FC236}">
                  <a16:creationId xmlns:a16="http://schemas.microsoft.com/office/drawing/2014/main" id="{F29668F1-D6AD-422A-9531-4B3F48A8984E}"/>
                </a:ext>
              </a:extLst>
            </p:cNvPr>
            <p:cNvSpPr/>
            <p:nvPr/>
          </p:nvSpPr>
          <p:spPr>
            <a:xfrm>
              <a:off x="5149850" y="3565525"/>
              <a:ext cx="330200" cy="609600"/>
            </a:xfrm>
            <a:custGeom>
              <a:avLst/>
              <a:gdLst>
                <a:gd name="connsiteX0" fmla="*/ 0 w 330200"/>
                <a:gd name="connsiteY0" fmla="*/ 0 h 609600"/>
                <a:gd name="connsiteX1" fmla="*/ 0 w 330200"/>
                <a:gd name="connsiteY1" fmla="*/ 155575 h 609600"/>
                <a:gd name="connsiteX2" fmla="*/ 327025 w 330200"/>
                <a:gd name="connsiteY2" fmla="*/ 609600 h 609600"/>
                <a:gd name="connsiteX3" fmla="*/ 330200 w 330200"/>
                <a:gd name="connsiteY3" fmla="*/ 450850 h 609600"/>
                <a:gd name="connsiteX4" fmla="*/ 0 w 330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09600">
                  <a:moveTo>
                    <a:pt x="0" y="0"/>
                  </a:moveTo>
                  <a:lnTo>
                    <a:pt x="0" y="155575"/>
                  </a:lnTo>
                  <a:lnTo>
                    <a:pt x="327025" y="609600"/>
                  </a:lnTo>
                  <a:cubicBezTo>
                    <a:pt x="328083" y="556683"/>
                    <a:pt x="329142" y="503767"/>
                    <a:pt x="330200" y="45085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</a:schemeClr>
                </a:gs>
                <a:gs pos="98333">
                  <a:schemeClr val="bg1">
                    <a:lumMod val="65000"/>
                  </a:schemeClr>
                </a:gs>
              </a:gsLst>
              <a:lin ang="48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88" name="任意多边形 15">
              <a:extLst>
                <a:ext uri="{FF2B5EF4-FFF2-40B4-BE49-F238E27FC236}">
                  <a16:creationId xmlns:a16="http://schemas.microsoft.com/office/drawing/2014/main" id="{6667716F-0076-449A-B828-D1E681FAF49A}"/>
                </a:ext>
              </a:extLst>
            </p:cNvPr>
            <p:cNvSpPr/>
            <p:nvPr/>
          </p:nvSpPr>
          <p:spPr>
            <a:xfrm>
              <a:off x="3498850" y="3571875"/>
              <a:ext cx="2209800" cy="663575"/>
            </a:xfrm>
            <a:custGeom>
              <a:avLst/>
              <a:gdLst>
                <a:gd name="connsiteX0" fmla="*/ 0 w 2209800"/>
                <a:gd name="connsiteY0" fmla="*/ 438150 h 663575"/>
                <a:gd name="connsiteX1" fmla="*/ 158750 w 2209800"/>
                <a:gd name="connsiteY1" fmla="*/ 663575 h 663575"/>
                <a:gd name="connsiteX2" fmla="*/ 1901825 w 2209800"/>
                <a:gd name="connsiteY2" fmla="*/ 339725 h 663575"/>
                <a:gd name="connsiteX3" fmla="*/ 1978025 w 2209800"/>
                <a:gd name="connsiteY3" fmla="*/ 450850 h 663575"/>
                <a:gd name="connsiteX4" fmla="*/ 2209800 w 2209800"/>
                <a:gd name="connsiteY4" fmla="*/ 142875 h 663575"/>
                <a:gd name="connsiteX5" fmla="*/ 1657350 w 2209800"/>
                <a:gd name="connsiteY5" fmla="*/ 0 h 663575"/>
                <a:gd name="connsiteX6" fmla="*/ 1736725 w 2209800"/>
                <a:gd name="connsiteY6" fmla="*/ 107950 h 663575"/>
                <a:gd name="connsiteX7" fmla="*/ 0 w 2209800"/>
                <a:gd name="connsiteY7" fmla="*/ 43815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800" h="663575">
                  <a:moveTo>
                    <a:pt x="0" y="438150"/>
                  </a:moveTo>
                  <a:lnTo>
                    <a:pt x="158750" y="663575"/>
                  </a:lnTo>
                  <a:lnTo>
                    <a:pt x="1901825" y="339725"/>
                  </a:lnTo>
                  <a:lnTo>
                    <a:pt x="1978025" y="450850"/>
                  </a:lnTo>
                  <a:lnTo>
                    <a:pt x="2209800" y="142875"/>
                  </a:lnTo>
                  <a:lnTo>
                    <a:pt x="1657350" y="0"/>
                  </a:lnTo>
                  <a:lnTo>
                    <a:pt x="1736725" y="1079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89" name="任意多边形 16">
              <a:extLst>
                <a:ext uri="{FF2B5EF4-FFF2-40B4-BE49-F238E27FC236}">
                  <a16:creationId xmlns:a16="http://schemas.microsoft.com/office/drawing/2014/main" id="{48C3BF07-6ADE-46E3-A1A8-79036011C016}"/>
                </a:ext>
              </a:extLst>
            </p:cNvPr>
            <p:cNvSpPr/>
            <p:nvPr/>
          </p:nvSpPr>
          <p:spPr>
            <a:xfrm>
              <a:off x="3653203" y="3911600"/>
              <a:ext cx="1750647" cy="488950"/>
            </a:xfrm>
            <a:custGeom>
              <a:avLst/>
              <a:gdLst>
                <a:gd name="connsiteX0" fmla="*/ 1222 w 1750647"/>
                <a:gd name="connsiteY0" fmla="*/ 488950 h 488950"/>
                <a:gd name="connsiteX1" fmla="*/ 1741122 w 1750647"/>
                <a:gd name="connsiteY1" fmla="*/ 152400 h 488950"/>
                <a:gd name="connsiteX2" fmla="*/ 1750647 w 1750647"/>
                <a:gd name="connsiteY2" fmla="*/ 0 h 488950"/>
                <a:gd name="connsiteX3" fmla="*/ 1222 w 1750647"/>
                <a:gd name="connsiteY3" fmla="*/ 333375 h 488950"/>
                <a:gd name="connsiteX4" fmla="*/ 1222 w 1750647"/>
                <a:gd name="connsiteY4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647" h="488950">
                  <a:moveTo>
                    <a:pt x="1222" y="488950"/>
                  </a:moveTo>
                  <a:lnTo>
                    <a:pt x="1741122" y="152400"/>
                  </a:lnTo>
                  <a:lnTo>
                    <a:pt x="1750647" y="0"/>
                  </a:lnTo>
                  <a:lnTo>
                    <a:pt x="1222" y="333375"/>
                  </a:lnTo>
                  <a:cubicBezTo>
                    <a:pt x="164" y="383117"/>
                    <a:pt x="-895" y="432858"/>
                    <a:pt x="1222" y="488950"/>
                  </a:cubicBez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90" name="任意多边形 17">
              <a:extLst>
                <a:ext uri="{FF2B5EF4-FFF2-40B4-BE49-F238E27FC236}">
                  <a16:creationId xmlns:a16="http://schemas.microsoft.com/office/drawing/2014/main" id="{4EC1B72B-B2BD-4DCD-9126-00E596C5F8C7}"/>
                </a:ext>
              </a:extLst>
            </p:cNvPr>
            <p:cNvSpPr/>
            <p:nvPr/>
          </p:nvSpPr>
          <p:spPr>
            <a:xfrm>
              <a:off x="5473700" y="3711575"/>
              <a:ext cx="241300" cy="466725"/>
            </a:xfrm>
            <a:custGeom>
              <a:avLst/>
              <a:gdLst>
                <a:gd name="connsiteX0" fmla="*/ 241300 w 241300"/>
                <a:gd name="connsiteY0" fmla="*/ 0 h 466725"/>
                <a:gd name="connsiteX1" fmla="*/ 228600 w 241300"/>
                <a:gd name="connsiteY1" fmla="*/ 177800 h 466725"/>
                <a:gd name="connsiteX2" fmla="*/ 3175 w 241300"/>
                <a:gd name="connsiteY2" fmla="*/ 466725 h 466725"/>
                <a:gd name="connsiteX3" fmla="*/ 0 w 241300"/>
                <a:gd name="connsiteY3" fmla="*/ 304800 h 466725"/>
                <a:gd name="connsiteX4" fmla="*/ 241300 w 24130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466725">
                  <a:moveTo>
                    <a:pt x="241300" y="0"/>
                  </a:moveTo>
                  <a:lnTo>
                    <a:pt x="228600" y="177800"/>
                  </a:lnTo>
                  <a:lnTo>
                    <a:pt x="3175" y="466725"/>
                  </a:lnTo>
                  <a:cubicBezTo>
                    <a:pt x="2117" y="412750"/>
                    <a:pt x="1058" y="358775"/>
                    <a:pt x="0" y="304800"/>
                  </a:cubicBezTo>
                  <a:lnTo>
                    <a:pt x="24130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</p:grpSp>
      <p:grpSp>
        <p:nvGrpSpPr>
          <p:cNvPr id="191" name="组合 12">
            <a:extLst>
              <a:ext uri="{FF2B5EF4-FFF2-40B4-BE49-F238E27FC236}">
                <a16:creationId xmlns:a16="http://schemas.microsoft.com/office/drawing/2014/main" id="{243AFABC-B7C6-4036-A644-543FCB25B68E}"/>
              </a:ext>
            </a:extLst>
          </p:cNvPr>
          <p:cNvGrpSpPr/>
          <p:nvPr/>
        </p:nvGrpSpPr>
        <p:grpSpPr>
          <a:xfrm>
            <a:off x="8977993" y="2574514"/>
            <a:ext cx="2481841" cy="1351911"/>
            <a:chOff x="3498850" y="3565525"/>
            <a:chExt cx="2216150" cy="835025"/>
          </a:xfrm>
          <a:solidFill>
            <a:srgbClr val="33C7AB"/>
          </a:solidFill>
        </p:grpSpPr>
        <p:sp>
          <p:nvSpPr>
            <p:cNvPr id="192" name="任意多边形 13">
              <a:extLst>
                <a:ext uri="{FF2B5EF4-FFF2-40B4-BE49-F238E27FC236}">
                  <a16:creationId xmlns:a16="http://schemas.microsoft.com/office/drawing/2014/main" id="{45447BC6-1828-4689-B600-BED513598D24}"/>
                </a:ext>
              </a:extLst>
            </p:cNvPr>
            <p:cNvSpPr/>
            <p:nvPr/>
          </p:nvSpPr>
          <p:spPr>
            <a:xfrm>
              <a:off x="3544119" y="4006850"/>
              <a:ext cx="110306" cy="393700"/>
            </a:xfrm>
            <a:custGeom>
              <a:avLst/>
              <a:gdLst>
                <a:gd name="connsiteX0" fmla="*/ 0 w 161925"/>
                <a:gd name="connsiteY0" fmla="*/ 0 h 393700"/>
                <a:gd name="connsiteX1" fmla="*/ 0 w 161925"/>
                <a:gd name="connsiteY1" fmla="*/ 161925 h 393700"/>
                <a:gd name="connsiteX2" fmla="*/ 155575 w 161925"/>
                <a:gd name="connsiteY2" fmla="*/ 393700 h 393700"/>
                <a:gd name="connsiteX3" fmla="*/ 161925 w 161925"/>
                <a:gd name="connsiteY3" fmla="*/ 231775 h 393700"/>
                <a:gd name="connsiteX4" fmla="*/ 0 w 161925"/>
                <a:gd name="connsiteY4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393700">
                  <a:moveTo>
                    <a:pt x="0" y="0"/>
                  </a:moveTo>
                  <a:lnTo>
                    <a:pt x="0" y="161925"/>
                  </a:lnTo>
                  <a:lnTo>
                    <a:pt x="155575" y="393700"/>
                  </a:lnTo>
                  <a:lnTo>
                    <a:pt x="161925" y="231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93" name="任意多边形 14">
              <a:extLst>
                <a:ext uri="{FF2B5EF4-FFF2-40B4-BE49-F238E27FC236}">
                  <a16:creationId xmlns:a16="http://schemas.microsoft.com/office/drawing/2014/main" id="{C337ACE0-B5BD-4CD6-BA6E-3915C35B108A}"/>
                </a:ext>
              </a:extLst>
            </p:cNvPr>
            <p:cNvSpPr/>
            <p:nvPr/>
          </p:nvSpPr>
          <p:spPr>
            <a:xfrm>
              <a:off x="5149850" y="3565525"/>
              <a:ext cx="330200" cy="609600"/>
            </a:xfrm>
            <a:custGeom>
              <a:avLst/>
              <a:gdLst>
                <a:gd name="connsiteX0" fmla="*/ 0 w 330200"/>
                <a:gd name="connsiteY0" fmla="*/ 0 h 609600"/>
                <a:gd name="connsiteX1" fmla="*/ 0 w 330200"/>
                <a:gd name="connsiteY1" fmla="*/ 155575 h 609600"/>
                <a:gd name="connsiteX2" fmla="*/ 327025 w 330200"/>
                <a:gd name="connsiteY2" fmla="*/ 609600 h 609600"/>
                <a:gd name="connsiteX3" fmla="*/ 330200 w 330200"/>
                <a:gd name="connsiteY3" fmla="*/ 450850 h 609600"/>
                <a:gd name="connsiteX4" fmla="*/ 0 w 330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" h="609600">
                  <a:moveTo>
                    <a:pt x="0" y="0"/>
                  </a:moveTo>
                  <a:lnTo>
                    <a:pt x="0" y="155575"/>
                  </a:lnTo>
                  <a:lnTo>
                    <a:pt x="327025" y="609600"/>
                  </a:lnTo>
                  <a:cubicBezTo>
                    <a:pt x="328083" y="556683"/>
                    <a:pt x="329142" y="503767"/>
                    <a:pt x="330200" y="45085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</a:schemeClr>
                </a:gs>
                <a:gs pos="98333">
                  <a:schemeClr val="bg1">
                    <a:lumMod val="65000"/>
                  </a:schemeClr>
                </a:gs>
              </a:gsLst>
              <a:lin ang="48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/>
            </a:p>
          </p:txBody>
        </p:sp>
        <p:sp>
          <p:nvSpPr>
            <p:cNvPr id="194" name="任意多边形 15">
              <a:extLst>
                <a:ext uri="{FF2B5EF4-FFF2-40B4-BE49-F238E27FC236}">
                  <a16:creationId xmlns:a16="http://schemas.microsoft.com/office/drawing/2014/main" id="{69B6C07A-FDDC-48C0-95B1-9F7DE00C8CBC}"/>
                </a:ext>
              </a:extLst>
            </p:cNvPr>
            <p:cNvSpPr/>
            <p:nvPr/>
          </p:nvSpPr>
          <p:spPr>
            <a:xfrm>
              <a:off x="3498850" y="3571875"/>
              <a:ext cx="2209800" cy="663575"/>
            </a:xfrm>
            <a:custGeom>
              <a:avLst/>
              <a:gdLst>
                <a:gd name="connsiteX0" fmla="*/ 0 w 2209800"/>
                <a:gd name="connsiteY0" fmla="*/ 438150 h 663575"/>
                <a:gd name="connsiteX1" fmla="*/ 158750 w 2209800"/>
                <a:gd name="connsiteY1" fmla="*/ 663575 h 663575"/>
                <a:gd name="connsiteX2" fmla="*/ 1901825 w 2209800"/>
                <a:gd name="connsiteY2" fmla="*/ 339725 h 663575"/>
                <a:gd name="connsiteX3" fmla="*/ 1978025 w 2209800"/>
                <a:gd name="connsiteY3" fmla="*/ 450850 h 663575"/>
                <a:gd name="connsiteX4" fmla="*/ 2209800 w 2209800"/>
                <a:gd name="connsiteY4" fmla="*/ 142875 h 663575"/>
                <a:gd name="connsiteX5" fmla="*/ 1657350 w 2209800"/>
                <a:gd name="connsiteY5" fmla="*/ 0 h 663575"/>
                <a:gd name="connsiteX6" fmla="*/ 1736725 w 2209800"/>
                <a:gd name="connsiteY6" fmla="*/ 107950 h 663575"/>
                <a:gd name="connsiteX7" fmla="*/ 0 w 2209800"/>
                <a:gd name="connsiteY7" fmla="*/ 43815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800" h="663575">
                  <a:moveTo>
                    <a:pt x="0" y="438150"/>
                  </a:moveTo>
                  <a:lnTo>
                    <a:pt x="158750" y="663575"/>
                  </a:lnTo>
                  <a:lnTo>
                    <a:pt x="1901825" y="339725"/>
                  </a:lnTo>
                  <a:lnTo>
                    <a:pt x="1978025" y="450850"/>
                  </a:lnTo>
                  <a:lnTo>
                    <a:pt x="2209800" y="142875"/>
                  </a:lnTo>
                  <a:lnTo>
                    <a:pt x="1657350" y="0"/>
                  </a:lnTo>
                  <a:lnTo>
                    <a:pt x="1736725" y="107950"/>
                  </a:lnTo>
                  <a:lnTo>
                    <a:pt x="0" y="43815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95" name="任意多边形 16">
              <a:extLst>
                <a:ext uri="{FF2B5EF4-FFF2-40B4-BE49-F238E27FC236}">
                  <a16:creationId xmlns:a16="http://schemas.microsoft.com/office/drawing/2014/main" id="{98DA05FF-B8D7-4418-A222-E6AA9E18CAF5}"/>
                </a:ext>
              </a:extLst>
            </p:cNvPr>
            <p:cNvSpPr/>
            <p:nvPr/>
          </p:nvSpPr>
          <p:spPr>
            <a:xfrm>
              <a:off x="3653203" y="3911600"/>
              <a:ext cx="1750647" cy="488950"/>
            </a:xfrm>
            <a:custGeom>
              <a:avLst/>
              <a:gdLst>
                <a:gd name="connsiteX0" fmla="*/ 1222 w 1750647"/>
                <a:gd name="connsiteY0" fmla="*/ 488950 h 488950"/>
                <a:gd name="connsiteX1" fmla="*/ 1741122 w 1750647"/>
                <a:gd name="connsiteY1" fmla="*/ 152400 h 488950"/>
                <a:gd name="connsiteX2" fmla="*/ 1750647 w 1750647"/>
                <a:gd name="connsiteY2" fmla="*/ 0 h 488950"/>
                <a:gd name="connsiteX3" fmla="*/ 1222 w 1750647"/>
                <a:gd name="connsiteY3" fmla="*/ 333375 h 488950"/>
                <a:gd name="connsiteX4" fmla="*/ 1222 w 1750647"/>
                <a:gd name="connsiteY4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647" h="488950">
                  <a:moveTo>
                    <a:pt x="1222" y="488950"/>
                  </a:moveTo>
                  <a:lnTo>
                    <a:pt x="1741122" y="152400"/>
                  </a:lnTo>
                  <a:lnTo>
                    <a:pt x="1750647" y="0"/>
                  </a:lnTo>
                  <a:lnTo>
                    <a:pt x="1222" y="333375"/>
                  </a:lnTo>
                  <a:cubicBezTo>
                    <a:pt x="164" y="383117"/>
                    <a:pt x="-895" y="432858"/>
                    <a:pt x="1222" y="488950"/>
                  </a:cubicBez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  <p:sp>
          <p:nvSpPr>
            <p:cNvPr id="196" name="任意多边形 17">
              <a:extLst>
                <a:ext uri="{FF2B5EF4-FFF2-40B4-BE49-F238E27FC236}">
                  <a16:creationId xmlns:a16="http://schemas.microsoft.com/office/drawing/2014/main" id="{9EF02931-DDBD-483F-8A27-A8F5B196296D}"/>
                </a:ext>
              </a:extLst>
            </p:cNvPr>
            <p:cNvSpPr/>
            <p:nvPr/>
          </p:nvSpPr>
          <p:spPr>
            <a:xfrm>
              <a:off x="5473700" y="3711575"/>
              <a:ext cx="241300" cy="466725"/>
            </a:xfrm>
            <a:custGeom>
              <a:avLst/>
              <a:gdLst>
                <a:gd name="connsiteX0" fmla="*/ 241300 w 241300"/>
                <a:gd name="connsiteY0" fmla="*/ 0 h 466725"/>
                <a:gd name="connsiteX1" fmla="*/ 228600 w 241300"/>
                <a:gd name="connsiteY1" fmla="*/ 177800 h 466725"/>
                <a:gd name="connsiteX2" fmla="*/ 3175 w 241300"/>
                <a:gd name="connsiteY2" fmla="*/ 466725 h 466725"/>
                <a:gd name="connsiteX3" fmla="*/ 0 w 241300"/>
                <a:gd name="connsiteY3" fmla="*/ 304800 h 466725"/>
                <a:gd name="connsiteX4" fmla="*/ 241300 w 24130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0" h="466725">
                  <a:moveTo>
                    <a:pt x="241300" y="0"/>
                  </a:moveTo>
                  <a:lnTo>
                    <a:pt x="228600" y="177800"/>
                  </a:lnTo>
                  <a:lnTo>
                    <a:pt x="3175" y="466725"/>
                  </a:lnTo>
                  <a:cubicBezTo>
                    <a:pt x="2117" y="412750"/>
                    <a:pt x="1058" y="358775"/>
                    <a:pt x="0" y="304800"/>
                  </a:cubicBezTo>
                  <a:lnTo>
                    <a:pt x="241300" y="0"/>
                  </a:lnTo>
                  <a:close/>
                </a:path>
              </a:pathLst>
            </a:custGeom>
            <a:solidFill>
              <a:srgbClr val="4457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/>
            </a:p>
          </p:txBody>
        </p:sp>
      </p:grpSp>
      <p:sp>
        <p:nvSpPr>
          <p:cNvPr id="215" name="矩形 214">
            <a:extLst>
              <a:ext uri="{FF2B5EF4-FFF2-40B4-BE49-F238E27FC236}">
                <a16:creationId xmlns:a16="http://schemas.microsoft.com/office/drawing/2014/main" id="{BDC635A6-330A-44DA-924C-85D96757B0DC}"/>
              </a:ext>
            </a:extLst>
          </p:cNvPr>
          <p:cNvSpPr/>
          <p:nvPr/>
        </p:nvSpPr>
        <p:spPr>
          <a:xfrm>
            <a:off x="815889" y="5407608"/>
            <a:ext cx="157837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CMM  Measuring Machine 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9948EFF2-1C20-4866-ADEA-8EB92F64A5CE}"/>
              </a:ext>
            </a:extLst>
          </p:cNvPr>
          <p:cNvSpPr/>
          <p:nvPr/>
        </p:nvSpPr>
        <p:spPr>
          <a:xfrm>
            <a:off x="3522230" y="5165076"/>
            <a:ext cx="21348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Laser Engraving Machine 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7" name="矩形 216">
            <a:extLst>
              <a:ext uri="{FF2B5EF4-FFF2-40B4-BE49-F238E27FC236}">
                <a16:creationId xmlns:a16="http://schemas.microsoft.com/office/drawing/2014/main" id="{D0823F8E-85D2-4DC7-A500-F0D74FD2A7D3}"/>
              </a:ext>
            </a:extLst>
          </p:cNvPr>
          <p:cNvSpPr/>
          <p:nvPr/>
        </p:nvSpPr>
        <p:spPr>
          <a:xfrm>
            <a:off x="6387649" y="4685616"/>
            <a:ext cx="2448272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Metal Parts Manufacturing</a:t>
            </a:r>
          </a:p>
        </p:txBody>
      </p:sp>
      <p:sp>
        <p:nvSpPr>
          <p:cNvPr id="218" name="矩形 217">
            <a:extLst>
              <a:ext uri="{FF2B5EF4-FFF2-40B4-BE49-F238E27FC236}">
                <a16:creationId xmlns:a16="http://schemas.microsoft.com/office/drawing/2014/main" id="{3BC02EFA-A27D-4BB2-AD1E-317CACD43AB2}"/>
              </a:ext>
            </a:extLst>
          </p:cNvPr>
          <p:cNvSpPr/>
          <p:nvPr/>
        </p:nvSpPr>
        <p:spPr>
          <a:xfrm>
            <a:off x="6387649" y="5407608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LSR Vacuum Molding </a:t>
            </a: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8E73BE13-85BE-401D-8E44-FC34FC85001A}"/>
              </a:ext>
            </a:extLst>
          </p:cNvPr>
          <p:cNvSpPr/>
          <p:nvPr/>
        </p:nvSpPr>
        <p:spPr>
          <a:xfrm>
            <a:off x="9015454" y="4378516"/>
            <a:ext cx="2606703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LSR 2K Molding 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25BB019F-0E94-42F5-97D7-19C0A40A4086}"/>
              </a:ext>
            </a:extLst>
          </p:cNvPr>
          <p:cNvSpPr/>
          <p:nvPr/>
        </p:nvSpPr>
        <p:spPr>
          <a:xfrm>
            <a:off x="9015454" y="4898931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Low Pressure Injection Molding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26">
        <p14:doors dir="vert"/>
      </p:transition>
    </mc:Choice>
    <mc:Fallback xmlns="">
      <p:transition spd="slow" advTm="9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5" grpId="0"/>
      <p:bldP spid="216" grpId="0"/>
      <p:bldP spid="217" grpId="0"/>
      <p:bldP spid="2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2638" y="188640"/>
            <a:ext cx="335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Energetic Team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任意形状 85"/>
          <p:cNvSpPr/>
          <p:nvPr/>
        </p:nvSpPr>
        <p:spPr>
          <a:xfrm>
            <a:off x="5966680" y="5403839"/>
            <a:ext cx="1311488" cy="259835"/>
          </a:xfrm>
          <a:custGeom>
            <a:avLst/>
            <a:gdLst>
              <a:gd name="connsiteX0" fmla="*/ 0 w 1481629"/>
              <a:gd name="connsiteY0" fmla="*/ 27609 h 404928"/>
              <a:gd name="connsiteX1" fmla="*/ 9203 w 1481629"/>
              <a:gd name="connsiteY1" fmla="*/ 101232 h 404928"/>
              <a:gd name="connsiteX2" fmla="*/ 46013 w 1481629"/>
              <a:gd name="connsiteY2" fmla="*/ 174855 h 404928"/>
              <a:gd name="connsiteX3" fmla="*/ 73621 w 1481629"/>
              <a:gd name="connsiteY3" fmla="*/ 202464 h 404928"/>
              <a:gd name="connsiteX4" fmla="*/ 119635 w 1481629"/>
              <a:gd name="connsiteY4" fmla="*/ 239276 h 404928"/>
              <a:gd name="connsiteX5" fmla="*/ 202459 w 1481629"/>
              <a:gd name="connsiteY5" fmla="*/ 257682 h 404928"/>
              <a:gd name="connsiteX6" fmla="*/ 561363 w 1481629"/>
              <a:gd name="connsiteY6" fmla="*/ 211667 h 404928"/>
              <a:gd name="connsiteX7" fmla="*/ 598173 w 1481629"/>
              <a:gd name="connsiteY7" fmla="*/ 147247 h 404928"/>
              <a:gd name="connsiteX8" fmla="*/ 588971 w 1481629"/>
              <a:gd name="connsiteY8" fmla="*/ 27609 h 404928"/>
              <a:gd name="connsiteX9" fmla="*/ 552160 w 1481629"/>
              <a:gd name="connsiteY9" fmla="*/ 0 h 404928"/>
              <a:gd name="connsiteX10" fmla="*/ 450931 w 1481629"/>
              <a:gd name="connsiteY10" fmla="*/ 36812 h 404928"/>
              <a:gd name="connsiteX11" fmla="*/ 432525 w 1481629"/>
              <a:gd name="connsiteY11" fmla="*/ 64421 h 404928"/>
              <a:gd name="connsiteX12" fmla="*/ 404917 w 1481629"/>
              <a:gd name="connsiteY12" fmla="*/ 110435 h 404928"/>
              <a:gd name="connsiteX13" fmla="*/ 386512 w 1481629"/>
              <a:gd name="connsiteY13" fmla="*/ 211667 h 404928"/>
              <a:gd name="connsiteX14" fmla="*/ 404917 w 1481629"/>
              <a:gd name="connsiteY14" fmla="*/ 285290 h 404928"/>
              <a:gd name="connsiteX15" fmla="*/ 423323 w 1481629"/>
              <a:gd name="connsiteY15" fmla="*/ 303696 h 404928"/>
              <a:gd name="connsiteX16" fmla="*/ 662592 w 1481629"/>
              <a:gd name="connsiteY16" fmla="*/ 386522 h 404928"/>
              <a:gd name="connsiteX17" fmla="*/ 828240 w 1481629"/>
              <a:gd name="connsiteY17" fmla="*/ 404928 h 404928"/>
              <a:gd name="connsiteX18" fmla="*/ 1085915 w 1481629"/>
              <a:gd name="connsiteY18" fmla="*/ 395725 h 404928"/>
              <a:gd name="connsiteX19" fmla="*/ 1223955 w 1481629"/>
              <a:gd name="connsiteY19" fmla="*/ 358913 h 404928"/>
              <a:gd name="connsiteX20" fmla="*/ 1325184 w 1481629"/>
              <a:gd name="connsiteY20" fmla="*/ 349711 h 404928"/>
              <a:gd name="connsiteX21" fmla="*/ 1463224 w 1481629"/>
              <a:gd name="connsiteY21" fmla="*/ 285290 h 404928"/>
              <a:gd name="connsiteX22" fmla="*/ 1472427 w 1481629"/>
              <a:gd name="connsiteY22" fmla="*/ 257682 h 404928"/>
              <a:gd name="connsiteX23" fmla="*/ 1481629 w 1481629"/>
              <a:gd name="connsiteY23" fmla="*/ 239276 h 40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629" h="404928">
                <a:moveTo>
                  <a:pt x="0" y="27609"/>
                </a:moveTo>
                <a:cubicBezTo>
                  <a:pt x="3068" y="52150"/>
                  <a:pt x="3642" y="77133"/>
                  <a:pt x="9203" y="101232"/>
                </a:cubicBezTo>
                <a:cubicBezTo>
                  <a:pt x="14601" y="124626"/>
                  <a:pt x="29903" y="155522"/>
                  <a:pt x="46013" y="174855"/>
                </a:cubicBezTo>
                <a:cubicBezTo>
                  <a:pt x="54345" y="184853"/>
                  <a:pt x="63827" y="193894"/>
                  <a:pt x="73621" y="202464"/>
                </a:cubicBezTo>
                <a:cubicBezTo>
                  <a:pt x="88403" y="215399"/>
                  <a:pt x="102465" y="229737"/>
                  <a:pt x="119635" y="239276"/>
                </a:cubicBezTo>
                <a:cubicBezTo>
                  <a:pt x="126946" y="243338"/>
                  <a:pt x="199292" y="257049"/>
                  <a:pt x="202459" y="257682"/>
                </a:cubicBezTo>
                <a:cubicBezTo>
                  <a:pt x="350312" y="252912"/>
                  <a:pt x="450183" y="289496"/>
                  <a:pt x="561363" y="211667"/>
                </a:cubicBezTo>
                <a:cubicBezTo>
                  <a:pt x="571368" y="204663"/>
                  <a:pt x="594679" y="154235"/>
                  <a:pt x="598173" y="147247"/>
                </a:cubicBezTo>
                <a:cubicBezTo>
                  <a:pt x="606346" y="98211"/>
                  <a:pt x="618129" y="76207"/>
                  <a:pt x="588971" y="27609"/>
                </a:cubicBezTo>
                <a:cubicBezTo>
                  <a:pt x="581080" y="14457"/>
                  <a:pt x="564430" y="9203"/>
                  <a:pt x="552160" y="0"/>
                </a:cubicBezTo>
                <a:cubicBezTo>
                  <a:pt x="518417" y="12271"/>
                  <a:pt x="482544" y="19789"/>
                  <a:pt x="450931" y="36812"/>
                </a:cubicBezTo>
                <a:cubicBezTo>
                  <a:pt x="441193" y="42056"/>
                  <a:pt x="438387" y="55042"/>
                  <a:pt x="432525" y="64421"/>
                </a:cubicBezTo>
                <a:cubicBezTo>
                  <a:pt x="423045" y="79589"/>
                  <a:pt x="414120" y="95097"/>
                  <a:pt x="404917" y="110435"/>
                </a:cubicBezTo>
                <a:cubicBezTo>
                  <a:pt x="402446" y="122794"/>
                  <a:pt x="385893" y="202997"/>
                  <a:pt x="386512" y="211667"/>
                </a:cubicBezTo>
                <a:cubicBezTo>
                  <a:pt x="388314" y="236899"/>
                  <a:pt x="395522" y="261803"/>
                  <a:pt x="404917" y="285290"/>
                </a:cubicBezTo>
                <a:cubicBezTo>
                  <a:pt x="408139" y="293346"/>
                  <a:pt x="415482" y="299982"/>
                  <a:pt x="423323" y="303696"/>
                </a:cubicBezTo>
                <a:cubicBezTo>
                  <a:pt x="508625" y="344103"/>
                  <a:pt x="573506" y="373324"/>
                  <a:pt x="662592" y="386522"/>
                </a:cubicBezTo>
                <a:cubicBezTo>
                  <a:pt x="717548" y="394664"/>
                  <a:pt x="773024" y="398793"/>
                  <a:pt x="828240" y="404928"/>
                </a:cubicBezTo>
                <a:cubicBezTo>
                  <a:pt x="914132" y="401860"/>
                  <a:pt x="1000544" y="405652"/>
                  <a:pt x="1085915" y="395725"/>
                </a:cubicBezTo>
                <a:cubicBezTo>
                  <a:pt x="1133218" y="390224"/>
                  <a:pt x="1177191" y="367906"/>
                  <a:pt x="1223955" y="358913"/>
                </a:cubicBezTo>
                <a:cubicBezTo>
                  <a:pt x="1257227" y="352514"/>
                  <a:pt x="1291441" y="352778"/>
                  <a:pt x="1325184" y="349711"/>
                </a:cubicBezTo>
                <a:cubicBezTo>
                  <a:pt x="1342275" y="342875"/>
                  <a:pt x="1438442" y="310073"/>
                  <a:pt x="1463224" y="285290"/>
                </a:cubicBezTo>
                <a:cubicBezTo>
                  <a:pt x="1470083" y="278431"/>
                  <a:pt x="1468824" y="266689"/>
                  <a:pt x="1472427" y="257682"/>
                </a:cubicBezTo>
                <a:cubicBezTo>
                  <a:pt x="1474974" y="251313"/>
                  <a:pt x="1478562" y="245411"/>
                  <a:pt x="1481629" y="239276"/>
                </a:cubicBez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任意形状 86"/>
          <p:cNvSpPr/>
          <p:nvPr/>
        </p:nvSpPr>
        <p:spPr>
          <a:xfrm>
            <a:off x="6976327" y="4155682"/>
            <a:ext cx="1277562" cy="1023726"/>
          </a:xfrm>
          <a:custGeom>
            <a:avLst/>
            <a:gdLst>
              <a:gd name="connsiteX0" fmla="*/ 0 w 1205550"/>
              <a:gd name="connsiteY0" fmla="*/ 0 h 1085942"/>
              <a:gd name="connsiteX1" fmla="*/ 165648 w 1205550"/>
              <a:gd name="connsiteY1" fmla="*/ 27609 h 1085942"/>
              <a:gd name="connsiteX2" fmla="*/ 211661 w 1205550"/>
              <a:gd name="connsiteY2" fmla="*/ 55218 h 1085942"/>
              <a:gd name="connsiteX3" fmla="*/ 294485 w 1205550"/>
              <a:gd name="connsiteY3" fmla="*/ 119638 h 1085942"/>
              <a:gd name="connsiteX4" fmla="*/ 368107 w 1205550"/>
              <a:gd name="connsiteY4" fmla="*/ 230073 h 1085942"/>
              <a:gd name="connsiteX5" fmla="*/ 395715 w 1205550"/>
              <a:gd name="connsiteY5" fmla="*/ 349710 h 1085942"/>
              <a:gd name="connsiteX6" fmla="*/ 368107 w 1205550"/>
              <a:gd name="connsiteY6" fmla="*/ 487754 h 1085942"/>
              <a:gd name="connsiteX7" fmla="*/ 349701 w 1205550"/>
              <a:gd name="connsiteY7" fmla="*/ 506160 h 1085942"/>
              <a:gd name="connsiteX8" fmla="*/ 322093 w 1205550"/>
              <a:gd name="connsiteY8" fmla="*/ 515363 h 1085942"/>
              <a:gd name="connsiteX9" fmla="*/ 294485 w 1205550"/>
              <a:gd name="connsiteY9" fmla="*/ 506160 h 1085942"/>
              <a:gd name="connsiteX10" fmla="*/ 257675 w 1205550"/>
              <a:gd name="connsiteY10" fmla="*/ 404928 h 1085942"/>
              <a:gd name="connsiteX11" fmla="*/ 266877 w 1205550"/>
              <a:gd name="connsiteY11" fmla="*/ 358913 h 1085942"/>
              <a:gd name="connsiteX12" fmla="*/ 377309 w 1205550"/>
              <a:gd name="connsiteY12" fmla="*/ 312899 h 1085942"/>
              <a:gd name="connsiteX13" fmla="*/ 450931 w 1205550"/>
              <a:gd name="connsiteY13" fmla="*/ 322102 h 1085942"/>
              <a:gd name="connsiteX14" fmla="*/ 736214 w 1205550"/>
              <a:gd name="connsiteY14" fmla="*/ 441739 h 1085942"/>
              <a:gd name="connsiteX15" fmla="*/ 1058307 w 1205550"/>
              <a:gd name="connsiteY15" fmla="*/ 662609 h 1085942"/>
              <a:gd name="connsiteX16" fmla="*/ 1122726 w 1205550"/>
              <a:gd name="connsiteY16" fmla="*/ 745435 h 1085942"/>
              <a:gd name="connsiteX17" fmla="*/ 1141131 w 1205550"/>
              <a:gd name="connsiteY17" fmla="*/ 791450 h 1085942"/>
              <a:gd name="connsiteX18" fmla="*/ 1187144 w 1205550"/>
              <a:gd name="connsiteY18" fmla="*/ 938696 h 1085942"/>
              <a:gd name="connsiteX19" fmla="*/ 1196347 w 1205550"/>
              <a:gd name="connsiteY19" fmla="*/ 984710 h 1085942"/>
              <a:gd name="connsiteX20" fmla="*/ 1205550 w 1205550"/>
              <a:gd name="connsiteY20" fmla="*/ 1021522 h 1085942"/>
              <a:gd name="connsiteX21" fmla="*/ 1196347 w 1205550"/>
              <a:gd name="connsiteY21" fmla="*/ 1085942 h 10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5550" h="1085942">
                <a:moveTo>
                  <a:pt x="0" y="0"/>
                </a:moveTo>
                <a:cubicBezTo>
                  <a:pt x="55216" y="9203"/>
                  <a:pt x="111483" y="13479"/>
                  <a:pt x="165648" y="27609"/>
                </a:cubicBezTo>
                <a:cubicBezTo>
                  <a:pt x="182956" y="32124"/>
                  <a:pt x="197106" y="44821"/>
                  <a:pt x="211661" y="55218"/>
                </a:cubicBezTo>
                <a:cubicBezTo>
                  <a:pt x="240122" y="75548"/>
                  <a:pt x="269754" y="94906"/>
                  <a:pt x="294485" y="119638"/>
                </a:cubicBezTo>
                <a:cubicBezTo>
                  <a:pt x="315061" y="140214"/>
                  <a:pt x="355156" y="194456"/>
                  <a:pt x="368107" y="230073"/>
                </a:cubicBezTo>
                <a:cubicBezTo>
                  <a:pt x="386207" y="279848"/>
                  <a:pt x="387378" y="299691"/>
                  <a:pt x="395715" y="349710"/>
                </a:cubicBezTo>
                <a:cubicBezTo>
                  <a:pt x="388615" y="434910"/>
                  <a:pt x="406097" y="440266"/>
                  <a:pt x="368107" y="487754"/>
                </a:cubicBezTo>
                <a:cubicBezTo>
                  <a:pt x="362687" y="494529"/>
                  <a:pt x="357141" y="501696"/>
                  <a:pt x="349701" y="506160"/>
                </a:cubicBezTo>
                <a:cubicBezTo>
                  <a:pt x="341383" y="511151"/>
                  <a:pt x="331296" y="512295"/>
                  <a:pt x="322093" y="515363"/>
                </a:cubicBezTo>
                <a:cubicBezTo>
                  <a:pt x="312890" y="512295"/>
                  <a:pt x="300305" y="513920"/>
                  <a:pt x="294485" y="506160"/>
                </a:cubicBezTo>
                <a:cubicBezTo>
                  <a:pt x="274115" y="478999"/>
                  <a:pt x="265927" y="437938"/>
                  <a:pt x="257675" y="404928"/>
                </a:cubicBezTo>
                <a:cubicBezTo>
                  <a:pt x="260742" y="389590"/>
                  <a:pt x="256485" y="370604"/>
                  <a:pt x="266877" y="358913"/>
                </a:cubicBezTo>
                <a:cubicBezTo>
                  <a:pt x="298196" y="323678"/>
                  <a:pt x="336568" y="321048"/>
                  <a:pt x="377309" y="312899"/>
                </a:cubicBezTo>
                <a:cubicBezTo>
                  <a:pt x="401850" y="315967"/>
                  <a:pt x="426788" y="316737"/>
                  <a:pt x="450931" y="322102"/>
                </a:cubicBezTo>
                <a:cubicBezTo>
                  <a:pt x="551343" y="344416"/>
                  <a:pt x="647615" y="393411"/>
                  <a:pt x="736214" y="441739"/>
                </a:cubicBezTo>
                <a:cubicBezTo>
                  <a:pt x="843760" y="500402"/>
                  <a:pt x="968568" y="572868"/>
                  <a:pt x="1058307" y="662609"/>
                </a:cubicBezTo>
                <a:cubicBezTo>
                  <a:pt x="1083039" y="687341"/>
                  <a:pt x="1103813" y="716014"/>
                  <a:pt x="1122726" y="745435"/>
                </a:cubicBezTo>
                <a:cubicBezTo>
                  <a:pt x="1131659" y="759331"/>
                  <a:pt x="1135575" y="775893"/>
                  <a:pt x="1141131" y="791450"/>
                </a:cubicBezTo>
                <a:cubicBezTo>
                  <a:pt x="1155691" y="832219"/>
                  <a:pt x="1176177" y="894826"/>
                  <a:pt x="1187144" y="938696"/>
                </a:cubicBezTo>
                <a:cubicBezTo>
                  <a:pt x="1190938" y="953871"/>
                  <a:pt x="1192954" y="969441"/>
                  <a:pt x="1196347" y="984710"/>
                </a:cubicBezTo>
                <a:cubicBezTo>
                  <a:pt x="1199091" y="997057"/>
                  <a:pt x="1202482" y="1009251"/>
                  <a:pt x="1205550" y="1021522"/>
                </a:cubicBezTo>
                <a:lnTo>
                  <a:pt x="1196347" y="1085942"/>
                </a:ln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任意形状 87"/>
          <p:cNvSpPr/>
          <p:nvPr/>
        </p:nvSpPr>
        <p:spPr>
          <a:xfrm>
            <a:off x="9671546" y="4099641"/>
            <a:ext cx="635379" cy="956664"/>
          </a:xfrm>
          <a:custGeom>
            <a:avLst/>
            <a:gdLst>
              <a:gd name="connsiteX0" fmla="*/ 607376 w 717808"/>
              <a:gd name="connsiteY0" fmla="*/ 0 h 1490869"/>
              <a:gd name="connsiteX1" fmla="*/ 634984 w 717808"/>
              <a:gd name="connsiteY1" fmla="*/ 64420 h 1490869"/>
              <a:gd name="connsiteX2" fmla="*/ 680997 w 717808"/>
              <a:gd name="connsiteY2" fmla="*/ 174855 h 1490869"/>
              <a:gd name="connsiteX3" fmla="*/ 717808 w 717808"/>
              <a:gd name="connsiteY3" fmla="*/ 395725 h 1490869"/>
              <a:gd name="connsiteX4" fmla="*/ 671794 w 717808"/>
              <a:gd name="connsiteY4" fmla="*/ 552174 h 1490869"/>
              <a:gd name="connsiteX5" fmla="*/ 616578 w 717808"/>
              <a:gd name="connsiteY5" fmla="*/ 588985 h 1490869"/>
              <a:gd name="connsiteX6" fmla="*/ 450930 w 717808"/>
              <a:gd name="connsiteY6" fmla="*/ 662609 h 1490869"/>
              <a:gd name="connsiteX7" fmla="*/ 276080 w 717808"/>
              <a:gd name="connsiteY7" fmla="*/ 690217 h 1490869"/>
              <a:gd name="connsiteX8" fmla="*/ 230066 w 717808"/>
              <a:gd name="connsiteY8" fmla="*/ 681014 h 1490869"/>
              <a:gd name="connsiteX9" fmla="*/ 239269 w 717808"/>
              <a:gd name="connsiteY9" fmla="*/ 533768 h 1490869"/>
              <a:gd name="connsiteX10" fmla="*/ 312890 w 717808"/>
              <a:gd name="connsiteY10" fmla="*/ 441739 h 1490869"/>
              <a:gd name="connsiteX11" fmla="*/ 368106 w 717808"/>
              <a:gd name="connsiteY11" fmla="*/ 395725 h 1490869"/>
              <a:gd name="connsiteX12" fmla="*/ 404917 w 717808"/>
              <a:gd name="connsiteY12" fmla="*/ 386522 h 1490869"/>
              <a:gd name="connsiteX13" fmla="*/ 515349 w 717808"/>
              <a:gd name="connsiteY13" fmla="*/ 478551 h 1490869"/>
              <a:gd name="connsiteX14" fmla="*/ 607376 w 717808"/>
              <a:gd name="connsiteY14" fmla="*/ 644203 h 1490869"/>
              <a:gd name="connsiteX15" fmla="*/ 644186 w 717808"/>
              <a:gd name="connsiteY15" fmla="*/ 782246 h 1490869"/>
              <a:gd name="connsiteX16" fmla="*/ 616578 w 717808"/>
              <a:gd name="connsiteY16" fmla="*/ 947898 h 1490869"/>
              <a:gd name="connsiteX17" fmla="*/ 450930 w 717808"/>
              <a:gd name="connsiteY17" fmla="*/ 1168768 h 1490869"/>
              <a:gd name="connsiteX18" fmla="*/ 285282 w 717808"/>
              <a:gd name="connsiteY18" fmla="*/ 1334420 h 1490869"/>
              <a:gd name="connsiteX19" fmla="*/ 27608 w 717808"/>
              <a:gd name="connsiteY19" fmla="*/ 1490869 h 1490869"/>
              <a:gd name="connsiteX20" fmla="*/ 0 w 717808"/>
              <a:gd name="connsiteY20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7808" h="1490869">
                <a:moveTo>
                  <a:pt x="607376" y="0"/>
                </a:moveTo>
                <a:cubicBezTo>
                  <a:pt x="616579" y="21473"/>
                  <a:pt x="625317" y="43152"/>
                  <a:pt x="634984" y="64420"/>
                </a:cubicBezTo>
                <a:cubicBezTo>
                  <a:pt x="655884" y="110403"/>
                  <a:pt x="666197" y="115654"/>
                  <a:pt x="680997" y="174855"/>
                </a:cubicBezTo>
                <a:cubicBezTo>
                  <a:pt x="702440" y="260630"/>
                  <a:pt x="707722" y="315033"/>
                  <a:pt x="717808" y="395725"/>
                </a:cubicBezTo>
                <a:cubicBezTo>
                  <a:pt x="702470" y="447875"/>
                  <a:pt x="697016" y="504021"/>
                  <a:pt x="671794" y="552174"/>
                </a:cubicBezTo>
                <a:cubicBezTo>
                  <a:pt x="661530" y="571769"/>
                  <a:pt x="635417" y="577391"/>
                  <a:pt x="616578" y="588985"/>
                </a:cubicBezTo>
                <a:cubicBezTo>
                  <a:pt x="555993" y="626269"/>
                  <a:pt x="524580" y="642522"/>
                  <a:pt x="450930" y="662609"/>
                </a:cubicBezTo>
                <a:cubicBezTo>
                  <a:pt x="402644" y="675778"/>
                  <a:pt x="328009" y="683726"/>
                  <a:pt x="276080" y="690217"/>
                </a:cubicBezTo>
                <a:cubicBezTo>
                  <a:pt x="260742" y="687149"/>
                  <a:pt x="243647" y="688775"/>
                  <a:pt x="230066" y="681014"/>
                </a:cubicBezTo>
                <a:cubicBezTo>
                  <a:pt x="181307" y="653152"/>
                  <a:pt x="237488" y="539110"/>
                  <a:pt x="239269" y="533768"/>
                </a:cubicBezTo>
                <a:cubicBezTo>
                  <a:pt x="251211" y="497940"/>
                  <a:pt x="286760" y="465494"/>
                  <a:pt x="312890" y="441739"/>
                </a:cubicBezTo>
                <a:cubicBezTo>
                  <a:pt x="330618" y="425623"/>
                  <a:pt x="347562" y="408052"/>
                  <a:pt x="368106" y="395725"/>
                </a:cubicBezTo>
                <a:cubicBezTo>
                  <a:pt x="378952" y="389218"/>
                  <a:pt x="392647" y="389590"/>
                  <a:pt x="404917" y="386522"/>
                </a:cubicBezTo>
                <a:cubicBezTo>
                  <a:pt x="479688" y="411445"/>
                  <a:pt x="463588" y="394438"/>
                  <a:pt x="515349" y="478551"/>
                </a:cubicBezTo>
                <a:cubicBezTo>
                  <a:pt x="548454" y="532347"/>
                  <a:pt x="607376" y="644203"/>
                  <a:pt x="607376" y="644203"/>
                </a:cubicBezTo>
                <a:cubicBezTo>
                  <a:pt x="619646" y="690217"/>
                  <a:pt x="642744" y="734646"/>
                  <a:pt x="644186" y="782246"/>
                </a:cubicBezTo>
                <a:cubicBezTo>
                  <a:pt x="645881" y="838199"/>
                  <a:pt x="635849" y="895341"/>
                  <a:pt x="616578" y="947898"/>
                </a:cubicBezTo>
                <a:cubicBezTo>
                  <a:pt x="599271" y="995100"/>
                  <a:pt x="481499" y="1136015"/>
                  <a:pt x="450930" y="1168768"/>
                </a:cubicBezTo>
                <a:cubicBezTo>
                  <a:pt x="397650" y="1225855"/>
                  <a:pt x="343835" y="1282754"/>
                  <a:pt x="285282" y="1334420"/>
                </a:cubicBezTo>
                <a:cubicBezTo>
                  <a:pt x="254379" y="1361688"/>
                  <a:pt x="98316" y="1490869"/>
                  <a:pt x="27608" y="1490869"/>
                </a:cubicBezTo>
                <a:lnTo>
                  <a:pt x="0" y="1490869"/>
                </a:ln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任意形状 88"/>
          <p:cNvSpPr/>
          <p:nvPr/>
        </p:nvSpPr>
        <p:spPr>
          <a:xfrm>
            <a:off x="8470797" y="4036353"/>
            <a:ext cx="285124" cy="1033434"/>
          </a:xfrm>
          <a:custGeom>
            <a:avLst/>
            <a:gdLst>
              <a:gd name="connsiteX0" fmla="*/ 46013 w 322113"/>
              <a:gd name="connsiteY0" fmla="*/ 0 h 1610508"/>
              <a:gd name="connsiteX1" fmla="*/ 18405 w 322113"/>
              <a:gd name="connsiteY1" fmla="*/ 174856 h 1610508"/>
              <a:gd name="connsiteX2" fmla="*/ 0 w 322113"/>
              <a:gd name="connsiteY2" fmla="*/ 349711 h 1610508"/>
              <a:gd name="connsiteX3" fmla="*/ 18405 w 322113"/>
              <a:gd name="connsiteY3" fmla="*/ 754638 h 1610508"/>
              <a:gd name="connsiteX4" fmla="*/ 36810 w 322113"/>
              <a:gd name="connsiteY4" fmla="*/ 782247 h 1610508"/>
              <a:gd name="connsiteX5" fmla="*/ 82824 w 322113"/>
              <a:gd name="connsiteY5" fmla="*/ 809856 h 1610508"/>
              <a:gd name="connsiteX6" fmla="*/ 147242 w 322113"/>
              <a:gd name="connsiteY6" fmla="*/ 800653 h 1610508"/>
              <a:gd name="connsiteX7" fmla="*/ 174850 w 322113"/>
              <a:gd name="connsiteY7" fmla="*/ 727029 h 1610508"/>
              <a:gd name="connsiteX8" fmla="*/ 165648 w 322113"/>
              <a:gd name="connsiteY8" fmla="*/ 598189 h 1610508"/>
              <a:gd name="connsiteX9" fmla="*/ 128837 w 322113"/>
              <a:gd name="connsiteY9" fmla="*/ 625798 h 1610508"/>
              <a:gd name="connsiteX10" fmla="*/ 110432 w 322113"/>
              <a:gd name="connsiteY10" fmla="*/ 662609 h 1610508"/>
              <a:gd name="connsiteX11" fmla="*/ 73621 w 322113"/>
              <a:gd name="connsiteY11" fmla="*/ 745435 h 1610508"/>
              <a:gd name="connsiteX12" fmla="*/ 55216 w 322113"/>
              <a:gd name="connsiteY12" fmla="*/ 947899 h 1610508"/>
              <a:gd name="connsiteX13" fmla="*/ 73621 w 322113"/>
              <a:gd name="connsiteY13" fmla="*/ 1049131 h 1610508"/>
              <a:gd name="connsiteX14" fmla="*/ 119634 w 322113"/>
              <a:gd name="connsiteY14" fmla="*/ 1196377 h 1610508"/>
              <a:gd name="connsiteX15" fmla="*/ 138040 w 322113"/>
              <a:gd name="connsiteY15" fmla="*/ 1233189 h 1610508"/>
              <a:gd name="connsiteX16" fmla="*/ 174850 w 322113"/>
              <a:gd name="connsiteY16" fmla="*/ 1334421 h 1610508"/>
              <a:gd name="connsiteX17" fmla="*/ 211661 w 322113"/>
              <a:gd name="connsiteY17" fmla="*/ 1408044 h 1610508"/>
              <a:gd name="connsiteX18" fmla="*/ 220864 w 322113"/>
              <a:gd name="connsiteY18" fmla="*/ 1435653 h 1610508"/>
              <a:gd name="connsiteX19" fmla="*/ 248472 w 322113"/>
              <a:gd name="connsiteY19" fmla="*/ 1472464 h 1610508"/>
              <a:gd name="connsiteX20" fmla="*/ 294485 w 322113"/>
              <a:gd name="connsiteY20" fmla="*/ 1536885 h 1610508"/>
              <a:gd name="connsiteX21" fmla="*/ 303688 w 322113"/>
              <a:gd name="connsiteY21" fmla="*/ 1564493 h 1610508"/>
              <a:gd name="connsiteX22" fmla="*/ 322093 w 322113"/>
              <a:gd name="connsiteY22" fmla="*/ 1610508 h 16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2113" h="1610508">
                <a:moveTo>
                  <a:pt x="46013" y="0"/>
                </a:moveTo>
                <a:cubicBezTo>
                  <a:pt x="23376" y="249005"/>
                  <a:pt x="53347" y="-23155"/>
                  <a:pt x="18405" y="174856"/>
                </a:cubicBezTo>
                <a:cubicBezTo>
                  <a:pt x="15493" y="191358"/>
                  <a:pt x="1206" y="337655"/>
                  <a:pt x="0" y="349711"/>
                </a:cubicBezTo>
                <a:cubicBezTo>
                  <a:pt x="6135" y="484687"/>
                  <a:pt x="6948" y="620010"/>
                  <a:pt x="18405" y="754638"/>
                </a:cubicBezTo>
                <a:cubicBezTo>
                  <a:pt x="19343" y="765659"/>
                  <a:pt x="28412" y="775049"/>
                  <a:pt x="36810" y="782247"/>
                </a:cubicBezTo>
                <a:cubicBezTo>
                  <a:pt x="50391" y="793888"/>
                  <a:pt x="67486" y="800653"/>
                  <a:pt x="82824" y="809856"/>
                </a:cubicBezTo>
                <a:cubicBezTo>
                  <a:pt x="104297" y="806788"/>
                  <a:pt x="129194" y="812685"/>
                  <a:pt x="147242" y="800653"/>
                </a:cubicBezTo>
                <a:cubicBezTo>
                  <a:pt x="151961" y="797507"/>
                  <a:pt x="170577" y="739848"/>
                  <a:pt x="174850" y="727029"/>
                </a:cubicBezTo>
                <a:cubicBezTo>
                  <a:pt x="171783" y="684082"/>
                  <a:pt x="183464" y="637386"/>
                  <a:pt x="165648" y="598189"/>
                </a:cubicBezTo>
                <a:cubicBezTo>
                  <a:pt x="159301" y="584226"/>
                  <a:pt x="138819" y="614152"/>
                  <a:pt x="128837" y="625798"/>
                </a:cubicBezTo>
                <a:cubicBezTo>
                  <a:pt x="119909" y="636214"/>
                  <a:pt x="116181" y="650153"/>
                  <a:pt x="110432" y="662609"/>
                </a:cubicBezTo>
                <a:cubicBezTo>
                  <a:pt x="97771" y="690041"/>
                  <a:pt x="85891" y="717826"/>
                  <a:pt x="73621" y="745435"/>
                </a:cubicBezTo>
                <a:cubicBezTo>
                  <a:pt x="64117" y="811962"/>
                  <a:pt x="52635" y="880793"/>
                  <a:pt x="55216" y="947899"/>
                </a:cubicBezTo>
                <a:cubicBezTo>
                  <a:pt x="56534" y="982171"/>
                  <a:pt x="66895" y="1015500"/>
                  <a:pt x="73621" y="1049131"/>
                </a:cubicBezTo>
                <a:cubicBezTo>
                  <a:pt x="81595" y="1089001"/>
                  <a:pt x="111468" y="1180045"/>
                  <a:pt x="119634" y="1196377"/>
                </a:cubicBezTo>
                <a:cubicBezTo>
                  <a:pt x="125769" y="1208648"/>
                  <a:pt x="132945" y="1220451"/>
                  <a:pt x="138040" y="1233189"/>
                </a:cubicBezTo>
                <a:cubicBezTo>
                  <a:pt x="167033" y="1305673"/>
                  <a:pt x="144672" y="1269034"/>
                  <a:pt x="174850" y="1334421"/>
                </a:cubicBezTo>
                <a:cubicBezTo>
                  <a:pt x="186348" y="1359333"/>
                  <a:pt x="202984" y="1382014"/>
                  <a:pt x="211661" y="1408044"/>
                </a:cubicBezTo>
                <a:cubicBezTo>
                  <a:pt x="214729" y="1417247"/>
                  <a:pt x="216051" y="1427230"/>
                  <a:pt x="220864" y="1435653"/>
                </a:cubicBezTo>
                <a:cubicBezTo>
                  <a:pt x="228474" y="1448970"/>
                  <a:pt x="240343" y="1459457"/>
                  <a:pt x="248472" y="1472464"/>
                </a:cubicBezTo>
                <a:cubicBezTo>
                  <a:pt x="288849" y="1537070"/>
                  <a:pt x="241853" y="1484251"/>
                  <a:pt x="294485" y="1536885"/>
                </a:cubicBezTo>
                <a:cubicBezTo>
                  <a:pt x="297553" y="1546088"/>
                  <a:pt x="299867" y="1555577"/>
                  <a:pt x="303688" y="1564493"/>
                </a:cubicBezTo>
                <a:cubicBezTo>
                  <a:pt x="323465" y="1610640"/>
                  <a:pt x="322093" y="1586112"/>
                  <a:pt x="322093" y="1610508"/>
                </a:cubicBez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 rot="20738916">
            <a:off x="3602328" y="735838"/>
            <a:ext cx="2882945" cy="209557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 rot="21331181">
            <a:off x="5942110" y="2040874"/>
            <a:ext cx="1397364" cy="166578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 rot="915053">
            <a:off x="7258275" y="504613"/>
            <a:ext cx="2570406" cy="188833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 rot="21331181">
            <a:off x="9048078" y="2526586"/>
            <a:ext cx="2783066" cy="19664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 rot="20398142">
            <a:off x="4282503" y="3859910"/>
            <a:ext cx="2211951" cy="1634001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413735" y="5276118"/>
            <a:ext cx="2156037" cy="472747"/>
            <a:chOff x="7413735" y="5276118"/>
            <a:chExt cx="2156037" cy="472747"/>
          </a:xfrm>
        </p:grpSpPr>
        <p:sp>
          <p:nvSpPr>
            <p:cNvPr id="13" name="矩形 12"/>
            <p:cNvSpPr/>
            <p:nvPr/>
          </p:nvSpPr>
          <p:spPr>
            <a:xfrm rot="21288071">
              <a:off x="7413735" y="5276118"/>
              <a:ext cx="2156037" cy="47274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33400" dist="546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sp>
          <p:nvSpPr>
            <p:cNvPr id="14" name="文本框 35"/>
            <p:cNvSpPr txBox="1"/>
            <p:nvPr/>
          </p:nvSpPr>
          <p:spPr>
            <a:xfrm rot="21284246">
              <a:off x="7691650" y="5350905"/>
              <a:ext cx="1545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Team Culture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48"/>
          <p:cNvSpPr txBox="1"/>
          <p:nvPr/>
        </p:nvSpPr>
        <p:spPr>
          <a:xfrm>
            <a:off x="1389968" y="5327516"/>
            <a:ext cx="2952328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We are a united team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42578" y="4370618"/>
            <a:ext cx="3744416" cy="1436333"/>
            <a:chOff x="1076465" y="2732150"/>
            <a:chExt cx="2570469" cy="1076293"/>
          </a:xfrm>
          <a:solidFill>
            <a:schemeClr val="accent5">
              <a:lumMod val="50000"/>
            </a:schemeClr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1076465" y="2732150"/>
              <a:ext cx="777672" cy="1076293"/>
              <a:chOff x="4135438" y="709613"/>
              <a:chExt cx="3927475" cy="5435600"/>
            </a:xfrm>
            <a:grpFill/>
          </p:grpSpPr>
          <p:sp>
            <p:nvSpPr>
              <p:cNvPr id="20" name="Freeform 188"/>
              <p:cNvSpPr>
                <a:spLocks/>
              </p:cNvSpPr>
              <p:nvPr/>
            </p:nvSpPr>
            <p:spPr bwMode="auto">
              <a:xfrm>
                <a:off x="6167438" y="4014788"/>
                <a:ext cx="1895475" cy="2130425"/>
              </a:xfrm>
              <a:custGeom>
                <a:avLst/>
                <a:gdLst>
                  <a:gd name="T0" fmla="*/ 504 w 504"/>
                  <a:gd name="T1" fmla="*/ 227 h 567"/>
                  <a:gd name="T2" fmla="*/ 504 w 504"/>
                  <a:gd name="T3" fmla="*/ 567 h 567"/>
                  <a:gd name="T4" fmla="*/ 37 w 504"/>
                  <a:gd name="T5" fmla="*/ 567 h 567"/>
                  <a:gd name="T6" fmla="*/ 92 w 504"/>
                  <a:gd name="T7" fmla="*/ 482 h 567"/>
                  <a:gd name="T8" fmla="*/ 0 w 504"/>
                  <a:gd name="T9" fmla="*/ 150 h 567"/>
                  <a:gd name="T10" fmla="*/ 220 w 504"/>
                  <a:gd name="T11" fmla="*/ 0 h 567"/>
                  <a:gd name="T12" fmla="*/ 504 w 504"/>
                  <a:gd name="T13" fmla="*/ 227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4" h="567">
                    <a:moveTo>
                      <a:pt x="504" y="227"/>
                    </a:moveTo>
                    <a:cubicBezTo>
                      <a:pt x="504" y="457"/>
                      <a:pt x="504" y="567"/>
                      <a:pt x="504" y="567"/>
                    </a:cubicBezTo>
                    <a:cubicBezTo>
                      <a:pt x="37" y="567"/>
                      <a:pt x="37" y="567"/>
                      <a:pt x="37" y="567"/>
                    </a:cubicBezTo>
                    <a:cubicBezTo>
                      <a:pt x="92" y="482"/>
                      <a:pt x="92" y="482"/>
                      <a:pt x="92" y="482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98" y="144"/>
                      <a:pt x="180" y="84"/>
                      <a:pt x="220" y="0"/>
                    </a:cubicBezTo>
                    <a:cubicBezTo>
                      <a:pt x="358" y="38"/>
                      <a:pt x="504" y="106"/>
                      <a:pt x="504" y="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189"/>
              <p:cNvSpPr>
                <a:spLocks/>
              </p:cNvSpPr>
              <p:nvPr/>
            </p:nvSpPr>
            <p:spPr bwMode="auto">
              <a:xfrm>
                <a:off x="7559676" y="2328863"/>
                <a:ext cx="450850" cy="209550"/>
              </a:xfrm>
              <a:custGeom>
                <a:avLst/>
                <a:gdLst>
                  <a:gd name="T0" fmla="*/ 92 w 120"/>
                  <a:gd name="T1" fmla="*/ 0 h 56"/>
                  <a:gd name="T2" fmla="*/ 120 w 120"/>
                  <a:gd name="T3" fmla="*/ 28 h 56"/>
                  <a:gd name="T4" fmla="*/ 92 w 120"/>
                  <a:gd name="T5" fmla="*/ 56 h 56"/>
                  <a:gd name="T6" fmla="*/ 28 w 120"/>
                  <a:gd name="T7" fmla="*/ 56 h 56"/>
                  <a:gd name="T8" fmla="*/ 0 w 120"/>
                  <a:gd name="T9" fmla="*/ 28 h 56"/>
                  <a:gd name="T10" fmla="*/ 8 w 120"/>
                  <a:gd name="T11" fmla="*/ 8 h 56"/>
                  <a:gd name="T12" fmla="*/ 28 w 120"/>
                  <a:gd name="T13" fmla="*/ 0 h 56"/>
                  <a:gd name="T14" fmla="*/ 92 w 12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56">
                    <a:moveTo>
                      <a:pt x="92" y="0"/>
                    </a:moveTo>
                    <a:cubicBezTo>
                      <a:pt x="107" y="0"/>
                      <a:pt x="120" y="12"/>
                      <a:pt x="120" y="28"/>
                    </a:cubicBezTo>
                    <a:cubicBezTo>
                      <a:pt x="120" y="43"/>
                      <a:pt x="107" y="56"/>
                      <a:pt x="92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12" y="56"/>
                      <a:pt x="0" y="43"/>
                      <a:pt x="0" y="28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190"/>
              <p:cNvSpPr>
                <a:spLocks/>
              </p:cNvSpPr>
              <p:nvPr/>
            </p:nvSpPr>
            <p:spPr bwMode="auto">
              <a:xfrm>
                <a:off x="7153276" y="1246188"/>
                <a:ext cx="390525" cy="398463"/>
              </a:xfrm>
              <a:custGeom>
                <a:avLst/>
                <a:gdLst>
                  <a:gd name="T0" fmla="*/ 93 w 104"/>
                  <a:gd name="T1" fmla="*/ 11 h 106"/>
                  <a:gd name="T2" fmla="*/ 93 w 104"/>
                  <a:gd name="T3" fmla="*/ 50 h 106"/>
                  <a:gd name="T4" fmla="*/ 48 w 104"/>
                  <a:gd name="T5" fmla="*/ 95 h 106"/>
                  <a:gd name="T6" fmla="*/ 9 w 104"/>
                  <a:gd name="T7" fmla="*/ 95 h 106"/>
                  <a:gd name="T8" fmla="*/ 0 w 104"/>
                  <a:gd name="T9" fmla="*/ 76 h 106"/>
                  <a:gd name="T10" fmla="*/ 9 w 104"/>
                  <a:gd name="T11" fmla="*/ 56 h 106"/>
                  <a:gd name="T12" fmla="*/ 54 w 104"/>
                  <a:gd name="T13" fmla="*/ 11 h 106"/>
                  <a:gd name="T14" fmla="*/ 93 w 104"/>
                  <a:gd name="T15" fmla="*/ 1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4" h="106">
                    <a:moveTo>
                      <a:pt x="93" y="11"/>
                    </a:moveTo>
                    <a:cubicBezTo>
                      <a:pt x="104" y="22"/>
                      <a:pt x="104" y="39"/>
                      <a:pt x="93" y="50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37" y="106"/>
                      <a:pt x="19" y="106"/>
                      <a:pt x="9" y="95"/>
                    </a:cubicBezTo>
                    <a:cubicBezTo>
                      <a:pt x="3" y="90"/>
                      <a:pt x="0" y="83"/>
                      <a:pt x="0" y="76"/>
                    </a:cubicBezTo>
                    <a:cubicBezTo>
                      <a:pt x="0" y="69"/>
                      <a:pt x="3" y="61"/>
                      <a:pt x="9" y="56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65" y="0"/>
                      <a:pt x="82" y="0"/>
                      <a:pt x="9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191"/>
              <p:cNvSpPr>
                <a:spLocks noEditPoints="1"/>
              </p:cNvSpPr>
              <p:nvPr/>
            </p:nvSpPr>
            <p:spPr bwMode="auto">
              <a:xfrm>
                <a:off x="4779963" y="1235076"/>
                <a:ext cx="2640013" cy="2438400"/>
              </a:xfrm>
              <a:custGeom>
                <a:avLst/>
                <a:gdLst>
                  <a:gd name="T0" fmla="*/ 702 w 702"/>
                  <a:gd name="T1" fmla="*/ 351 h 649"/>
                  <a:gd name="T2" fmla="*/ 537 w 702"/>
                  <a:gd name="T3" fmla="*/ 649 h 649"/>
                  <a:gd name="T4" fmla="*/ 164 w 702"/>
                  <a:gd name="T5" fmla="*/ 649 h 649"/>
                  <a:gd name="T6" fmla="*/ 0 w 702"/>
                  <a:gd name="T7" fmla="*/ 351 h 649"/>
                  <a:gd name="T8" fmla="*/ 351 w 702"/>
                  <a:gd name="T9" fmla="*/ 0 h 649"/>
                  <a:gd name="T10" fmla="*/ 702 w 702"/>
                  <a:gd name="T11" fmla="*/ 351 h 649"/>
                  <a:gd name="T12" fmla="*/ 492 w 702"/>
                  <a:gd name="T13" fmla="*/ 577 h 649"/>
                  <a:gd name="T14" fmla="*/ 492 w 702"/>
                  <a:gd name="T15" fmla="*/ 261 h 649"/>
                  <a:gd name="T16" fmla="*/ 369 w 702"/>
                  <a:gd name="T17" fmla="*/ 261 h 649"/>
                  <a:gd name="T18" fmla="*/ 369 w 702"/>
                  <a:gd name="T19" fmla="*/ 404 h 649"/>
                  <a:gd name="T20" fmla="*/ 330 w 702"/>
                  <a:gd name="T21" fmla="*/ 404 h 649"/>
                  <a:gd name="T22" fmla="*/ 330 w 702"/>
                  <a:gd name="T23" fmla="*/ 261 h 649"/>
                  <a:gd name="T24" fmla="*/ 209 w 702"/>
                  <a:gd name="T25" fmla="*/ 261 h 649"/>
                  <a:gd name="T26" fmla="*/ 209 w 702"/>
                  <a:gd name="T27" fmla="*/ 577 h 649"/>
                  <a:gd name="T28" fmla="*/ 231 w 702"/>
                  <a:gd name="T29" fmla="*/ 587 h 649"/>
                  <a:gd name="T30" fmla="*/ 253 w 702"/>
                  <a:gd name="T31" fmla="*/ 577 h 649"/>
                  <a:gd name="T32" fmla="*/ 253 w 702"/>
                  <a:gd name="T33" fmla="*/ 304 h 649"/>
                  <a:gd name="T34" fmla="*/ 287 w 702"/>
                  <a:gd name="T35" fmla="*/ 304 h 649"/>
                  <a:gd name="T36" fmla="*/ 287 w 702"/>
                  <a:gd name="T37" fmla="*/ 448 h 649"/>
                  <a:gd name="T38" fmla="*/ 413 w 702"/>
                  <a:gd name="T39" fmla="*/ 448 h 649"/>
                  <a:gd name="T40" fmla="*/ 413 w 702"/>
                  <a:gd name="T41" fmla="*/ 304 h 649"/>
                  <a:gd name="T42" fmla="*/ 449 w 702"/>
                  <a:gd name="T43" fmla="*/ 304 h 649"/>
                  <a:gd name="T44" fmla="*/ 449 w 702"/>
                  <a:gd name="T45" fmla="*/ 577 h 649"/>
                  <a:gd name="T46" fmla="*/ 471 w 702"/>
                  <a:gd name="T47" fmla="*/ 587 h 649"/>
                  <a:gd name="T48" fmla="*/ 492 w 702"/>
                  <a:gd name="T49" fmla="*/ 577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02" h="649">
                    <a:moveTo>
                      <a:pt x="702" y="351"/>
                    </a:moveTo>
                    <a:cubicBezTo>
                      <a:pt x="702" y="476"/>
                      <a:pt x="636" y="586"/>
                      <a:pt x="537" y="649"/>
                    </a:cubicBezTo>
                    <a:cubicBezTo>
                      <a:pt x="164" y="649"/>
                      <a:pt x="164" y="649"/>
                      <a:pt x="164" y="649"/>
                    </a:cubicBezTo>
                    <a:cubicBezTo>
                      <a:pt x="66" y="586"/>
                      <a:pt x="0" y="476"/>
                      <a:pt x="0" y="351"/>
                    </a:cubicBezTo>
                    <a:cubicBezTo>
                      <a:pt x="0" y="157"/>
                      <a:pt x="157" y="0"/>
                      <a:pt x="351" y="0"/>
                    </a:cubicBezTo>
                    <a:cubicBezTo>
                      <a:pt x="545" y="0"/>
                      <a:pt x="702" y="157"/>
                      <a:pt x="702" y="351"/>
                    </a:cubicBezTo>
                    <a:close/>
                    <a:moveTo>
                      <a:pt x="492" y="577"/>
                    </a:moveTo>
                    <a:cubicBezTo>
                      <a:pt x="492" y="261"/>
                      <a:pt x="492" y="261"/>
                      <a:pt x="492" y="261"/>
                    </a:cubicBezTo>
                    <a:cubicBezTo>
                      <a:pt x="369" y="261"/>
                      <a:pt x="369" y="261"/>
                      <a:pt x="369" y="261"/>
                    </a:cubicBezTo>
                    <a:cubicBezTo>
                      <a:pt x="369" y="404"/>
                      <a:pt x="369" y="404"/>
                      <a:pt x="369" y="404"/>
                    </a:cubicBezTo>
                    <a:cubicBezTo>
                      <a:pt x="330" y="404"/>
                      <a:pt x="330" y="404"/>
                      <a:pt x="330" y="404"/>
                    </a:cubicBezTo>
                    <a:cubicBezTo>
                      <a:pt x="330" y="261"/>
                      <a:pt x="330" y="261"/>
                      <a:pt x="330" y="261"/>
                    </a:cubicBezTo>
                    <a:cubicBezTo>
                      <a:pt x="209" y="261"/>
                      <a:pt x="209" y="261"/>
                      <a:pt x="209" y="261"/>
                    </a:cubicBezTo>
                    <a:cubicBezTo>
                      <a:pt x="209" y="577"/>
                      <a:pt x="209" y="577"/>
                      <a:pt x="209" y="577"/>
                    </a:cubicBezTo>
                    <a:cubicBezTo>
                      <a:pt x="209" y="583"/>
                      <a:pt x="219" y="587"/>
                      <a:pt x="231" y="587"/>
                    </a:cubicBezTo>
                    <a:cubicBezTo>
                      <a:pt x="243" y="587"/>
                      <a:pt x="253" y="583"/>
                      <a:pt x="253" y="577"/>
                    </a:cubicBezTo>
                    <a:cubicBezTo>
                      <a:pt x="253" y="304"/>
                      <a:pt x="253" y="304"/>
                      <a:pt x="253" y="304"/>
                    </a:cubicBezTo>
                    <a:cubicBezTo>
                      <a:pt x="287" y="304"/>
                      <a:pt x="287" y="304"/>
                      <a:pt x="287" y="304"/>
                    </a:cubicBezTo>
                    <a:cubicBezTo>
                      <a:pt x="287" y="448"/>
                      <a:pt x="287" y="448"/>
                      <a:pt x="287" y="448"/>
                    </a:cubicBezTo>
                    <a:cubicBezTo>
                      <a:pt x="413" y="448"/>
                      <a:pt x="413" y="448"/>
                      <a:pt x="413" y="448"/>
                    </a:cubicBezTo>
                    <a:cubicBezTo>
                      <a:pt x="413" y="304"/>
                      <a:pt x="413" y="304"/>
                      <a:pt x="413" y="304"/>
                    </a:cubicBezTo>
                    <a:cubicBezTo>
                      <a:pt x="449" y="304"/>
                      <a:pt x="449" y="304"/>
                      <a:pt x="449" y="304"/>
                    </a:cubicBezTo>
                    <a:cubicBezTo>
                      <a:pt x="449" y="577"/>
                      <a:pt x="449" y="577"/>
                      <a:pt x="449" y="577"/>
                    </a:cubicBezTo>
                    <a:cubicBezTo>
                      <a:pt x="449" y="583"/>
                      <a:pt x="459" y="587"/>
                      <a:pt x="471" y="587"/>
                    </a:cubicBezTo>
                    <a:cubicBezTo>
                      <a:pt x="483" y="587"/>
                      <a:pt x="492" y="583"/>
                      <a:pt x="492" y="5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92"/>
              <p:cNvSpPr>
                <a:spLocks/>
              </p:cNvSpPr>
              <p:nvPr/>
            </p:nvSpPr>
            <p:spPr bwMode="auto">
              <a:xfrm>
                <a:off x="5475288" y="3781426"/>
                <a:ext cx="1249363" cy="225425"/>
              </a:xfrm>
              <a:custGeom>
                <a:avLst/>
                <a:gdLst>
                  <a:gd name="T0" fmla="*/ 298 w 332"/>
                  <a:gd name="T1" fmla="*/ 0 h 60"/>
                  <a:gd name="T2" fmla="*/ 332 w 332"/>
                  <a:gd name="T3" fmla="*/ 30 h 60"/>
                  <a:gd name="T4" fmla="*/ 298 w 332"/>
                  <a:gd name="T5" fmla="*/ 60 h 60"/>
                  <a:gd name="T6" fmla="*/ 34 w 332"/>
                  <a:gd name="T7" fmla="*/ 60 h 60"/>
                  <a:gd name="T8" fmla="*/ 0 w 332"/>
                  <a:gd name="T9" fmla="*/ 30 h 60"/>
                  <a:gd name="T10" fmla="*/ 10 w 332"/>
                  <a:gd name="T11" fmla="*/ 9 h 60"/>
                  <a:gd name="T12" fmla="*/ 34 w 332"/>
                  <a:gd name="T13" fmla="*/ 0 h 60"/>
                  <a:gd name="T14" fmla="*/ 298 w 332"/>
                  <a:gd name="T1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2" h="60">
                    <a:moveTo>
                      <a:pt x="298" y="0"/>
                    </a:moveTo>
                    <a:cubicBezTo>
                      <a:pt x="316" y="0"/>
                      <a:pt x="332" y="13"/>
                      <a:pt x="332" y="30"/>
                    </a:cubicBezTo>
                    <a:cubicBezTo>
                      <a:pt x="332" y="46"/>
                      <a:pt x="316" y="60"/>
                      <a:pt x="298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15" y="60"/>
                      <a:pt x="0" y="46"/>
                      <a:pt x="0" y="30"/>
                    </a:cubicBezTo>
                    <a:cubicBezTo>
                      <a:pt x="0" y="22"/>
                      <a:pt x="4" y="14"/>
                      <a:pt x="10" y="9"/>
                    </a:cubicBezTo>
                    <a:cubicBezTo>
                      <a:pt x="16" y="3"/>
                      <a:pt x="25" y="0"/>
                      <a:pt x="34" y="0"/>
                    </a:cubicBez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93"/>
              <p:cNvSpPr>
                <a:spLocks/>
              </p:cNvSpPr>
              <p:nvPr/>
            </p:nvSpPr>
            <p:spPr bwMode="auto">
              <a:xfrm>
                <a:off x="5595938" y="4089401"/>
                <a:ext cx="1008063" cy="222250"/>
              </a:xfrm>
              <a:custGeom>
                <a:avLst/>
                <a:gdLst>
                  <a:gd name="T0" fmla="*/ 233 w 268"/>
                  <a:gd name="T1" fmla="*/ 0 h 59"/>
                  <a:gd name="T2" fmla="*/ 268 w 268"/>
                  <a:gd name="T3" fmla="*/ 30 h 59"/>
                  <a:gd name="T4" fmla="*/ 233 w 268"/>
                  <a:gd name="T5" fmla="*/ 59 h 59"/>
                  <a:gd name="T6" fmla="*/ 35 w 268"/>
                  <a:gd name="T7" fmla="*/ 59 h 59"/>
                  <a:gd name="T8" fmla="*/ 0 w 268"/>
                  <a:gd name="T9" fmla="*/ 30 h 59"/>
                  <a:gd name="T10" fmla="*/ 10 w 268"/>
                  <a:gd name="T11" fmla="*/ 9 h 59"/>
                  <a:gd name="T12" fmla="*/ 35 w 268"/>
                  <a:gd name="T13" fmla="*/ 0 h 59"/>
                  <a:gd name="T14" fmla="*/ 233 w 268"/>
                  <a:gd name="T1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59">
                    <a:moveTo>
                      <a:pt x="233" y="0"/>
                    </a:moveTo>
                    <a:cubicBezTo>
                      <a:pt x="252" y="0"/>
                      <a:pt x="268" y="13"/>
                      <a:pt x="268" y="30"/>
                    </a:cubicBezTo>
                    <a:cubicBezTo>
                      <a:pt x="268" y="46"/>
                      <a:pt x="252" y="59"/>
                      <a:pt x="233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16" y="59"/>
                      <a:pt x="0" y="46"/>
                      <a:pt x="0" y="30"/>
                    </a:cubicBezTo>
                    <a:cubicBezTo>
                      <a:pt x="0" y="21"/>
                      <a:pt x="4" y="14"/>
                      <a:pt x="10" y="9"/>
                    </a:cubicBezTo>
                    <a:cubicBezTo>
                      <a:pt x="17" y="3"/>
                      <a:pt x="25" y="0"/>
                      <a:pt x="35" y="0"/>
                    </a:cubicBezTo>
                    <a:lnTo>
                      <a:pt x="2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94"/>
              <p:cNvSpPr>
                <a:spLocks/>
              </p:cNvSpPr>
              <p:nvPr/>
            </p:nvSpPr>
            <p:spPr bwMode="auto">
              <a:xfrm>
                <a:off x="5994401" y="709613"/>
                <a:ext cx="211138" cy="450850"/>
              </a:xfrm>
              <a:custGeom>
                <a:avLst/>
                <a:gdLst>
                  <a:gd name="T0" fmla="*/ 56 w 56"/>
                  <a:gd name="T1" fmla="*/ 28 h 120"/>
                  <a:gd name="T2" fmla="*/ 56 w 56"/>
                  <a:gd name="T3" fmla="*/ 92 h 120"/>
                  <a:gd name="T4" fmla="*/ 28 w 56"/>
                  <a:gd name="T5" fmla="*/ 120 h 120"/>
                  <a:gd name="T6" fmla="*/ 8 w 56"/>
                  <a:gd name="T7" fmla="*/ 112 h 120"/>
                  <a:gd name="T8" fmla="*/ 0 w 56"/>
                  <a:gd name="T9" fmla="*/ 92 h 120"/>
                  <a:gd name="T10" fmla="*/ 0 w 56"/>
                  <a:gd name="T11" fmla="*/ 28 h 120"/>
                  <a:gd name="T12" fmla="*/ 28 w 56"/>
                  <a:gd name="T13" fmla="*/ 0 h 120"/>
                  <a:gd name="T14" fmla="*/ 56 w 56"/>
                  <a:gd name="T15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20">
                    <a:moveTo>
                      <a:pt x="56" y="28"/>
                    </a:move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108"/>
                      <a:pt x="43" y="120"/>
                      <a:pt x="28" y="120"/>
                    </a:cubicBezTo>
                    <a:cubicBezTo>
                      <a:pt x="20" y="120"/>
                      <a:pt x="13" y="117"/>
                      <a:pt x="8" y="112"/>
                    </a:cubicBezTo>
                    <a:cubicBezTo>
                      <a:pt x="3" y="107"/>
                      <a:pt x="0" y="100"/>
                      <a:pt x="0" y="9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95"/>
              <p:cNvSpPr>
                <a:spLocks/>
              </p:cNvSpPr>
              <p:nvPr/>
            </p:nvSpPr>
            <p:spPr bwMode="auto">
              <a:xfrm>
                <a:off x="4135438" y="4014788"/>
                <a:ext cx="1892300" cy="2130425"/>
              </a:xfrm>
              <a:custGeom>
                <a:avLst/>
                <a:gdLst>
                  <a:gd name="T0" fmla="*/ 503 w 503"/>
                  <a:gd name="T1" fmla="*/ 150 h 567"/>
                  <a:gd name="T2" fmla="*/ 412 w 503"/>
                  <a:gd name="T3" fmla="*/ 482 h 567"/>
                  <a:gd name="T4" fmla="*/ 467 w 503"/>
                  <a:gd name="T5" fmla="*/ 567 h 567"/>
                  <a:gd name="T6" fmla="*/ 0 w 503"/>
                  <a:gd name="T7" fmla="*/ 567 h 567"/>
                  <a:gd name="T8" fmla="*/ 0 w 503"/>
                  <a:gd name="T9" fmla="*/ 227 h 567"/>
                  <a:gd name="T10" fmla="*/ 284 w 503"/>
                  <a:gd name="T11" fmla="*/ 0 h 567"/>
                  <a:gd name="T12" fmla="*/ 503 w 503"/>
                  <a:gd name="T13" fmla="*/ 150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" h="567">
                    <a:moveTo>
                      <a:pt x="503" y="150"/>
                    </a:moveTo>
                    <a:cubicBezTo>
                      <a:pt x="412" y="482"/>
                      <a:pt x="412" y="482"/>
                      <a:pt x="412" y="482"/>
                    </a:cubicBezTo>
                    <a:cubicBezTo>
                      <a:pt x="467" y="567"/>
                      <a:pt x="467" y="567"/>
                      <a:pt x="467" y="567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0" y="567"/>
                      <a:pt x="0" y="457"/>
                      <a:pt x="0" y="227"/>
                    </a:cubicBezTo>
                    <a:cubicBezTo>
                      <a:pt x="0" y="106"/>
                      <a:pt x="146" y="38"/>
                      <a:pt x="284" y="0"/>
                    </a:cubicBezTo>
                    <a:cubicBezTo>
                      <a:pt x="324" y="84"/>
                      <a:pt x="406" y="144"/>
                      <a:pt x="503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96"/>
              <p:cNvSpPr>
                <a:spLocks/>
              </p:cNvSpPr>
              <p:nvPr/>
            </p:nvSpPr>
            <p:spPr bwMode="auto">
              <a:xfrm>
                <a:off x="4629151" y="1246188"/>
                <a:ext cx="390525" cy="398463"/>
              </a:xfrm>
              <a:custGeom>
                <a:avLst/>
                <a:gdLst>
                  <a:gd name="T0" fmla="*/ 96 w 104"/>
                  <a:gd name="T1" fmla="*/ 56 h 106"/>
                  <a:gd name="T2" fmla="*/ 104 w 104"/>
                  <a:gd name="T3" fmla="*/ 76 h 106"/>
                  <a:gd name="T4" fmla="*/ 96 w 104"/>
                  <a:gd name="T5" fmla="*/ 95 h 106"/>
                  <a:gd name="T6" fmla="*/ 56 w 104"/>
                  <a:gd name="T7" fmla="*/ 95 h 106"/>
                  <a:gd name="T8" fmla="*/ 11 w 104"/>
                  <a:gd name="T9" fmla="*/ 50 h 106"/>
                  <a:gd name="T10" fmla="*/ 11 w 104"/>
                  <a:gd name="T11" fmla="*/ 11 h 106"/>
                  <a:gd name="T12" fmla="*/ 50 w 104"/>
                  <a:gd name="T13" fmla="*/ 11 h 106"/>
                  <a:gd name="T14" fmla="*/ 96 w 104"/>
                  <a:gd name="T15" fmla="*/ 5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4" h="106">
                    <a:moveTo>
                      <a:pt x="96" y="56"/>
                    </a:moveTo>
                    <a:cubicBezTo>
                      <a:pt x="101" y="61"/>
                      <a:pt x="104" y="69"/>
                      <a:pt x="104" y="76"/>
                    </a:cubicBezTo>
                    <a:cubicBezTo>
                      <a:pt x="104" y="83"/>
                      <a:pt x="101" y="90"/>
                      <a:pt x="96" y="95"/>
                    </a:cubicBezTo>
                    <a:cubicBezTo>
                      <a:pt x="85" y="106"/>
                      <a:pt x="67" y="106"/>
                      <a:pt x="56" y="95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40" y="0"/>
                      <a:pt x="50" y="11"/>
                    </a:cubicBezTo>
                    <a:lnTo>
                      <a:pt x="96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97"/>
              <p:cNvSpPr>
                <a:spLocks/>
              </p:cNvSpPr>
              <p:nvPr/>
            </p:nvSpPr>
            <p:spPr bwMode="auto">
              <a:xfrm>
                <a:off x="4176713" y="2328863"/>
                <a:ext cx="452438" cy="209550"/>
              </a:xfrm>
              <a:custGeom>
                <a:avLst/>
                <a:gdLst>
                  <a:gd name="T0" fmla="*/ 92 w 120"/>
                  <a:gd name="T1" fmla="*/ 0 h 56"/>
                  <a:gd name="T2" fmla="*/ 120 w 120"/>
                  <a:gd name="T3" fmla="*/ 28 h 56"/>
                  <a:gd name="T4" fmla="*/ 92 w 120"/>
                  <a:gd name="T5" fmla="*/ 56 h 56"/>
                  <a:gd name="T6" fmla="*/ 28 w 120"/>
                  <a:gd name="T7" fmla="*/ 56 h 56"/>
                  <a:gd name="T8" fmla="*/ 0 w 120"/>
                  <a:gd name="T9" fmla="*/ 28 h 56"/>
                  <a:gd name="T10" fmla="*/ 8 w 120"/>
                  <a:gd name="T11" fmla="*/ 8 h 56"/>
                  <a:gd name="T12" fmla="*/ 28 w 120"/>
                  <a:gd name="T13" fmla="*/ 0 h 56"/>
                  <a:gd name="T14" fmla="*/ 92 w 12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56">
                    <a:moveTo>
                      <a:pt x="92" y="0"/>
                    </a:moveTo>
                    <a:cubicBezTo>
                      <a:pt x="107" y="0"/>
                      <a:pt x="120" y="12"/>
                      <a:pt x="120" y="28"/>
                    </a:cubicBezTo>
                    <a:cubicBezTo>
                      <a:pt x="120" y="43"/>
                      <a:pt x="107" y="56"/>
                      <a:pt x="92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13" y="56"/>
                      <a:pt x="0" y="43"/>
                      <a:pt x="0" y="28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9" name="直接连接符 18"/>
            <p:cNvCxnSpPr>
              <a:stCxn id="27" idx="3"/>
            </p:cNvCxnSpPr>
            <p:nvPr/>
          </p:nvCxnSpPr>
          <p:spPr>
            <a:xfrm>
              <a:off x="1076465" y="3808443"/>
              <a:ext cx="2570469" cy="0"/>
            </a:xfrm>
            <a:prstGeom prst="line">
              <a:avLst/>
            </a:prstGeom>
            <a:grpFill/>
            <a:ln w="19050">
              <a:solidFill>
                <a:srgbClr val="0076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 rot="21331181">
            <a:off x="7410809" y="2775123"/>
            <a:ext cx="1789333" cy="2411808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6A6D9DA-CAED-41DF-8DF8-F06FFEE9FD25}"/>
              </a:ext>
            </a:extLst>
          </p:cNvPr>
          <p:cNvSpPr/>
          <p:nvPr/>
        </p:nvSpPr>
        <p:spPr>
          <a:xfrm>
            <a:off x="5537208" y="324433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>
                    <a:lumMod val="75000"/>
                  </a:schemeClr>
                </a:solidFill>
              </a:rPr>
              <a:t>电子产品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FD40F13-43DA-47CF-90F9-28D1298E6A65}"/>
              </a:ext>
            </a:extLst>
          </p:cNvPr>
          <p:cNvSpPr/>
          <p:nvPr/>
        </p:nvSpPr>
        <p:spPr>
          <a:xfrm>
            <a:off x="5280728" y="316739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800" b="1" dirty="0">
                <a:solidFill>
                  <a:prstClr val="white">
                    <a:lumMod val="75000"/>
                  </a:prstClr>
                </a:solidFill>
              </a:rPr>
              <a:t>电子产品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3A3D8D8-49F8-4B9E-AAFC-B1826F0F11A4}"/>
              </a:ext>
            </a:extLst>
          </p:cNvPr>
          <p:cNvSpPr/>
          <p:nvPr/>
        </p:nvSpPr>
        <p:spPr>
          <a:xfrm>
            <a:off x="5537208" y="324433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>
                    <a:lumMod val="75000"/>
                  </a:schemeClr>
                </a:solidFill>
              </a:rPr>
              <a:t>电子产品</a:t>
            </a:r>
          </a:p>
        </p:txBody>
      </p:sp>
    </p:spTree>
    <p:extLst>
      <p:ext uri="{BB962C8B-B14F-4D97-AF65-F5344CB8AC3E}">
        <p14:creationId xmlns:p14="http://schemas.microsoft.com/office/powerpoint/2010/main" val="19276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854">
        <p14:doors dir="vert"/>
      </p:transition>
    </mc:Choice>
    <mc:Fallback xmlns="">
      <p:transition spd="slow" advTm="5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梳妝, 香水 的圖片&#10;&#10;自動產生的描述">
            <a:extLst>
              <a:ext uri="{FF2B5EF4-FFF2-40B4-BE49-F238E27FC236}">
                <a16:creationId xmlns:a16="http://schemas.microsoft.com/office/drawing/2014/main" id="{918426F1-A745-4C6C-B2FC-7A427913E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" y="620688"/>
            <a:ext cx="3007682" cy="2939965"/>
          </a:xfrm>
          <a:prstGeom prst="rect">
            <a:avLst/>
          </a:prstGeom>
        </p:spPr>
      </p:pic>
      <p:pic>
        <p:nvPicPr>
          <p:cNvPr id="9" name="圖片 8" descr="一張含有 梳妝 的圖片&#10;&#10;自動產生的描述">
            <a:extLst>
              <a:ext uri="{FF2B5EF4-FFF2-40B4-BE49-F238E27FC236}">
                <a16:creationId xmlns:a16="http://schemas.microsoft.com/office/drawing/2014/main" id="{D42BBCC5-5CB9-4A16-B3DF-27C5C832D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671" y="620688"/>
            <a:ext cx="3045521" cy="29399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E22C37A-ECF4-4D3A-A8A9-3E0BCBA6E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3" y="620688"/>
            <a:ext cx="3011292" cy="2939966"/>
          </a:xfrm>
          <a:prstGeom prst="rect">
            <a:avLst/>
          </a:prstGeom>
        </p:spPr>
      </p:pic>
      <p:pic>
        <p:nvPicPr>
          <p:cNvPr id="23" name="圖片 22" descr="一張含有 梳妝 的圖片&#10;&#10;自動產生的描述">
            <a:extLst>
              <a:ext uri="{FF2B5EF4-FFF2-40B4-BE49-F238E27FC236}">
                <a16:creationId xmlns:a16="http://schemas.microsoft.com/office/drawing/2014/main" id="{0FCA0AB5-5A79-4D7D-A844-938694579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37" y="620688"/>
            <a:ext cx="2968776" cy="2939965"/>
          </a:xfrm>
          <a:prstGeom prst="rect">
            <a:avLst/>
          </a:prstGeom>
        </p:spPr>
      </p:pic>
      <p:pic>
        <p:nvPicPr>
          <p:cNvPr id="25" name="圖片 24" descr="一張含有 梳妝 的圖片&#10;&#10;自動產生的描述">
            <a:extLst>
              <a:ext uri="{FF2B5EF4-FFF2-40B4-BE49-F238E27FC236}">
                <a16:creationId xmlns:a16="http://schemas.microsoft.com/office/drawing/2014/main" id="{CD9FE665-E223-4518-8B69-3E8371A19E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80" y="3745163"/>
            <a:ext cx="3065988" cy="2948437"/>
          </a:xfrm>
          <a:prstGeom prst="rect">
            <a:avLst/>
          </a:prstGeom>
        </p:spPr>
      </p:pic>
      <p:pic>
        <p:nvPicPr>
          <p:cNvPr id="27" name="圖片 26" descr="一張含有 梳妝 的圖片&#10;&#10;自動產生的描述">
            <a:extLst>
              <a:ext uri="{FF2B5EF4-FFF2-40B4-BE49-F238E27FC236}">
                <a16:creationId xmlns:a16="http://schemas.microsoft.com/office/drawing/2014/main" id="{F93FC398-C53E-48F4-B55C-4ACFB12FD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17" y="3745826"/>
            <a:ext cx="3045521" cy="2947774"/>
          </a:xfrm>
          <a:prstGeom prst="rect">
            <a:avLst/>
          </a:prstGeom>
        </p:spPr>
      </p:pic>
      <p:pic>
        <p:nvPicPr>
          <p:cNvPr id="29" name="圖片 28" descr="一張含有 梳妝 的圖片&#10;&#10;自動產生的描述">
            <a:extLst>
              <a:ext uri="{FF2B5EF4-FFF2-40B4-BE49-F238E27FC236}">
                <a16:creationId xmlns:a16="http://schemas.microsoft.com/office/drawing/2014/main" id="{E5F6EAB2-03AE-4B11-9469-1258D8C1EE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" y="3747057"/>
            <a:ext cx="2986151" cy="2946543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50257C9A-0553-444B-B66A-9CC3883ED7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37" y="3747057"/>
            <a:ext cx="2968776" cy="2946543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C95F1325-3B5C-4C79-885F-302941D38095}"/>
              </a:ext>
            </a:extLst>
          </p:cNvPr>
          <p:cNvSpPr txBox="1"/>
          <p:nvPr/>
        </p:nvSpPr>
        <p:spPr>
          <a:xfrm>
            <a:off x="739466" y="3314869"/>
            <a:ext cx="2702319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300" b="1" dirty="0">
                <a:solidFill>
                  <a:schemeClr val="bg1">
                    <a:lumMod val="85000"/>
                  </a:schemeClr>
                </a:solidFill>
              </a:rPr>
              <a:t>Best Supplier Award</a:t>
            </a:r>
            <a:r>
              <a:rPr lang="en-US" altLang="zh-HK" sz="13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165735C-D306-4E4F-ABB6-4AC02F26BB75}"/>
              </a:ext>
            </a:extLst>
          </p:cNvPr>
          <p:cNvSpPr txBox="1"/>
          <p:nvPr/>
        </p:nvSpPr>
        <p:spPr>
          <a:xfrm>
            <a:off x="3110986" y="3331435"/>
            <a:ext cx="3799792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Supplier Performance </a:t>
            </a:r>
            <a:r>
              <a:rPr lang="en-US" altLang="zh-CN" sz="1300" b="1" dirty="0">
                <a:solidFill>
                  <a:schemeClr val="bg1">
                    <a:lumMod val="85000"/>
                  </a:schemeClr>
                </a:solidFill>
              </a:rPr>
              <a:t>Sliver Award</a:t>
            </a:r>
            <a:endParaRPr lang="en-US" altLang="zh-TW" sz="13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019617A-842F-441B-AD09-484314740374}"/>
              </a:ext>
            </a:extLst>
          </p:cNvPr>
          <p:cNvSpPr txBox="1"/>
          <p:nvPr/>
        </p:nvSpPr>
        <p:spPr>
          <a:xfrm>
            <a:off x="7363411" y="3475438"/>
            <a:ext cx="2947452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0FB8C58-835D-49C0-AE32-EB114FD52012}"/>
              </a:ext>
            </a:extLst>
          </p:cNvPr>
          <p:cNvSpPr txBox="1"/>
          <p:nvPr/>
        </p:nvSpPr>
        <p:spPr>
          <a:xfrm>
            <a:off x="10353278" y="3484578"/>
            <a:ext cx="2856165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FCC314C7-B008-476F-8CDF-EC9D0B35BFC1}"/>
              </a:ext>
            </a:extLst>
          </p:cNvPr>
          <p:cNvSpPr txBox="1"/>
          <p:nvPr/>
        </p:nvSpPr>
        <p:spPr>
          <a:xfrm>
            <a:off x="3153518" y="6438502"/>
            <a:ext cx="3100731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Mechanical Supplier Line Golden Award </a:t>
            </a:r>
          </a:p>
          <a:p>
            <a:r>
              <a:rPr lang="en-US" altLang="zh-TW" sz="15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A685149-C322-4BD3-9833-B499F958AFF6}"/>
              </a:ext>
            </a:extLst>
          </p:cNvPr>
          <p:cNvSpPr txBox="1"/>
          <p:nvPr/>
        </p:nvSpPr>
        <p:spPr>
          <a:xfrm>
            <a:off x="6378862" y="6439139"/>
            <a:ext cx="3555554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The Supplier Performance Award</a:t>
            </a:r>
            <a:endParaRPr lang="zh-HK" altLang="en-US" sz="13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59FE54EF-3073-4D7A-ACB9-8316DF688E3A}"/>
              </a:ext>
            </a:extLst>
          </p:cNvPr>
          <p:cNvSpPr txBox="1"/>
          <p:nvPr/>
        </p:nvSpPr>
        <p:spPr>
          <a:xfrm>
            <a:off x="7374892" y="6617686"/>
            <a:ext cx="856719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US" altLang="zh-TW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zh-HK" altLang="en-US" sz="13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EDC0131-1137-4AA5-B0B6-D120F3DDA4E8}"/>
              </a:ext>
            </a:extLst>
          </p:cNvPr>
          <p:cNvSpPr txBox="1"/>
          <p:nvPr/>
        </p:nvSpPr>
        <p:spPr>
          <a:xfrm>
            <a:off x="229404" y="6425162"/>
            <a:ext cx="3555554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The Supplier Performance Award</a:t>
            </a:r>
            <a:endParaRPr lang="zh-HK" altLang="en-US" sz="13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3909A32-D72E-4F17-BF29-BCFF050B6EFB}"/>
              </a:ext>
            </a:extLst>
          </p:cNvPr>
          <p:cNvSpPr txBox="1"/>
          <p:nvPr/>
        </p:nvSpPr>
        <p:spPr>
          <a:xfrm>
            <a:off x="1186392" y="6617686"/>
            <a:ext cx="3555554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10129DE-F96B-45FB-A431-1B82BAF9972E}"/>
              </a:ext>
            </a:extLst>
          </p:cNvPr>
          <p:cNvSpPr txBox="1"/>
          <p:nvPr/>
        </p:nvSpPr>
        <p:spPr>
          <a:xfrm>
            <a:off x="9360220" y="6425162"/>
            <a:ext cx="2806942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The Supplier of  Collaboration Award</a:t>
            </a:r>
            <a:endParaRPr lang="zh-HK" altLang="en-US" sz="13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文字方塊 42">
            <a:extLst>
              <a:ext uri="{FF2B5EF4-FFF2-40B4-BE49-F238E27FC236}">
                <a16:creationId xmlns:a16="http://schemas.microsoft.com/office/drawing/2014/main" id="{661FDA09-B741-43DD-8A50-F239D1DDEAB7}"/>
              </a:ext>
            </a:extLst>
          </p:cNvPr>
          <p:cNvSpPr txBox="1"/>
          <p:nvPr/>
        </p:nvSpPr>
        <p:spPr>
          <a:xfrm>
            <a:off x="6274322" y="3338384"/>
            <a:ext cx="2947452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Mechanical Supplier Line Sliver Award </a:t>
            </a:r>
          </a:p>
        </p:txBody>
      </p:sp>
      <p:sp>
        <p:nvSpPr>
          <p:cNvPr id="22" name="文字方塊 34">
            <a:extLst>
              <a:ext uri="{FF2B5EF4-FFF2-40B4-BE49-F238E27FC236}">
                <a16:creationId xmlns:a16="http://schemas.microsoft.com/office/drawing/2014/main" id="{2378EA31-5E59-4F6F-9E64-54941AF0AAB3}"/>
              </a:ext>
            </a:extLst>
          </p:cNvPr>
          <p:cNvSpPr txBox="1"/>
          <p:nvPr/>
        </p:nvSpPr>
        <p:spPr>
          <a:xfrm>
            <a:off x="4305800" y="2986197"/>
            <a:ext cx="1120549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endParaRPr lang="en-US" altLang="zh-TW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HK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20</a:t>
            </a:r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文字方塊 42">
            <a:extLst>
              <a:ext uri="{FF2B5EF4-FFF2-40B4-BE49-F238E27FC236}">
                <a16:creationId xmlns:a16="http://schemas.microsoft.com/office/drawing/2014/main" id="{DEE18F5D-70C0-48A2-9E58-6625F23D774F}"/>
              </a:ext>
            </a:extLst>
          </p:cNvPr>
          <p:cNvSpPr txBox="1"/>
          <p:nvPr/>
        </p:nvSpPr>
        <p:spPr>
          <a:xfrm>
            <a:off x="9311113" y="3316712"/>
            <a:ext cx="2947452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300" b="1" dirty="0">
                <a:solidFill>
                  <a:schemeClr val="bg1">
                    <a:lumMod val="85000"/>
                  </a:schemeClr>
                </a:solidFill>
              </a:rPr>
              <a:t>Mechanical Supplier Line Sliver Award </a:t>
            </a:r>
          </a:p>
        </p:txBody>
      </p:sp>
      <p:sp>
        <p:nvSpPr>
          <p:cNvPr id="26" name="文字方塊 33">
            <a:extLst>
              <a:ext uri="{FF2B5EF4-FFF2-40B4-BE49-F238E27FC236}">
                <a16:creationId xmlns:a16="http://schemas.microsoft.com/office/drawing/2014/main" id="{408F31AB-2ABC-4A7E-B1A6-618BE6E62BCF}"/>
              </a:ext>
            </a:extLst>
          </p:cNvPr>
          <p:cNvSpPr txBox="1"/>
          <p:nvPr/>
        </p:nvSpPr>
        <p:spPr>
          <a:xfrm>
            <a:off x="1204538" y="3494029"/>
            <a:ext cx="2702319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文字方塊 44">
            <a:extLst>
              <a:ext uri="{FF2B5EF4-FFF2-40B4-BE49-F238E27FC236}">
                <a16:creationId xmlns:a16="http://schemas.microsoft.com/office/drawing/2014/main" id="{A524D021-2A29-4EEE-BB9C-88220C6EB719}"/>
              </a:ext>
            </a:extLst>
          </p:cNvPr>
          <p:cNvSpPr txBox="1"/>
          <p:nvPr/>
        </p:nvSpPr>
        <p:spPr>
          <a:xfrm>
            <a:off x="4252071" y="6609013"/>
            <a:ext cx="1645903" cy="3231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zh-HK" altLang="en-US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文字方塊 49">
            <a:extLst>
              <a:ext uri="{FF2B5EF4-FFF2-40B4-BE49-F238E27FC236}">
                <a16:creationId xmlns:a16="http://schemas.microsoft.com/office/drawing/2014/main" id="{814871B6-1D38-4185-94EA-9144FD3820A2}"/>
              </a:ext>
            </a:extLst>
          </p:cNvPr>
          <p:cNvSpPr txBox="1"/>
          <p:nvPr/>
        </p:nvSpPr>
        <p:spPr>
          <a:xfrm>
            <a:off x="10438954" y="6641523"/>
            <a:ext cx="693729" cy="2923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2009</a:t>
            </a:r>
            <a:endParaRPr lang="zh-HK" altLang="en-US" sz="13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BC5C0661-13BB-4EA8-8596-9D0453810965}"/>
              </a:ext>
            </a:extLst>
          </p:cNvPr>
          <p:cNvSpPr txBox="1"/>
          <p:nvPr/>
        </p:nvSpPr>
        <p:spPr>
          <a:xfrm>
            <a:off x="910630" y="44339"/>
            <a:ext cx="349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Honor Moment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77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57">
        <p14:doors dir="vert"/>
      </p:transition>
    </mc:Choice>
    <mc:Fallback xmlns="">
      <p:transition spd="slow" advTm="4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牆, 文字, 監視器 的圖片&#10;&#10;自動產生的描述">
            <a:extLst>
              <a:ext uri="{FF2B5EF4-FFF2-40B4-BE49-F238E27FC236}">
                <a16:creationId xmlns:a16="http://schemas.microsoft.com/office/drawing/2014/main" id="{C7B2B914-2B44-4101-BDC1-BE7FD8AF2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765731"/>
            <a:ext cx="3991610" cy="2741418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85B0F505-F5C3-4376-865C-977BA7E22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06" y="776746"/>
            <a:ext cx="3991611" cy="2741418"/>
          </a:xfrm>
          <a:prstGeom prst="rect">
            <a:avLst/>
          </a:prstGeom>
        </p:spPr>
      </p:pic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517017DF-B9A8-4A11-B3B5-E9883F4AF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06" y="3789040"/>
            <a:ext cx="3991611" cy="2880320"/>
          </a:xfrm>
          <a:prstGeom prst="rect">
            <a:avLst/>
          </a:prstGeom>
        </p:spPr>
      </p:pic>
      <p:pic>
        <p:nvPicPr>
          <p:cNvPr id="24" name="圖片 23" descr="一張含有 標誌, 文字 的圖片&#10;&#10;自動產生的描述">
            <a:extLst>
              <a:ext uri="{FF2B5EF4-FFF2-40B4-BE49-F238E27FC236}">
                <a16:creationId xmlns:a16="http://schemas.microsoft.com/office/drawing/2014/main" id="{3366A1C7-9463-43BC-ADCE-F451C57F54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3789039"/>
            <a:ext cx="3991610" cy="2878167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DCA16E4D-E137-4082-A396-4BE42187D851}"/>
              </a:ext>
            </a:extLst>
          </p:cNvPr>
          <p:cNvSpPr txBox="1"/>
          <p:nvPr/>
        </p:nvSpPr>
        <p:spPr>
          <a:xfrm>
            <a:off x="1486225" y="3228907"/>
            <a:ext cx="384469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b="1" dirty="0">
                <a:solidFill>
                  <a:schemeClr val="bg1">
                    <a:lumMod val="85000"/>
                  </a:schemeClr>
                </a:solidFill>
              </a:rPr>
              <a:t>The Supplier of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Collaboration Award</a:t>
            </a:r>
            <a:endParaRPr lang="zh-HK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08354CF-4B66-4B3E-85D6-755589D546F2}"/>
              </a:ext>
            </a:extLst>
          </p:cNvPr>
          <p:cNvSpPr txBox="1"/>
          <p:nvPr/>
        </p:nvSpPr>
        <p:spPr>
          <a:xfrm>
            <a:off x="1910898" y="6344620"/>
            <a:ext cx="287839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b="1" dirty="0">
                <a:solidFill>
                  <a:schemeClr val="bg1">
                    <a:lumMod val="85000"/>
                  </a:schemeClr>
                </a:solidFill>
              </a:rPr>
              <a:t>Supplier of  The Year Award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6CFFA3-62BB-4A1E-AFF4-ECF778291FC9}"/>
              </a:ext>
            </a:extLst>
          </p:cNvPr>
          <p:cNvSpPr txBox="1"/>
          <p:nvPr/>
        </p:nvSpPr>
        <p:spPr>
          <a:xfrm>
            <a:off x="8197084" y="6570903"/>
            <a:ext cx="287839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1999</a:t>
            </a:r>
            <a:endParaRPr lang="zh-HK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字方塊 37">
            <a:extLst>
              <a:ext uri="{FF2B5EF4-FFF2-40B4-BE49-F238E27FC236}">
                <a16:creationId xmlns:a16="http://schemas.microsoft.com/office/drawing/2014/main" id="{D24916A4-5E78-4B76-9B11-8F6556400C54}"/>
              </a:ext>
            </a:extLst>
          </p:cNvPr>
          <p:cNvSpPr txBox="1"/>
          <p:nvPr/>
        </p:nvSpPr>
        <p:spPr>
          <a:xfrm>
            <a:off x="2973890" y="6570903"/>
            <a:ext cx="287839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2000</a:t>
            </a:r>
            <a:endParaRPr lang="zh-HK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字方塊 35">
            <a:extLst>
              <a:ext uri="{FF2B5EF4-FFF2-40B4-BE49-F238E27FC236}">
                <a16:creationId xmlns:a16="http://schemas.microsoft.com/office/drawing/2014/main" id="{C07C038E-0D94-457A-A1A1-6F12805534BD}"/>
              </a:ext>
            </a:extLst>
          </p:cNvPr>
          <p:cNvSpPr txBox="1"/>
          <p:nvPr/>
        </p:nvSpPr>
        <p:spPr>
          <a:xfrm>
            <a:off x="2912232" y="3462959"/>
            <a:ext cx="334160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2004</a:t>
            </a:r>
            <a:endParaRPr lang="zh-HK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文字方塊 36">
            <a:extLst>
              <a:ext uri="{FF2B5EF4-FFF2-40B4-BE49-F238E27FC236}">
                <a16:creationId xmlns:a16="http://schemas.microsoft.com/office/drawing/2014/main" id="{F2D97994-D585-4C4C-B786-CBB82FE1F911}"/>
              </a:ext>
            </a:extLst>
          </p:cNvPr>
          <p:cNvSpPr txBox="1"/>
          <p:nvPr/>
        </p:nvSpPr>
        <p:spPr>
          <a:xfrm>
            <a:off x="8197084" y="3466351"/>
            <a:ext cx="287839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2004</a:t>
            </a:r>
            <a:endParaRPr lang="zh-HK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文字方塊 37">
            <a:extLst>
              <a:ext uri="{FF2B5EF4-FFF2-40B4-BE49-F238E27FC236}">
                <a16:creationId xmlns:a16="http://schemas.microsoft.com/office/drawing/2014/main" id="{23663B47-D3E6-444F-9791-EBD2E4A8DCC2}"/>
              </a:ext>
            </a:extLst>
          </p:cNvPr>
          <p:cNvSpPr txBox="1"/>
          <p:nvPr/>
        </p:nvSpPr>
        <p:spPr>
          <a:xfrm>
            <a:off x="7083864" y="3219983"/>
            <a:ext cx="287839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b="1" dirty="0">
                <a:solidFill>
                  <a:schemeClr val="bg1">
                    <a:lumMod val="85000"/>
                  </a:schemeClr>
                </a:solidFill>
              </a:rPr>
              <a:t>Supplier of  The Year Award</a:t>
            </a:r>
          </a:p>
        </p:txBody>
      </p:sp>
      <p:sp>
        <p:nvSpPr>
          <p:cNvPr id="16" name="文字方塊 37">
            <a:extLst>
              <a:ext uri="{FF2B5EF4-FFF2-40B4-BE49-F238E27FC236}">
                <a16:creationId xmlns:a16="http://schemas.microsoft.com/office/drawing/2014/main" id="{4707A17C-4869-4EF9-89ED-AF544AAB43DE}"/>
              </a:ext>
            </a:extLst>
          </p:cNvPr>
          <p:cNvSpPr txBox="1"/>
          <p:nvPr/>
        </p:nvSpPr>
        <p:spPr>
          <a:xfrm>
            <a:off x="7139323" y="6351637"/>
            <a:ext cx="287839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b="1" dirty="0">
                <a:solidFill>
                  <a:schemeClr val="bg1">
                    <a:lumMod val="85000"/>
                  </a:schemeClr>
                </a:solidFill>
              </a:rPr>
              <a:t>Supplier of  The Year Award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10E2053C-D0CA-4695-ACA2-E2478C553764}"/>
              </a:ext>
            </a:extLst>
          </p:cNvPr>
          <p:cNvSpPr txBox="1"/>
          <p:nvPr/>
        </p:nvSpPr>
        <p:spPr>
          <a:xfrm>
            <a:off x="1087943" y="136500"/>
            <a:ext cx="349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Honor Moment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3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57">
        <p14:doors dir="vert"/>
      </p:transition>
    </mc:Choice>
    <mc:Fallback xmlns="">
      <p:transition spd="slow" advTm="4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944" y="188640"/>
            <a:ext cx="349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Qualification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EB7B2F5-6445-4EDF-AA41-29B938C4D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4" y="3834581"/>
            <a:ext cx="3353922" cy="2546747"/>
          </a:xfrm>
          <a:prstGeom prst="rect">
            <a:avLst/>
          </a:prstGeom>
        </p:spPr>
      </p:pic>
      <p:pic>
        <p:nvPicPr>
          <p:cNvPr id="8" name="圖片 7" descr="一張含有 牆, 室內, 標誌 的圖片&#10;&#10;自動產生的描述">
            <a:extLst>
              <a:ext uri="{FF2B5EF4-FFF2-40B4-BE49-F238E27FC236}">
                <a16:creationId xmlns:a16="http://schemas.microsoft.com/office/drawing/2014/main" id="{158DB56D-FF71-4831-B12E-3F2489AF4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0" y="989467"/>
            <a:ext cx="3418328" cy="2563746"/>
          </a:xfrm>
          <a:prstGeom prst="rect">
            <a:avLst/>
          </a:prstGeom>
        </p:spPr>
      </p:pic>
      <p:pic>
        <p:nvPicPr>
          <p:cNvPr id="14" name="圖片 13" descr="一張含有 牆, 標誌, 室內, 坐 的圖片&#10;&#10;自動產生的描述">
            <a:extLst>
              <a:ext uri="{FF2B5EF4-FFF2-40B4-BE49-F238E27FC236}">
                <a16:creationId xmlns:a16="http://schemas.microsoft.com/office/drawing/2014/main" id="{54677145-9378-4735-8EA3-47D92E8DA9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989467"/>
            <a:ext cx="3364962" cy="2563746"/>
          </a:xfrm>
          <a:prstGeom prst="rect">
            <a:avLst/>
          </a:prstGeom>
        </p:spPr>
      </p:pic>
      <p:pic>
        <p:nvPicPr>
          <p:cNvPr id="15" name="圖片 14" descr="一張含有 室內, 牆 的圖片&#10;&#10;自動產生的描述">
            <a:extLst>
              <a:ext uri="{FF2B5EF4-FFF2-40B4-BE49-F238E27FC236}">
                <a16:creationId xmlns:a16="http://schemas.microsoft.com/office/drawing/2014/main" id="{7D81E588-6BE8-43A5-A7DC-845E167B44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53" y="548680"/>
            <a:ext cx="4949860" cy="62890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圖片 18" descr="一張含有 牆, 標誌 的圖片&#10;&#10;自動產生的描述">
            <a:extLst>
              <a:ext uri="{FF2B5EF4-FFF2-40B4-BE49-F238E27FC236}">
                <a16:creationId xmlns:a16="http://schemas.microsoft.com/office/drawing/2014/main" id="{870553B9-684E-4F53-8622-85024F606B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3" y="3839948"/>
            <a:ext cx="3418328" cy="256374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FD64E0E-0CEF-4EEA-AD00-D020737E97B5}"/>
              </a:ext>
            </a:extLst>
          </p:cNvPr>
          <p:cNvSpPr txBox="1"/>
          <p:nvPr/>
        </p:nvSpPr>
        <p:spPr>
          <a:xfrm>
            <a:off x="855414" y="3259723"/>
            <a:ext cx="384469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>
                    <a:lumMod val="85000"/>
                  </a:schemeClr>
                </a:solidFill>
              </a:rPr>
              <a:t>Advanced Enterprise</a:t>
            </a:r>
            <a:endParaRPr lang="zh-HK" alt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0AC319-97AC-4CFB-BC22-B46EDE1D7FCD}"/>
              </a:ext>
            </a:extLst>
          </p:cNvPr>
          <p:cNvSpPr txBox="1"/>
          <p:nvPr/>
        </p:nvSpPr>
        <p:spPr>
          <a:xfrm>
            <a:off x="3855349" y="3305233"/>
            <a:ext cx="3844698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1200" b="1" dirty="0">
                <a:solidFill>
                  <a:schemeClr val="bg1">
                    <a:lumMod val="85000"/>
                  </a:schemeClr>
                </a:solidFill>
              </a:rPr>
              <a:t>China Manufacturing Demonstrative Enterprise</a:t>
            </a:r>
            <a:endParaRPr lang="zh-HK" alt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F3C0749-1759-4BA1-ADB9-AFFB1D7C2511}"/>
              </a:ext>
            </a:extLst>
          </p:cNvPr>
          <p:cNvSpPr txBox="1"/>
          <p:nvPr/>
        </p:nvSpPr>
        <p:spPr>
          <a:xfrm>
            <a:off x="913141" y="6091266"/>
            <a:ext cx="3844698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>
                    <a:lumMod val="85000"/>
                  </a:schemeClr>
                </a:solidFill>
              </a:rPr>
              <a:t>Advanced Enterprise</a:t>
            </a:r>
            <a:endParaRPr lang="zh-HK" alt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57">
        <p14:doors dir="vert"/>
      </p:transition>
    </mc:Choice>
    <mc:Fallback xmlns="">
      <p:transition spd="slow" advTm="4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3206" y="169476"/>
            <a:ext cx="45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Our Group Companies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2375718-A0B3-45B2-B671-A058662EB556}"/>
              </a:ext>
            </a:extLst>
          </p:cNvPr>
          <p:cNvSpPr/>
          <p:nvPr/>
        </p:nvSpPr>
        <p:spPr>
          <a:xfrm>
            <a:off x="-15830" y="3518781"/>
            <a:ext cx="4367014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HK" dirty="0"/>
              <a:t>The headquarters of Wing Tat’s Group, located in </a:t>
            </a:r>
            <a:r>
              <a:rPr lang="en-US" altLang="zh-HK" dirty="0" err="1"/>
              <a:t>Tuen</a:t>
            </a:r>
            <a:r>
              <a:rPr lang="en-US" altLang="zh-HK" dirty="0"/>
              <a:t> Mun Hong Kong, handling all  the Group’s finance &amp; accounting,  purchasing and logistic activities.  </a:t>
            </a:r>
          </a:p>
          <a:p>
            <a:endParaRPr lang="en-US" altLang="zh-HK" dirty="0"/>
          </a:p>
          <a:p>
            <a:r>
              <a:rPr lang="en-US" altLang="zh-HK" dirty="0"/>
              <a:t>Address:</a:t>
            </a:r>
            <a:br>
              <a:rPr lang="en-US" altLang="zh-HK" dirty="0"/>
            </a:br>
            <a:r>
              <a:rPr lang="en-US" altLang="zh-HK" b="1" dirty="0"/>
              <a:t>Wing Tat Industrial (HK) Co., Ltd</a:t>
            </a:r>
            <a:br>
              <a:rPr lang="en-US" altLang="zh-HK" dirty="0"/>
            </a:br>
            <a:r>
              <a:rPr lang="en-US" altLang="zh-HK" dirty="0"/>
              <a:t>Block G-I, 10/F Wai Cheong Industrial Centre, 5 </a:t>
            </a:r>
            <a:r>
              <a:rPr lang="en-US" altLang="zh-HK" dirty="0" err="1"/>
              <a:t>Shek</a:t>
            </a:r>
            <a:r>
              <a:rPr lang="en-US" altLang="zh-HK" dirty="0"/>
              <a:t> Pai Tau </a:t>
            </a:r>
            <a:r>
              <a:rPr lang="en-US" altLang="zh-CN" dirty="0"/>
              <a:t>Road, </a:t>
            </a:r>
            <a:r>
              <a:rPr lang="en-US" altLang="zh-CN" dirty="0" err="1"/>
              <a:t>Tuen</a:t>
            </a:r>
            <a:r>
              <a:rPr lang="en-US" altLang="zh-CN" dirty="0"/>
              <a:t> Mun, Hong Kong</a:t>
            </a:r>
            <a:endParaRPr lang="en-US" altLang="zh-HK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3D8CEA4-D7CD-4A85-AE03-B58DB815E7B9}"/>
              </a:ext>
            </a:extLst>
          </p:cNvPr>
          <p:cNvSpPr/>
          <p:nvPr/>
        </p:nvSpPr>
        <p:spPr>
          <a:xfrm>
            <a:off x="8469151" y="3518779"/>
            <a:ext cx="3738237" cy="25853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HK" dirty="0"/>
              <a:t>A group member of Wing Tat, managing all the local business and </a:t>
            </a:r>
          </a:p>
          <a:p>
            <a:r>
              <a:rPr lang="en-US" altLang="zh-HK" dirty="0"/>
              <a:t>promotion in China.</a:t>
            </a:r>
          </a:p>
          <a:p>
            <a:r>
              <a:rPr lang="en-US" altLang="zh-HK" dirty="0"/>
              <a:t> </a:t>
            </a:r>
          </a:p>
          <a:p>
            <a:endParaRPr lang="en-US" altLang="zh-HK" dirty="0"/>
          </a:p>
          <a:p>
            <a:r>
              <a:rPr lang="en-US" altLang="zh-HK" dirty="0"/>
              <a:t>Address:</a:t>
            </a:r>
            <a:br>
              <a:rPr lang="en-US" altLang="zh-HK" dirty="0"/>
            </a:br>
            <a:r>
              <a:rPr lang="en-US" altLang="zh-CN" b="1" dirty="0" err="1"/>
              <a:t>DongGuan</a:t>
            </a:r>
            <a:r>
              <a:rPr lang="en-US" altLang="zh-CN" b="1" dirty="0"/>
              <a:t> Po Dan Industrial Co., Ltd</a:t>
            </a:r>
          </a:p>
          <a:p>
            <a:r>
              <a:rPr lang="en-US" altLang="zh-HK" dirty="0"/>
              <a:t>No. 3, Lin Dong San Road, Lin </a:t>
            </a:r>
            <a:r>
              <a:rPr lang="en-US" altLang="zh-HK" dirty="0" err="1"/>
              <a:t>Cun</a:t>
            </a:r>
            <a:r>
              <a:rPr lang="en-US" altLang="zh-HK" dirty="0"/>
              <a:t>, </a:t>
            </a:r>
            <a:r>
              <a:rPr lang="en-US" altLang="zh-HK" dirty="0" err="1"/>
              <a:t>Tangxia</a:t>
            </a:r>
            <a:r>
              <a:rPr lang="en-US" altLang="zh-HK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Dongguan,</a:t>
            </a:r>
            <a:r>
              <a:rPr lang="zh-CN" altLang="en-US" dirty="0"/>
              <a:t> </a:t>
            </a:r>
            <a:r>
              <a:rPr lang="en-US" altLang="zh-CN" dirty="0"/>
              <a:t>Guangdong China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A4755D9-6538-442C-BF23-07BC4C146BC4}"/>
              </a:ext>
            </a:extLst>
          </p:cNvPr>
          <p:cNvSpPr/>
          <p:nvPr/>
        </p:nvSpPr>
        <p:spPr>
          <a:xfrm>
            <a:off x="4338597" y="3518780"/>
            <a:ext cx="4130554" cy="258532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HK" dirty="0"/>
              <a:t>The factory of Wing Tat, located in Mainland China,  handling all the </a:t>
            </a:r>
          </a:p>
          <a:p>
            <a:r>
              <a:rPr lang="en-US" altLang="zh-HK" dirty="0"/>
              <a:t>manufacturing and oversea business.  </a:t>
            </a:r>
          </a:p>
          <a:p>
            <a:endParaRPr lang="en-US" altLang="zh-HK" dirty="0"/>
          </a:p>
          <a:p>
            <a:endParaRPr lang="en-US" altLang="zh-HK" dirty="0"/>
          </a:p>
          <a:p>
            <a:r>
              <a:rPr lang="en-US" altLang="zh-HK" dirty="0"/>
              <a:t>Address:</a:t>
            </a:r>
            <a:br>
              <a:rPr lang="en-US" altLang="zh-HK" dirty="0"/>
            </a:br>
            <a:r>
              <a:rPr lang="en-US" altLang="zh-CN" b="1" dirty="0" err="1"/>
              <a:t>DongGuan</a:t>
            </a:r>
            <a:r>
              <a:rPr lang="en-US" altLang="zh-CN" b="1" dirty="0"/>
              <a:t> Wing Tat Industrial Co., Ltd</a:t>
            </a:r>
          </a:p>
          <a:p>
            <a:r>
              <a:rPr lang="en-US" altLang="zh-HK" dirty="0"/>
              <a:t>No. 3, Lin Dong San Road, Lin </a:t>
            </a:r>
            <a:r>
              <a:rPr lang="en-US" altLang="zh-HK" dirty="0" err="1"/>
              <a:t>Cun</a:t>
            </a:r>
            <a:r>
              <a:rPr lang="en-US" altLang="zh-HK" dirty="0"/>
              <a:t>, </a:t>
            </a:r>
            <a:r>
              <a:rPr lang="en-US" altLang="zh-HK" dirty="0" err="1"/>
              <a:t>Tangxia</a:t>
            </a:r>
            <a:r>
              <a:rPr lang="en-US" altLang="zh-HK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Dongguan,</a:t>
            </a:r>
            <a:r>
              <a:rPr lang="zh-CN" altLang="en-US" dirty="0"/>
              <a:t> </a:t>
            </a:r>
            <a:r>
              <a:rPr lang="en-US" altLang="zh-CN" dirty="0"/>
              <a:t>Guangdong China</a:t>
            </a:r>
            <a:endParaRPr lang="en-US" altLang="zh-HK" dirty="0"/>
          </a:p>
        </p:txBody>
      </p:sp>
      <p:grpSp>
        <p:nvGrpSpPr>
          <p:cNvPr id="24" name="组合 11">
            <a:extLst>
              <a:ext uri="{FF2B5EF4-FFF2-40B4-BE49-F238E27FC236}">
                <a16:creationId xmlns:a16="http://schemas.microsoft.com/office/drawing/2014/main" id="{8F7565BE-BD1F-4639-BC4E-450DE5DCB5B5}"/>
              </a:ext>
            </a:extLst>
          </p:cNvPr>
          <p:cNvGrpSpPr/>
          <p:nvPr/>
        </p:nvGrpSpPr>
        <p:grpSpPr>
          <a:xfrm>
            <a:off x="8278275" y="2287007"/>
            <a:ext cx="3889904" cy="806450"/>
            <a:chOff x="7532106" y="2710427"/>
            <a:chExt cx="3146048" cy="806450"/>
          </a:xfrm>
        </p:grpSpPr>
        <p:sp>
          <p:nvSpPr>
            <p:cNvPr id="25" name="圆角矩形 12">
              <a:extLst>
                <a:ext uri="{FF2B5EF4-FFF2-40B4-BE49-F238E27FC236}">
                  <a16:creationId xmlns:a16="http://schemas.microsoft.com/office/drawing/2014/main" id="{4DDCBA2F-1B36-4B33-ADB4-8C6014BE32FC}"/>
                </a:ext>
              </a:extLst>
            </p:cNvPr>
            <p:cNvSpPr/>
            <p:nvPr/>
          </p:nvSpPr>
          <p:spPr>
            <a:xfrm>
              <a:off x="7532106" y="2710427"/>
              <a:ext cx="3146048" cy="8064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C966F460-0343-44D2-8AF3-42F8FE370C42}"/>
                </a:ext>
              </a:extLst>
            </p:cNvPr>
            <p:cNvSpPr txBox="1"/>
            <p:nvPr/>
          </p:nvSpPr>
          <p:spPr>
            <a:xfrm>
              <a:off x="7871354" y="2928986"/>
              <a:ext cx="2620403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DONGGUAN PO DAN INDUSTRIAL CO., LTD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" name="组合 14">
            <a:extLst>
              <a:ext uri="{FF2B5EF4-FFF2-40B4-BE49-F238E27FC236}">
                <a16:creationId xmlns:a16="http://schemas.microsoft.com/office/drawing/2014/main" id="{349D8199-7F81-456E-A1E2-3927C45521E7}"/>
              </a:ext>
            </a:extLst>
          </p:cNvPr>
          <p:cNvGrpSpPr/>
          <p:nvPr/>
        </p:nvGrpSpPr>
        <p:grpSpPr>
          <a:xfrm>
            <a:off x="4265944" y="2278338"/>
            <a:ext cx="4274946" cy="806450"/>
            <a:chOff x="4532190" y="2635796"/>
            <a:chExt cx="3720400" cy="806450"/>
          </a:xfrm>
        </p:grpSpPr>
        <p:sp>
          <p:nvSpPr>
            <p:cNvPr id="28" name="圆角矩形 15">
              <a:extLst>
                <a:ext uri="{FF2B5EF4-FFF2-40B4-BE49-F238E27FC236}">
                  <a16:creationId xmlns:a16="http://schemas.microsoft.com/office/drawing/2014/main" id="{CF9CBBC6-B16E-41C7-AAC7-CE90241C063B}"/>
                </a:ext>
              </a:extLst>
            </p:cNvPr>
            <p:cNvSpPr/>
            <p:nvPr/>
          </p:nvSpPr>
          <p:spPr>
            <a:xfrm>
              <a:off x="4532190" y="2635796"/>
              <a:ext cx="3720400" cy="8064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FA1E772B-9A48-4DC9-9659-AB0B0F8AD702}"/>
                </a:ext>
              </a:extLst>
            </p:cNvPr>
            <p:cNvSpPr txBox="1"/>
            <p:nvPr/>
          </p:nvSpPr>
          <p:spPr>
            <a:xfrm>
              <a:off x="5000643" y="2904920"/>
              <a:ext cx="291320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DONGGUAN WING TAT INDUSTRIAL CO., LTD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" name="组合 17">
            <a:extLst>
              <a:ext uri="{FF2B5EF4-FFF2-40B4-BE49-F238E27FC236}">
                <a16:creationId xmlns:a16="http://schemas.microsoft.com/office/drawing/2014/main" id="{3A31B03D-ED76-4ACD-BB36-1A50C7ADA809}"/>
              </a:ext>
            </a:extLst>
          </p:cNvPr>
          <p:cNvGrpSpPr/>
          <p:nvPr/>
        </p:nvGrpSpPr>
        <p:grpSpPr>
          <a:xfrm>
            <a:off x="4" y="2137747"/>
            <a:ext cx="4555561" cy="1086493"/>
            <a:chOff x="1129801" y="2531265"/>
            <a:chExt cx="4341910" cy="1086493"/>
          </a:xfrm>
        </p:grpSpPr>
        <p:grpSp>
          <p:nvGrpSpPr>
            <p:cNvPr id="31" name="组合 18">
              <a:extLst>
                <a:ext uri="{FF2B5EF4-FFF2-40B4-BE49-F238E27FC236}">
                  <a16:creationId xmlns:a16="http://schemas.microsoft.com/office/drawing/2014/main" id="{F1677262-4CBC-431E-AA66-18F973AE58FC}"/>
                </a:ext>
              </a:extLst>
            </p:cNvPr>
            <p:cNvGrpSpPr/>
            <p:nvPr/>
          </p:nvGrpSpPr>
          <p:grpSpPr>
            <a:xfrm>
              <a:off x="1129801" y="2531265"/>
              <a:ext cx="4341910" cy="1086493"/>
              <a:chOff x="1030258" y="2876513"/>
              <a:chExt cx="6652494" cy="1086493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圆角矩形 21">
                <a:extLst>
                  <a:ext uri="{FF2B5EF4-FFF2-40B4-BE49-F238E27FC236}">
                    <a16:creationId xmlns:a16="http://schemas.microsoft.com/office/drawing/2014/main" id="{6FD31284-92BA-4F86-AFC1-D47BE904937F}"/>
                  </a:ext>
                </a:extLst>
              </p:cNvPr>
              <p:cNvSpPr/>
              <p:nvPr/>
            </p:nvSpPr>
            <p:spPr>
              <a:xfrm>
                <a:off x="1440041" y="3025587"/>
                <a:ext cx="6242711" cy="8068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椭圆 22">
                <a:extLst>
                  <a:ext uri="{FF2B5EF4-FFF2-40B4-BE49-F238E27FC236}">
                    <a16:creationId xmlns:a16="http://schemas.microsoft.com/office/drawing/2014/main" id="{33DA3C50-3233-4927-85F8-A26C9B47765B}"/>
                  </a:ext>
                </a:extLst>
              </p:cNvPr>
              <p:cNvSpPr/>
              <p:nvPr/>
            </p:nvSpPr>
            <p:spPr>
              <a:xfrm>
                <a:off x="1030258" y="2876513"/>
                <a:ext cx="1351637" cy="108649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2D1B29F2-B01F-49DD-8B0D-D86591D6A34C}"/>
                </a:ext>
              </a:extLst>
            </p:cNvPr>
            <p:cNvSpPr txBox="1"/>
            <p:nvPr/>
          </p:nvSpPr>
          <p:spPr>
            <a:xfrm>
              <a:off x="1965409" y="2757349"/>
              <a:ext cx="3468544" cy="6667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WING TAT INDUSTRIAL </a:t>
              </a:r>
            </a:p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(HK) CO., LTD</a:t>
              </a:r>
              <a:endParaRPr lang="zh-CN" alt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Freeform 494">
              <a:extLst>
                <a:ext uri="{FF2B5EF4-FFF2-40B4-BE49-F238E27FC236}">
                  <a16:creationId xmlns:a16="http://schemas.microsoft.com/office/drawing/2014/main" id="{D80B3E15-FD14-4DBE-939C-80A556EE7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846" y="2757349"/>
              <a:ext cx="586086" cy="661106"/>
            </a:xfrm>
            <a:custGeom>
              <a:avLst/>
              <a:gdLst>
                <a:gd name="T0" fmla="*/ 68 w 125"/>
                <a:gd name="T1" fmla="*/ 27 h 141"/>
                <a:gd name="T2" fmla="*/ 77 w 125"/>
                <a:gd name="T3" fmla="*/ 40 h 141"/>
                <a:gd name="T4" fmla="*/ 74 w 125"/>
                <a:gd name="T5" fmla="*/ 51 h 141"/>
                <a:gd name="T6" fmla="*/ 107 w 125"/>
                <a:gd name="T7" fmla="*/ 141 h 141"/>
                <a:gd name="T8" fmla="*/ 29 w 125"/>
                <a:gd name="T9" fmla="*/ 141 h 141"/>
                <a:gd name="T10" fmla="*/ 40 w 125"/>
                <a:gd name="T11" fmla="*/ 86 h 141"/>
                <a:gd name="T12" fmla="*/ 50 w 125"/>
                <a:gd name="T13" fmla="*/ 46 h 141"/>
                <a:gd name="T14" fmla="*/ 50 w 125"/>
                <a:gd name="T15" fmla="*/ 35 h 141"/>
                <a:gd name="T16" fmla="*/ 63 w 125"/>
                <a:gd name="T17" fmla="*/ 25 h 141"/>
                <a:gd name="T18" fmla="*/ 66 w 125"/>
                <a:gd name="T19" fmla="*/ 68 h 141"/>
                <a:gd name="T20" fmla="*/ 66 w 125"/>
                <a:gd name="T21" fmla="*/ 68 h 141"/>
                <a:gd name="T22" fmla="*/ 55 w 125"/>
                <a:gd name="T23" fmla="*/ 86 h 141"/>
                <a:gd name="T24" fmla="*/ 68 w 125"/>
                <a:gd name="T25" fmla="*/ 75 h 141"/>
                <a:gd name="T26" fmla="*/ 81 w 125"/>
                <a:gd name="T27" fmla="*/ 110 h 141"/>
                <a:gd name="T28" fmla="*/ 85 w 125"/>
                <a:gd name="T29" fmla="*/ 117 h 141"/>
                <a:gd name="T30" fmla="*/ 85 w 125"/>
                <a:gd name="T31" fmla="*/ 117 h 141"/>
                <a:gd name="T32" fmla="*/ 70 w 125"/>
                <a:gd name="T33" fmla="*/ 115 h 141"/>
                <a:gd name="T34" fmla="*/ 44 w 125"/>
                <a:gd name="T35" fmla="*/ 128 h 141"/>
                <a:gd name="T36" fmla="*/ 66 w 125"/>
                <a:gd name="T37" fmla="*/ 93 h 141"/>
                <a:gd name="T38" fmla="*/ 48 w 125"/>
                <a:gd name="T39" fmla="*/ 104 h 141"/>
                <a:gd name="T40" fmla="*/ 101 w 125"/>
                <a:gd name="T41" fmla="*/ 7 h 141"/>
                <a:gd name="T42" fmla="*/ 112 w 125"/>
                <a:gd name="T43" fmla="*/ 31 h 141"/>
                <a:gd name="T44" fmla="*/ 112 w 125"/>
                <a:gd name="T45" fmla="*/ 49 h 141"/>
                <a:gd name="T46" fmla="*/ 99 w 125"/>
                <a:gd name="T47" fmla="*/ 73 h 141"/>
                <a:gd name="T48" fmla="*/ 116 w 125"/>
                <a:gd name="T49" fmla="*/ 73 h 141"/>
                <a:gd name="T50" fmla="*/ 125 w 125"/>
                <a:gd name="T51" fmla="*/ 40 h 141"/>
                <a:gd name="T52" fmla="*/ 121 w 125"/>
                <a:gd name="T53" fmla="*/ 18 h 141"/>
                <a:gd name="T54" fmla="*/ 110 w 125"/>
                <a:gd name="T55" fmla="*/ 0 h 141"/>
                <a:gd name="T56" fmla="*/ 26 w 125"/>
                <a:gd name="T57" fmla="*/ 73 h 141"/>
                <a:gd name="T58" fmla="*/ 15 w 125"/>
                <a:gd name="T59" fmla="*/ 49 h 141"/>
                <a:gd name="T60" fmla="*/ 15 w 125"/>
                <a:gd name="T61" fmla="*/ 31 h 141"/>
                <a:gd name="T62" fmla="*/ 26 w 125"/>
                <a:gd name="T63" fmla="*/ 7 h 141"/>
                <a:gd name="T64" fmla="*/ 9 w 125"/>
                <a:gd name="T65" fmla="*/ 9 h 141"/>
                <a:gd name="T66" fmla="*/ 0 w 125"/>
                <a:gd name="T67" fmla="*/ 40 h 141"/>
                <a:gd name="T68" fmla="*/ 6 w 125"/>
                <a:gd name="T69" fmla="*/ 62 h 141"/>
                <a:gd name="T70" fmla="*/ 17 w 125"/>
                <a:gd name="T71" fmla="*/ 80 h 141"/>
                <a:gd name="T72" fmla="*/ 83 w 125"/>
                <a:gd name="T73" fmla="*/ 22 h 141"/>
                <a:gd name="T74" fmla="*/ 90 w 125"/>
                <a:gd name="T75" fmla="*/ 40 h 141"/>
                <a:gd name="T76" fmla="*/ 92 w 125"/>
                <a:gd name="T77" fmla="*/ 66 h 141"/>
                <a:gd name="T78" fmla="*/ 99 w 125"/>
                <a:gd name="T79" fmla="*/ 55 h 141"/>
                <a:gd name="T80" fmla="*/ 103 w 125"/>
                <a:gd name="T81" fmla="*/ 40 h 141"/>
                <a:gd name="T82" fmla="*/ 96 w 125"/>
                <a:gd name="T83" fmla="*/ 20 h 141"/>
                <a:gd name="T84" fmla="*/ 35 w 125"/>
                <a:gd name="T85" fmla="*/ 66 h 141"/>
                <a:gd name="T86" fmla="*/ 39 w 125"/>
                <a:gd name="T87" fmla="*/ 49 h 141"/>
                <a:gd name="T88" fmla="*/ 39 w 125"/>
                <a:gd name="T89" fmla="*/ 31 h 141"/>
                <a:gd name="T90" fmla="*/ 33 w 125"/>
                <a:gd name="T91" fmla="*/ 14 h 141"/>
                <a:gd name="T92" fmla="*/ 24 w 125"/>
                <a:gd name="T93" fmla="*/ 33 h 141"/>
                <a:gd name="T94" fmla="*/ 24 w 125"/>
                <a:gd name="T95" fmla="*/ 47 h 141"/>
                <a:gd name="T96" fmla="*/ 35 w 125"/>
                <a:gd name="T97" fmla="*/ 6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41">
                  <a:moveTo>
                    <a:pt x="63" y="25"/>
                  </a:moveTo>
                  <a:lnTo>
                    <a:pt x="63" y="25"/>
                  </a:lnTo>
                  <a:lnTo>
                    <a:pt x="68" y="27"/>
                  </a:lnTo>
                  <a:lnTo>
                    <a:pt x="74" y="29"/>
                  </a:lnTo>
                  <a:lnTo>
                    <a:pt x="77" y="35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46"/>
                  </a:lnTo>
                  <a:lnTo>
                    <a:pt x="74" y="51"/>
                  </a:lnTo>
                  <a:lnTo>
                    <a:pt x="86" y="86"/>
                  </a:lnTo>
                  <a:lnTo>
                    <a:pt x="103" y="132"/>
                  </a:lnTo>
                  <a:lnTo>
                    <a:pt x="107" y="141"/>
                  </a:lnTo>
                  <a:lnTo>
                    <a:pt x="97" y="141"/>
                  </a:lnTo>
                  <a:lnTo>
                    <a:pt x="97" y="141"/>
                  </a:lnTo>
                  <a:lnTo>
                    <a:pt x="29" y="141"/>
                  </a:lnTo>
                  <a:lnTo>
                    <a:pt x="20" y="141"/>
                  </a:lnTo>
                  <a:lnTo>
                    <a:pt x="24" y="132"/>
                  </a:lnTo>
                  <a:lnTo>
                    <a:pt x="40" y="86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0" y="46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0" y="35"/>
                  </a:lnTo>
                  <a:lnTo>
                    <a:pt x="53" y="29"/>
                  </a:lnTo>
                  <a:lnTo>
                    <a:pt x="57" y="27"/>
                  </a:lnTo>
                  <a:lnTo>
                    <a:pt x="63" y="25"/>
                  </a:lnTo>
                  <a:lnTo>
                    <a:pt x="63" y="25"/>
                  </a:lnTo>
                  <a:close/>
                  <a:moveTo>
                    <a:pt x="66" y="68"/>
                  </a:moveTo>
                  <a:lnTo>
                    <a:pt x="66" y="68"/>
                  </a:lnTo>
                  <a:lnTo>
                    <a:pt x="64" y="60"/>
                  </a:lnTo>
                  <a:lnTo>
                    <a:pt x="59" y="75"/>
                  </a:lnTo>
                  <a:lnTo>
                    <a:pt x="66" y="68"/>
                  </a:lnTo>
                  <a:lnTo>
                    <a:pt x="66" y="68"/>
                  </a:lnTo>
                  <a:close/>
                  <a:moveTo>
                    <a:pt x="68" y="75"/>
                  </a:moveTo>
                  <a:lnTo>
                    <a:pt x="55" y="86"/>
                  </a:lnTo>
                  <a:lnTo>
                    <a:pt x="74" y="86"/>
                  </a:lnTo>
                  <a:lnTo>
                    <a:pt x="68" y="75"/>
                  </a:lnTo>
                  <a:lnTo>
                    <a:pt x="68" y="75"/>
                  </a:lnTo>
                  <a:close/>
                  <a:moveTo>
                    <a:pt x="75" y="95"/>
                  </a:moveTo>
                  <a:lnTo>
                    <a:pt x="53" y="110"/>
                  </a:lnTo>
                  <a:lnTo>
                    <a:pt x="81" y="110"/>
                  </a:lnTo>
                  <a:lnTo>
                    <a:pt x="75" y="95"/>
                  </a:lnTo>
                  <a:lnTo>
                    <a:pt x="75" y="95"/>
                  </a:lnTo>
                  <a:close/>
                  <a:moveTo>
                    <a:pt x="85" y="117"/>
                  </a:moveTo>
                  <a:lnTo>
                    <a:pt x="61" y="128"/>
                  </a:lnTo>
                  <a:lnTo>
                    <a:pt x="88" y="128"/>
                  </a:lnTo>
                  <a:lnTo>
                    <a:pt x="85" y="117"/>
                  </a:lnTo>
                  <a:lnTo>
                    <a:pt x="85" y="117"/>
                  </a:lnTo>
                  <a:close/>
                  <a:moveTo>
                    <a:pt x="44" y="128"/>
                  </a:moveTo>
                  <a:lnTo>
                    <a:pt x="70" y="115"/>
                  </a:lnTo>
                  <a:lnTo>
                    <a:pt x="44" y="115"/>
                  </a:lnTo>
                  <a:lnTo>
                    <a:pt x="39" y="128"/>
                  </a:lnTo>
                  <a:lnTo>
                    <a:pt x="44" y="128"/>
                  </a:lnTo>
                  <a:lnTo>
                    <a:pt x="44" y="128"/>
                  </a:lnTo>
                  <a:close/>
                  <a:moveTo>
                    <a:pt x="48" y="104"/>
                  </a:moveTo>
                  <a:lnTo>
                    <a:pt x="66" y="93"/>
                  </a:lnTo>
                  <a:lnTo>
                    <a:pt x="52" y="93"/>
                  </a:lnTo>
                  <a:lnTo>
                    <a:pt x="48" y="104"/>
                  </a:lnTo>
                  <a:lnTo>
                    <a:pt x="48" y="104"/>
                  </a:lnTo>
                  <a:close/>
                  <a:moveTo>
                    <a:pt x="110" y="0"/>
                  </a:moveTo>
                  <a:lnTo>
                    <a:pt x="101" y="7"/>
                  </a:lnTo>
                  <a:lnTo>
                    <a:pt x="101" y="7"/>
                  </a:lnTo>
                  <a:lnTo>
                    <a:pt x="105" y="14"/>
                  </a:lnTo>
                  <a:lnTo>
                    <a:pt x="110" y="22"/>
                  </a:lnTo>
                  <a:lnTo>
                    <a:pt x="112" y="31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9"/>
                  </a:lnTo>
                  <a:lnTo>
                    <a:pt x="108" y="58"/>
                  </a:lnTo>
                  <a:lnTo>
                    <a:pt x="105" y="66"/>
                  </a:lnTo>
                  <a:lnTo>
                    <a:pt x="99" y="73"/>
                  </a:lnTo>
                  <a:lnTo>
                    <a:pt x="110" y="80"/>
                  </a:lnTo>
                  <a:lnTo>
                    <a:pt x="110" y="80"/>
                  </a:lnTo>
                  <a:lnTo>
                    <a:pt x="116" y="73"/>
                  </a:lnTo>
                  <a:lnTo>
                    <a:pt x="121" y="62"/>
                  </a:lnTo>
                  <a:lnTo>
                    <a:pt x="125" y="51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5" y="29"/>
                  </a:lnTo>
                  <a:lnTo>
                    <a:pt x="121" y="18"/>
                  </a:lnTo>
                  <a:lnTo>
                    <a:pt x="116" y="7"/>
                  </a:lnTo>
                  <a:lnTo>
                    <a:pt x="110" y="0"/>
                  </a:lnTo>
                  <a:lnTo>
                    <a:pt x="110" y="0"/>
                  </a:lnTo>
                  <a:close/>
                  <a:moveTo>
                    <a:pt x="17" y="80"/>
                  </a:moveTo>
                  <a:lnTo>
                    <a:pt x="26" y="73"/>
                  </a:lnTo>
                  <a:lnTo>
                    <a:pt x="26" y="73"/>
                  </a:lnTo>
                  <a:lnTo>
                    <a:pt x="20" y="66"/>
                  </a:lnTo>
                  <a:lnTo>
                    <a:pt x="17" y="58"/>
                  </a:lnTo>
                  <a:lnTo>
                    <a:pt x="15" y="49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31"/>
                  </a:lnTo>
                  <a:lnTo>
                    <a:pt x="17" y="22"/>
                  </a:lnTo>
                  <a:lnTo>
                    <a:pt x="20" y="14"/>
                  </a:lnTo>
                  <a:lnTo>
                    <a:pt x="26" y="7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9" y="9"/>
                  </a:lnTo>
                  <a:lnTo>
                    <a:pt x="6" y="18"/>
                  </a:lnTo>
                  <a:lnTo>
                    <a:pt x="2" y="29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51"/>
                  </a:lnTo>
                  <a:lnTo>
                    <a:pt x="6" y="62"/>
                  </a:lnTo>
                  <a:lnTo>
                    <a:pt x="9" y="71"/>
                  </a:lnTo>
                  <a:lnTo>
                    <a:pt x="17" y="80"/>
                  </a:lnTo>
                  <a:lnTo>
                    <a:pt x="17" y="80"/>
                  </a:lnTo>
                  <a:close/>
                  <a:moveTo>
                    <a:pt x="92" y="14"/>
                  </a:moveTo>
                  <a:lnTo>
                    <a:pt x="83" y="22"/>
                  </a:lnTo>
                  <a:lnTo>
                    <a:pt x="83" y="22"/>
                  </a:lnTo>
                  <a:lnTo>
                    <a:pt x="88" y="31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88" y="49"/>
                  </a:lnTo>
                  <a:lnTo>
                    <a:pt x="83" y="58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6" y="60"/>
                  </a:lnTo>
                  <a:lnTo>
                    <a:pt x="99" y="55"/>
                  </a:lnTo>
                  <a:lnTo>
                    <a:pt x="101" y="47"/>
                  </a:lnTo>
                  <a:lnTo>
                    <a:pt x="103" y="40"/>
                  </a:lnTo>
                  <a:lnTo>
                    <a:pt x="103" y="40"/>
                  </a:lnTo>
                  <a:lnTo>
                    <a:pt x="101" y="33"/>
                  </a:lnTo>
                  <a:lnTo>
                    <a:pt x="99" y="25"/>
                  </a:lnTo>
                  <a:lnTo>
                    <a:pt x="96" y="20"/>
                  </a:lnTo>
                  <a:lnTo>
                    <a:pt x="92" y="14"/>
                  </a:lnTo>
                  <a:lnTo>
                    <a:pt x="92" y="14"/>
                  </a:lnTo>
                  <a:close/>
                  <a:moveTo>
                    <a:pt x="35" y="66"/>
                  </a:moveTo>
                  <a:lnTo>
                    <a:pt x="44" y="58"/>
                  </a:lnTo>
                  <a:lnTo>
                    <a:pt x="44" y="58"/>
                  </a:lnTo>
                  <a:lnTo>
                    <a:pt x="39" y="49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9" y="31"/>
                  </a:lnTo>
                  <a:lnTo>
                    <a:pt x="44" y="22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3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7"/>
                  </a:lnTo>
                  <a:lnTo>
                    <a:pt x="28" y="55"/>
                  </a:lnTo>
                  <a:lnTo>
                    <a:pt x="29" y="60"/>
                  </a:lnTo>
                  <a:lnTo>
                    <a:pt x="35" y="66"/>
                  </a:lnTo>
                  <a:lnTo>
                    <a:pt x="35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9" name="组合 2">
            <a:extLst>
              <a:ext uri="{FF2B5EF4-FFF2-40B4-BE49-F238E27FC236}">
                <a16:creationId xmlns:a16="http://schemas.microsoft.com/office/drawing/2014/main" id="{63FDC35C-E013-459C-9775-0D581BF7EDB7}"/>
              </a:ext>
            </a:extLst>
          </p:cNvPr>
          <p:cNvGrpSpPr/>
          <p:nvPr/>
        </p:nvGrpSpPr>
        <p:grpSpPr>
          <a:xfrm>
            <a:off x="1938323" y="940702"/>
            <a:ext cx="777049" cy="1267187"/>
            <a:chOff x="4532190" y="1525491"/>
            <a:chExt cx="651284" cy="1154848"/>
          </a:xfrm>
          <a:solidFill>
            <a:srgbClr val="0070C0"/>
          </a:solidFill>
        </p:grpSpPr>
        <p:cxnSp>
          <p:nvCxnSpPr>
            <p:cNvPr id="40" name="直接连接符 3">
              <a:extLst>
                <a:ext uri="{FF2B5EF4-FFF2-40B4-BE49-F238E27FC236}">
                  <a16:creationId xmlns:a16="http://schemas.microsoft.com/office/drawing/2014/main" id="{94359D21-C4FE-4106-A825-116DC7BDEACF}"/>
                </a:ext>
              </a:extLst>
            </p:cNvPr>
            <p:cNvCxnSpPr/>
            <p:nvPr/>
          </p:nvCxnSpPr>
          <p:spPr>
            <a:xfrm>
              <a:off x="4858515" y="2064060"/>
              <a:ext cx="0" cy="616279"/>
            </a:xfrm>
            <a:prstGeom prst="line">
              <a:avLst/>
            </a:prstGeom>
            <a:grpFill/>
            <a:ln w="38100">
              <a:solidFill>
                <a:srgbClr val="16CC6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">
              <a:extLst>
                <a:ext uri="{FF2B5EF4-FFF2-40B4-BE49-F238E27FC236}">
                  <a16:creationId xmlns:a16="http://schemas.microsoft.com/office/drawing/2014/main" id="{14C93DC9-FA77-44F8-9427-2C5BE8EAA1E3}"/>
                </a:ext>
              </a:extLst>
            </p:cNvPr>
            <p:cNvSpPr/>
            <p:nvPr/>
          </p:nvSpPr>
          <p:spPr>
            <a:xfrm>
              <a:off x="4532190" y="1525491"/>
              <a:ext cx="651284" cy="6825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01</a:t>
              </a:r>
              <a:endParaRPr lang="zh-CN" altLang="en-US" sz="2000" b="1" dirty="0"/>
            </a:p>
          </p:txBody>
        </p:sp>
      </p:grpSp>
      <p:grpSp>
        <p:nvGrpSpPr>
          <p:cNvPr id="45" name="组合 5">
            <a:extLst>
              <a:ext uri="{FF2B5EF4-FFF2-40B4-BE49-F238E27FC236}">
                <a16:creationId xmlns:a16="http://schemas.microsoft.com/office/drawing/2014/main" id="{8A8DC941-0717-457E-838F-CC02D0AF5C62}"/>
              </a:ext>
            </a:extLst>
          </p:cNvPr>
          <p:cNvGrpSpPr/>
          <p:nvPr/>
        </p:nvGrpSpPr>
        <p:grpSpPr>
          <a:xfrm>
            <a:off x="5851453" y="885982"/>
            <a:ext cx="756071" cy="1385192"/>
            <a:chOff x="7415601" y="1512539"/>
            <a:chExt cx="668390" cy="1167800"/>
          </a:xfrm>
          <a:solidFill>
            <a:srgbClr val="00B0F0"/>
          </a:solidFill>
        </p:grpSpPr>
        <p:cxnSp>
          <p:nvCxnSpPr>
            <p:cNvPr id="46" name="直接连接符 6">
              <a:extLst>
                <a:ext uri="{FF2B5EF4-FFF2-40B4-BE49-F238E27FC236}">
                  <a16:creationId xmlns:a16="http://schemas.microsoft.com/office/drawing/2014/main" id="{1DF31ED0-197C-4B14-9A78-D76E5EB52974}"/>
                </a:ext>
              </a:extLst>
            </p:cNvPr>
            <p:cNvCxnSpPr/>
            <p:nvPr/>
          </p:nvCxnSpPr>
          <p:spPr>
            <a:xfrm>
              <a:off x="7758349" y="2064060"/>
              <a:ext cx="0" cy="616279"/>
            </a:xfrm>
            <a:prstGeom prst="line">
              <a:avLst/>
            </a:prstGeom>
            <a:grpFill/>
            <a:ln w="38100">
              <a:solidFill>
                <a:srgbClr val="16CC6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7">
              <a:extLst>
                <a:ext uri="{FF2B5EF4-FFF2-40B4-BE49-F238E27FC236}">
                  <a16:creationId xmlns:a16="http://schemas.microsoft.com/office/drawing/2014/main" id="{41F5F920-DCD4-4C7D-B72C-A13EFD5B8B52}"/>
                </a:ext>
              </a:extLst>
            </p:cNvPr>
            <p:cNvSpPr/>
            <p:nvPr/>
          </p:nvSpPr>
          <p:spPr>
            <a:xfrm>
              <a:off x="7415601" y="1512539"/>
              <a:ext cx="668390" cy="6512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02</a:t>
              </a:r>
              <a:endParaRPr lang="zh-CN" altLang="en-US" sz="2000" b="1" dirty="0"/>
            </a:p>
          </p:txBody>
        </p:sp>
      </p:grpSp>
      <p:grpSp>
        <p:nvGrpSpPr>
          <p:cNvPr id="48" name="组合 8">
            <a:extLst>
              <a:ext uri="{FF2B5EF4-FFF2-40B4-BE49-F238E27FC236}">
                <a16:creationId xmlns:a16="http://schemas.microsoft.com/office/drawing/2014/main" id="{7925A7D4-FA1E-4F32-8A55-2B52B32B6745}"/>
              </a:ext>
            </a:extLst>
          </p:cNvPr>
          <p:cNvGrpSpPr/>
          <p:nvPr/>
        </p:nvGrpSpPr>
        <p:grpSpPr>
          <a:xfrm>
            <a:off x="9762955" y="885982"/>
            <a:ext cx="736732" cy="1390509"/>
            <a:chOff x="10045798" y="1413943"/>
            <a:chExt cx="599947" cy="1267563"/>
          </a:xfrm>
          <a:solidFill>
            <a:schemeClr val="accent5">
              <a:lumMod val="75000"/>
            </a:schemeClr>
          </a:solidFill>
        </p:grpSpPr>
        <p:cxnSp>
          <p:nvCxnSpPr>
            <p:cNvPr id="49" name="直接连接符 9">
              <a:extLst>
                <a:ext uri="{FF2B5EF4-FFF2-40B4-BE49-F238E27FC236}">
                  <a16:creationId xmlns:a16="http://schemas.microsoft.com/office/drawing/2014/main" id="{CFE0B73C-AAA2-430F-B8F0-CF3882E4FE9E}"/>
                </a:ext>
              </a:extLst>
            </p:cNvPr>
            <p:cNvCxnSpPr/>
            <p:nvPr/>
          </p:nvCxnSpPr>
          <p:spPr>
            <a:xfrm>
              <a:off x="10345772" y="2065227"/>
              <a:ext cx="0" cy="616279"/>
            </a:xfrm>
            <a:prstGeom prst="line">
              <a:avLst/>
            </a:prstGeom>
            <a:grpFill/>
            <a:ln w="38100">
              <a:solidFill>
                <a:srgbClr val="16CC6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10">
              <a:extLst>
                <a:ext uri="{FF2B5EF4-FFF2-40B4-BE49-F238E27FC236}">
                  <a16:creationId xmlns:a16="http://schemas.microsoft.com/office/drawing/2014/main" id="{A5950D62-9A8C-4D28-BF02-0A266CAB5397}"/>
                </a:ext>
              </a:extLst>
            </p:cNvPr>
            <p:cNvSpPr/>
            <p:nvPr/>
          </p:nvSpPr>
          <p:spPr>
            <a:xfrm>
              <a:off x="10045798" y="1413943"/>
              <a:ext cx="599947" cy="6512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/>
                <a:t>03</a:t>
              </a:r>
              <a:endParaRPr lang="zh-CN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206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64">
        <p14:doors dir="vert"/>
      </p:transition>
    </mc:Choice>
    <mc:Fallback xmlns="">
      <p:transition spd="slow" advTm="6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梯形 26"/>
          <p:cNvSpPr/>
          <p:nvPr/>
        </p:nvSpPr>
        <p:spPr>
          <a:xfrm>
            <a:off x="1054646" y="2060848"/>
            <a:ext cx="3817174" cy="3169976"/>
          </a:xfrm>
          <a:prstGeom prst="trapezoid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3905011" y="1344296"/>
            <a:ext cx="4696969" cy="3891181"/>
            <a:chOff x="3935760" y="1556792"/>
            <a:chExt cx="4696969" cy="389118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5" name="梯形 34"/>
            <p:cNvSpPr/>
            <p:nvPr/>
          </p:nvSpPr>
          <p:spPr>
            <a:xfrm flipV="1">
              <a:off x="3935760" y="1556792"/>
              <a:ext cx="4680520" cy="3888432"/>
            </a:xfrm>
            <a:prstGeom prst="trapezoid">
              <a:avLst/>
            </a:prstGeom>
            <a:grpFill/>
            <a:ln>
              <a:noFill/>
            </a:ln>
            <a:effectLst>
              <a:outerShdw blurRad="127000" dist="88900" algn="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6" name="梯形 35"/>
            <p:cNvSpPr/>
            <p:nvPr/>
          </p:nvSpPr>
          <p:spPr>
            <a:xfrm flipV="1">
              <a:off x="3952209" y="1559541"/>
              <a:ext cx="4680520" cy="3888432"/>
            </a:xfrm>
            <a:prstGeom prst="trapezoid">
              <a:avLst/>
            </a:prstGeom>
            <a:grpFill/>
            <a:ln>
              <a:noFill/>
            </a:ln>
            <a:effectLst>
              <a:outerShdw blurRad="127000" dist="127000" dir="10800000" algn="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" name="梯形 36"/>
            <p:cNvSpPr/>
            <p:nvPr/>
          </p:nvSpPr>
          <p:spPr>
            <a:xfrm flipV="1">
              <a:off x="4265074" y="1816711"/>
              <a:ext cx="4054790" cy="3484497"/>
            </a:xfrm>
            <a:prstGeom prst="trapezoid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03164" y="169476"/>
            <a:ext cx="945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Stronger Together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42678" y="5589240"/>
            <a:ext cx="9577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5">
                    <a:lumMod val="75000"/>
                  </a:schemeClr>
                </a:solidFill>
              </a:rPr>
              <a:t>Welcome to change and innovation.</a:t>
            </a:r>
            <a:endParaRPr lang="zh-CN" altLang="en-US" sz="4800" b="1" dirty="0">
              <a:solidFill>
                <a:schemeClr val="accent5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A69C3284-D4C4-4237-83AA-A28C38758912}"/>
              </a:ext>
            </a:extLst>
          </p:cNvPr>
          <p:cNvSpPr/>
          <p:nvPr/>
        </p:nvSpPr>
        <p:spPr>
          <a:xfrm>
            <a:off x="7626929" y="2060848"/>
            <a:ext cx="3817174" cy="3169976"/>
          </a:xfrm>
          <a:prstGeom prst="trapezoid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907">
        <p14:doors dir="vert"/>
      </p:transition>
    </mc:Choice>
    <mc:Fallback xmlns="">
      <p:transition spd="slow" advTm="4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964741"/>
            <a:ext cx="12190413" cy="423117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342678" y="1196752"/>
            <a:ext cx="4013200" cy="4965700"/>
            <a:chOff x="0" y="0"/>
            <a:chExt cx="4013321" cy="496612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8440" r="6203" b="10136"/>
            <a:stretch>
              <a:fillRect/>
            </a:stretch>
          </p:blipFill>
          <p:spPr bwMode="auto">
            <a:xfrm>
              <a:off x="0" y="0"/>
              <a:ext cx="4013321" cy="496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89697" y="589534"/>
              <a:ext cx="2838784" cy="3697941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itchFamily="34" charset="0"/>
                <a:buNone/>
              </a:pPr>
              <a:endParaRPr lang="zh-CN" altLang="zh-CN" sz="3200">
                <a:solidFill>
                  <a:srgbClr val="FFFFFF"/>
                </a:solidFill>
                <a:latin typeface="Arial"/>
                <a:ea typeface="微软雅黑"/>
                <a:cs typeface="+mn-ea"/>
                <a:sym typeface="Arial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216205" y="5661249"/>
            <a:ext cx="847553" cy="868132"/>
            <a:chOff x="9911629" y="5483247"/>
            <a:chExt cx="847553" cy="810090"/>
          </a:xfrm>
        </p:grpSpPr>
        <p:sp>
          <p:nvSpPr>
            <p:cNvPr id="23" name="椭圆 22"/>
            <p:cNvSpPr/>
            <p:nvPr/>
          </p:nvSpPr>
          <p:spPr>
            <a:xfrm rot="10800000" flipH="1" flipV="1">
              <a:off x="9911629" y="5483247"/>
              <a:ext cx="847553" cy="81009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77800" dist="1143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07527" tIns="53764" rIns="107527" bIns="5376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100">
                <a:solidFill>
                  <a:schemeClr val="bg1">
                    <a:lumMod val="95000"/>
                  </a:schemeClr>
                </a:solidFill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24" name="Freeform 338"/>
            <p:cNvSpPr>
              <a:spLocks noEditPoints="1"/>
            </p:cNvSpPr>
            <p:nvPr/>
          </p:nvSpPr>
          <p:spPr bwMode="auto">
            <a:xfrm>
              <a:off x="10176030" y="5720268"/>
              <a:ext cx="356849" cy="305505"/>
            </a:xfrm>
            <a:custGeom>
              <a:avLst/>
              <a:gdLst>
                <a:gd name="T0" fmla="*/ 105 w 139"/>
                <a:gd name="T1" fmla="*/ 1 h 119"/>
                <a:gd name="T2" fmla="*/ 125 w 139"/>
                <a:gd name="T3" fmla="*/ 3 h 119"/>
                <a:gd name="T4" fmla="*/ 128 w 139"/>
                <a:gd name="T5" fmla="*/ 3 h 119"/>
                <a:gd name="T6" fmla="*/ 136 w 139"/>
                <a:gd name="T7" fmla="*/ 5 h 119"/>
                <a:gd name="T8" fmla="*/ 139 w 139"/>
                <a:gd name="T9" fmla="*/ 16 h 119"/>
                <a:gd name="T10" fmla="*/ 139 w 139"/>
                <a:gd name="T11" fmla="*/ 113 h 119"/>
                <a:gd name="T12" fmla="*/ 138 w 139"/>
                <a:gd name="T13" fmla="*/ 117 h 119"/>
                <a:gd name="T14" fmla="*/ 26 w 139"/>
                <a:gd name="T15" fmla="*/ 117 h 119"/>
                <a:gd name="T16" fmla="*/ 22 w 139"/>
                <a:gd name="T17" fmla="*/ 106 h 119"/>
                <a:gd name="T18" fmla="*/ 15 w 139"/>
                <a:gd name="T19" fmla="*/ 106 h 119"/>
                <a:gd name="T20" fmla="*/ 0 w 139"/>
                <a:gd name="T21" fmla="*/ 93 h 119"/>
                <a:gd name="T22" fmla="*/ 0 w 139"/>
                <a:gd name="T23" fmla="*/ 5 h 119"/>
                <a:gd name="T24" fmla="*/ 18 w 139"/>
                <a:gd name="T25" fmla="*/ 86 h 119"/>
                <a:gd name="T26" fmla="*/ 18 w 139"/>
                <a:gd name="T27" fmla="*/ 86 h 119"/>
                <a:gd name="T28" fmla="*/ 90 w 139"/>
                <a:gd name="T29" fmla="*/ 80 h 119"/>
                <a:gd name="T30" fmla="*/ 18 w 139"/>
                <a:gd name="T31" fmla="*/ 66 h 119"/>
                <a:gd name="T32" fmla="*/ 18 w 139"/>
                <a:gd name="T33" fmla="*/ 66 h 119"/>
                <a:gd name="T34" fmla="*/ 90 w 139"/>
                <a:gd name="T35" fmla="*/ 60 h 119"/>
                <a:gd name="T36" fmla="*/ 77 w 139"/>
                <a:gd name="T37" fmla="*/ 36 h 119"/>
                <a:gd name="T38" fmla="*/ 79 w 139"/>
                <a:gd name="T39" fmla="*/ 47 h 119"/>
                <a:gd name="T40" fmla="*/ 92 w 139"/>
                <a:gd name="T41" fmla="*/ 45 h 119"/>
                <a:gd name="T42" fmla="*/ 90 w 139"/>
                <a:gd name="T43" fmla="*/ 34 h 119"/>
                <a:gd name="T44" fmla="*/ 83 w 139"/>
                <a:gd name="T45" fmla="*/ 25 h 119"/>
                <a:gd name="T46" fmla="*/ 84 w 139"/>
                <a:gd name="T47" fmla="*/ 22 h 119"/>
                <a:gd name="T48" fmla="*/ 92 w 139"/>
                <a:gd name="T49" fmla="*/ 22 h 119"/>
                <a:gd name="T50" fmla="*/ 84 w 139"/>
                <a:gd name="T51" fmla="*/ 18 h 119"/>
                <a:gd name="T52" fmla="*/ 77 w 139"/>
                <a:gd name="T53" fmla="*/ 27 h 119"/>
                <a:gd name="T54" fmla="*/ 83 w 139"/>
                <a:gd name="T55" fmla="*/ 34 h 119"/>
                <a:gd name="T56" fmla="*/ 84 w 139"/>
                <a:gd name="T57" fmla="*/ 42 h 119"/>
                <a:gd name="T58" fmla="*/ 83 w 139"/>
                <a:gd name="T59" fmla="*/ 36 h 119"/>
                <a:gd name="T60" fmla="*/ 33 w 139"/>
                <a:gd name="T61" fmla="*/ 18 h 119"/>
                <a:gd name="T62" fmla="*/ 17 w 139"/>
                <a:gd name="T63" fmla="*/ 18 h 119"/>
                <a:gd name="T64" fmla="*/ 28 w 139"/>
                <a:gd name="T65" fmla="*/ 47 h 119"/>
                <a:gd name="T66" fmla="*/ 48 w 139"/>
                <a:gd name="T67" fmla="*/ 44 h 119"/>
                <a:gd name="T68" fmla="*/ 48 w 139"/>
                <a:gd name="T69" fmla="*/ 29 h 119"/>
                <a:gd name="T70" fmla="*/ 48 w 139"/>
                <a:gd name="T71" fmla="*/ 18 h 119"/>
                <a:gd name="T72" fmla="*/ 48 w 139"/>
                <a:gd name="T73" fmla="*/ 47 h 119"/>
                <a:gd name="T74" fmla="*/ 66 w 139"/>
                <a:gd name="T75" fmla="*/ 18 h 119"/>
                <a:gd name="T76" fmla="*/ 48 w 139"/>
                <a:gd name="T77" fmla="*/ 18 h 119"/>
                <a:gd name="T78" fmla="*/ 64 w 139"/>
                <a:gd name="T79" fmla="*/ 47 h 119"/>
                <a:gd name="T80" fmla="*/ 106 w 139"/>
                <a:gd name="T81" fmla="*/ 12 h 119"/>
                <a:gd name="T82" fmla="*/ 106 w 139"/>
                <a:gd name="T83" fmla="*/ 82 h 119"/>
                <a:gd name="T84" fmla="*/ 112 w 139"/>
                <a:gd name="T85" fmla="*/ 97 h 119"/>
                <a:gd name="T86" fmla="*/ 114 w 139"/>
                <a:gd name="T87" fmla="*/ 93 h 119"/>
                <a:gd name="T88" fmla="*/ 116 w 139"/>
                <a:gd name="T89" fmla="*/ 14 h 119"/>
                <a:gd name="T90" fmla="*/ 116 w 139"/>
                <a:gd name="T91" fmla="*/ 12 h 119"/>
                <a:gd name="T92" fmla="*/ 106 w 139"/>
                <a:gd name="T93" fmla="*/ 12 h 119"/>
                <a:gd name="T94" fmla="*/ 125 w 139"/>
                <a:gd name="T95" fmla="*/ 12 h 119"/>
                <a:gd name="T96" fmla="*/ 125 w 139"/>
                <a:gd name="T97" fmla="*/ 14 h 119"/>
                <a:gd name="T98" fmla="*/ 125 w 139"/>
                <a:gd name="T99" fmla="*/ 80 h 119"/>
                <a:gd name="T100" fmla="*/ 119 w 139"/>
                <a:gd name="T101" fmla="*/ 102 h 119"/>
                <a:gd name="T102" fmla="*/ 114 w 139"/>
                <a:gd name="T103" fmla="*/ 106 h 119"/>
                <a:gd name="T104" fmla="*/ 130 w 139"/>
                <a:gd name="T105" fmla="*/ 16 h 119"/>
                <a:gd name="T106" fmla="*/ 130 w 139"/>
                <a:gd name="T107" fmla="*/ 14 h 119"/>
                <a:gd name="T108" fmla="*/ 127 w 139"/>
                <a:gd name="T109" fmla="*/ 12 h 119"/>
                <a:gd name="T110" fmla="*/ 97 w 139"/>
                <a:gd name="T111" fmla="*/ 9 h 119"/>
                <a:gd name="T112" fmla="*/ 9 w 139"/>
                <a:gd name="T113" fmla="*/ 82 h 119"/>
                <a:gd name="T114" fmla="*/ 11 w 139"/>
                <a:gd name="T115" fmla="*/ 93 h 119"/>
                <a:gd name="T116" fmla="*/ 99 w 139"/>
                <a:gd name="T117" fmla="*/ 97 h 119"/>
                <a:gd name="T118" fmla="*/ 97 w 139"/>
                <a:gd name="T11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" h="119">
                  <a:moveTo>
                    <a:pt x="4" y="0"/>
                  </a:moveTo>
                  <a:lnTo>
                    <a:pt x="101" y="0"/>
                  </a:lnTo>
                  <a:lnTo>
                    <a:pt x="101" y="0"/>
                  </a:lnTo>
                  <a:lnTo>
                    <a:pt x="105" y="1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8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32" y="3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8" y="9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8" y="117"/>
                  </a:lnTo>
                  <a:lnTo>
                    <a:pt x="134" y="119"/>
                  </a:lnTo>
                  <a:lnTo>
                    <a:pt x="134" y="119"/>
                  </a:lnTo>
                  <a:lnTo>
                    <a:pt x="132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2" y="117"/>
                  </a:lnTo>
                  <a:lnTo>
                    <a:pt x="22" y="113"/>
                  </a:lnTo>
                  <a:lnTo>
                    <a:pt x="22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9" y="104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18" y="86"/>
                  </a:moveTo>
                  <a:lnTo>
                    <a:pt x="18" y="89"/>
                  </a:lnTo>
                  <a:lnTo>
                    <a:pt x="90" y="89"/>
                  </a:lnTo>
                  <a:lnTo>
                    <a:pt x="90" y="86"/>
                  </a:lnTo>
                  <a:lnTo>
                    <a:pt x="18" y="86"/>
                  </a:lnTo>
                  <a:lnTo>
                    <a:pt x="18" y="86"/>
                  </a:lnTo>
                  <a:close/>
                  <a:moveTo>
                    <a:pt x="18" y="75"/>
                  </a:moveTo>
                  <a:lnTo>
                    <a:pt x="18" y="80"/>
                  </a:lnTo>
                  <a:lnTo>
                    <a:pt x="90" y="80"/>
                  </a:lnTo>
                  <a:lnTo>
                    <a:pt x="90" y="75"/>
                  </a:lnTo>
                  <a:lnTo>
                    <a:pt x="18" y="75"/>
                  </a:lnTo>
                  <a:lnTo>
                    <a:pt x="18" y="75"/>
                  </a:lnTo>
                  <a:close/>
                  <a:moveTo>
                    <a:pt x="18" y="66"/>
                  </a:moveTo>
                  <a:lnTo>
                    <a:pt x="18" y="71"/>
                  </a:lnTo>
                  <a:lnTo>
                    <a:pt x="90" y="71"/>
                  </a:lnTo>
                  <a:lnTo>
                    <a:pt x="90" y="66"/>
                  </a:lnTo>
                  <a:lnTo>
                    <a:pt x="18" y="66"/>
                  </a:lnTo>
                  <a:lnTo>
                    <a:pt x="18" y="66"/>
                  </a:lnTo>
                  <a:close/>
                  <a:moveTo>
                    <a:pt x="18" y="56"/>
                  </a:moveTo>
                  <a:lnTo>
                    <a:pt x="18" y="60"/>
                  </a:lnTo>
                  <a:lnTo>
                    <a:pt x="90" y="60"/>
                  </a:lnTo>
                  <a:lnTo>
                    <a:pt x="90" y="56"/>
                  </a:lnTo>
                  <a:lnTo>
                    <a:pt x="18" y="56"/>
                  </a:lnTo>
                  <a:lnTo>
                    <a:pt x="18" y="56"/>
                  </a:lnTo>
                  <a:close/>
                  <a:moveTo>
                    <a:pt x="77" y="36"/>
                  </a:moveTo>
                  <a:lnTo>
                    <a:pt x="77" y="42"/>
                  </a:lnTo>
                  <a:lnTo>
                    <a:pt x="77" y="42"/>
                  </a:lnTo>
                  <a:lnTo>
                    <a:pt x="77" y="45"/>
                  </a:lnTo>
                  <a:lnTo>
                    <a:pt x="79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90" y="47"/>
                  </a:lnTo>
                  <a:lnTo>
                    <a:pt x="92" y="45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3" y="25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7"/>
                  </a:lnTo>
                  <a:lnTo>
                    <a:pt x="92" y="27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79" y="18"/>
                  </a:lnTo>
                  <a:lnTo>
                    <a:pt x="77" y="20"/>
                  </a:lnTo>
                  <a:lnTo>
                    <a:pt x="77" y="23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4" y="38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6"/>
                  </a:lnTo>
                  <a:close/>
                  <a:moveTo>
                    <a:pt x="33" y="47"/>
                  </a:moveTo>
                  <a:lnTo>
                    <a:pt x="33" y="18"/>
                  </a:lnTo>
                  <a:lnTo>
                    <a:pt x="28" y="18"/>
                  </a:lnTo>
                  <a:lnTo>
                    <a:pt x="28" y="31"/>
                  </a:lnTo>
                  <a:lnTo>
                    <a:pt x="24" y="18"/>
                  </a:lnTo>
                  <a:lnTo>
                    <a:pt x="17" y="18"/>
                  </a:lnTo>
                  <a:lnTo>
                    <a:pt x="17" y="47"/>
                  </a:lnTo>
                  <a:lnTo>
                    <a:pt x="22" y="47"/>
                  </a:lnTo>
                  <a:lnTo>
                    <a:pt x="22" y="31"/>
                  </a:lnTo>
                  <a:lnTo>
                    <a:pt x="28" y="47"/>
                  </a:lnTo>
                  <a:lnTo>
                    <a:pt x="33" y="47"/>
                  </a:lnTo>
                  <a:lnTo>
                    <a:pt x="33" y="47"/>
                  </a:lnTo>
                  <a:close/>
                  <a:moveTo>
                    <a:pt x="48" y="47"/>
                  </a:moveTo>
                  <a:lnTo>
                    <a:pt x="48" y="44"/>
                  </a:lnTo>
                  <a:lnTo>
                    <a:pt x="42" y="44"/>
                  </a:lnTo>
                  <a:lnTo>
                    <a:pt x="42" y="33"/>
                  </a:lnTo>
                  <a:lnTo>
                    <a:pt x="48" y="33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42" y="22"/>
                  </a:lnTo>
                  <a:lnTo>
                    <a:pt x="48" y="22"/>
                  </a:lnTo>
                  <a:lnTo>
                    <a:pt x="48" y="18"/>
                  </a:lnTo>
                  <a:lnTo>
                    <a:pt x="35" y="18"/>
                  </a:lnTo>
                  <a:lnTo>
                    <a:pt x="35" y="47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75" y="18"/>
                  </a:moveTo>
                  <a:lnTo>
                    <a:pt x="70" y="18"/>
                  </a:lnTo>
                  <a:lnTo>
                    <a:pt x="68" y="31"/>
                  </a:lnTo>
                  <a:lnTo>
                    <a:pt x="66" y="18"/>
                  </a:lnTo>
                  <a:lnTo>
                    <a:pt x="59" y="18"/>
                  </a:lnTo>
                  <a:lnTo>
                    <a:pt x="57" y="31"/>
                  </a:lnTo>
                  <a:lnTo>
                    <a:pt x="55" y="18"/>
                  </a:lnTo>
                  <a:lnTo>
                    <a:pt x="48" y="18"/>
                  </a:lnTo>
                  <a:lnTo>
                    <a:pt x="53" y="47"/>
                  </a:lnTo>
                  <a:lnTo>
                    <a:pt x="59" y="47"/>
                  </a:lnTo>
                  <a:lnTo>
                    <a:pt x="61" y="31"/>
                  </a:lnTo>
                  <a:lnTo>
                    <a:pt x="64" y="47"/>
                  </a:lnTo>
                  <a:lnTo>
                    <a:pt x="72" y="47"/>
                  </a:lnTo>
                  <a:lnTo>
                    <a:pt x="75" y="18"/>
                  </a:lnTo>
                  <a:lnTo>
                    <a:pt x="75" y="18"/>
                  </a:lnTo>
                  <a:close/>
                  <a:moveTo>
                    <a:pt x="106" y="12"/>
                  </a:moveTo>
                  <a:lnTo>
                    <a:pt x="106" y="80"/>
                  </a:lnTo>
                  <a:lnTo>
                    <a:pt x="106" y="80"/>
                  </a:lnTo>
                  <a:lnTo>
                    <a:pt x="106" y="82"/>
                  </a:lnTo>
                  <a:lnTo>
                    <a:pt x="106" y="82"/>
                  </a:lnTo>
                  <a:lnTo>
                    <a:pt x="106" y="89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12" y="97"/>
                  </a:lnTo>
                  <a:lnTo>
                    <a:pt x="112" y="97"/>
                  </a:lnTo>
                  <a:lnTo>
                    <a:pt x="112" y="97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2"/>
                  </a:lnTo>
                  <a:close/>
                  <a:moveTo>
                    <a:pt x="127" y="12"/>
                  </a:moveTo>
                  <a:lnTo>
                    <a:pt x="127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5" y="14"/>
                  </a:lnTo>
                  <a:lnTo>
                    <a:pt x="125" y="14"/>
                  </a:lnTo>
                  <a:lnTo>
                    <a:pt x="125" y="14"/>
                  </a:lnTo>
                  <a:lnTo>
                    <a:pt x="125" y="80"/>
                  </a:lnTo>
                  <a:lnTo>
                    <a:pt x="125" y="80"/>
                  </a:lnTo>
                  <a:lnTo>
                    <a:pt x="125" y="80"/>
                  </a:lnTo>
                  <a:lnTo>
                    <a:pt x="123" y="89"/>
                  </a:lnTo>
                  <a:lnTo>
                    <a:pt x="123" y="97"/>
                  </a:lnTo>
                  <a:lnTo>
                    <a:pt x="123" y="97"/>
                  </a:lnTo>
                  <a:lnTo>
                    <a:pt x="119" y="102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130" y="108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2"/>
                  </a:lnTo>
                  <a:close/>
                  <a:moveTo>
                    <a:pt x="97" y="9"/>
                  </a:moveTo>
                  <a:lnTo>
                    <a:pt x="9" y="9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9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7" y="97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97" y="89"/>
                  </a:lnTo>
                  <a:lnTo>
                    <a:pt x="97" y="80"/>
                  </a:lnTo>
                  <a:lnTo>
                    <a:pt x="97" y="80"/>
                  </a:lnTo>
                  <a:lnTo>
                    <a:pt x="97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920061" y="5681268"/>
            <a:ext cx="847553" cy="868132"/>
            <a:chOff x="8615485" y="5503266"/>
            <a:chExt cx="847553" cy="810090"/>
          </a:xfrm>
        </p:grpSpPr>
        <p:sp>
          <p:nvSpPr>
            <p:cNvPr id="26" name="椭圆 25"/>
            <p:cNvSpPr/>
            <p:nvPr/>
          </p:nvSpPr>
          <p:spPr>
            <a:xfrm rot="10800000" flipH="1" flipV="1">
              <a:off x="8615485" y="5503266"/>
              <a:ext cx="847553" cy="81009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177800" dist="1143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07527" tIns="53764" rIns="107527" bIns="5376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100">
                <a:solidFill>
                  <a:schemeClr val="bg1">
                    <a:lumMod val="95000"/>
                  </a:schemeClr>
                </a:solidFill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27" name="Freeform 440"/>
            <p:cNvSpPr>
              <a:spLocks noEditPoints="1"/>
            </p:cNvSpPr>
            <p:nvPr/>
          </p:nvSpPr>
          <p:spPr bwMode="auto">
            <a:xfrm>
              <a:off x="8860612" y="5763043"/>
              <a:ext cx="395357" cy="277264"/>
            </a:xfrm>
            <a:custGeom>
              <a:avLst/>
              <a:gdLst>
                <a:gd name="T0" fmla="*/ 35 w 154"/>
                <a:gd name="T1" fmla="*/ 97 h 108"/>
                <a:gd name="T2" fmla="*/ 35 w 154"/>
                <a:gd name="T3" fmla="*/ 5 h 108"/>
                <a:gd name="T4" fmla="*/ 7 w 154"/>
                <a:gd name="T5" fmla="*/ 5 h 108"/>
                <a:gd name="T6" fmla="*/ 7 w 154"/>
                <a:gd name="T7" fmla="*/ 97 h 108"/>
                <a:gd name="T8" fmla="*/ 0 w 154"/>
                <a:gd name="T9" fmla="*/ 97 h 108"/>
                <a:gd name="T10" fmla="*/ 0 w 154"/>
                <a:gd name="T11" fmla="*/ 108 h 108"/>
                <a:gd name="T12" fmla="*/ 154 w 154"/>
                <a:gd name="T13" fmla="*/ 108 h 108"/>
                <a:gd name="T14" fmla="*/ 154 w 154"/>
                <a:gd name="T15" fmla="*/ 97 h 108"/>
                <a:gd name="T16" fmla="*/ 149 w 154"/>
                <a:gd name="T17" fmla="*/ 97 h 108"/>
                <a:gd name="T18" fmla="*/ 149 w 154"/>
                <a:gd name="T19" fmla="*/ 44 h 108"/>
                <a:gd name="T20" fmla="*/ 121 w 154"/>
                <a:gd name="T21" fmla="*/ 44 h 108"/>
                <a:gd name="T22" fmla="*/ 121 w 154"/>
                <a:gd name="T23" fmla="*/ 97 h 108"/>
                <a:gd name="T24" fmla="*/ 110 w 154"/>
                <a:gd name="T25" fmla="*/ 97 h 108"/>
                <a:gd name="T26" fmla="*/ 110 w 154"/>
                <a:gd name="T27" fmla="*/ 64 h 108"/>
                <a:gd name="T28" fmla="*/ 83 w 154"/>
                <a:gd name="T29" fmla="*/ 64 h 108"/>
                <a:gd name="T30" fmla="*/ 83 w 154"/>
                <a:gd name="T31" fmla="*/ 97 h 108"/>
                <a:gd name="T32" fmla="*/ 73 w 154"/>
                <a:gd name="T33" fmla="*/ 97 h 108"/>
                <a:gd name="T34" fmla="*/ 73 w 154"/>
                <a:gd name="T35" fmla="*/ 29 h 108"/>
                <a:gd name="T36" fmla="*/ 46 w 154"/>
                <a:gd name="T37" fmla="*/ 29 h 108"/>
                <a:gd name="T38" fmla="*/ 46 w 154"/>
                <a:gd name="T39" fmla="*/ 97 h 108"/>
                <a:gd name="T40" fmla="*/ 35 w 154"/>
                <a:gd name="T41" fmla="*/ 97 h 108"/>
                <a:gd name="T42" fmla="*/ 35 w 154"/>
                <a:gd name="T43" fmla="*/ 97 h 108"/>
                <a:gd name="T44" fmla="*/ 83 w 154"/>
                <a:gd name="T45" fmla="*/ 25 h 108"/>
                <a:gd name="T46" fmla="*/ 83 w 154"/>
                <a:gd name="T47" fmla="*/ 9 h 108"/>
                <a:gd name="T48" fmla="*/ 112 w 154"/>
                <a:gd name="T49" fmla="*/ 9 h 108"/>
                <a:gd name="T50" fmla="*/ 112 w 154"/>
                <a:gd name="T51" fmla="*/ 0 h 108"/>
                <a:gd name="T52" fmla="*/ 139 w 154"/>
                <a:gd name="T53" fmla="*/ 16 h 108"/>
                <a:gd name="T54" fmla="*/ 112 w 154"/>
                <a:gd name="T55" fmla="*/ 35 h 108"/>
                <a:gd name="T56" fmla="*/ 112 w 154"/>
                <a:gd name="T57" fmla="*/ 25 h 108"/>
                <a:gd name="T58" fmla="*/ 83 w 154"/>
                <a:gd name="T5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08">
                  <a:moveTo>
                    <a:pt x="35" y="97"/>
                  </a:moveTo>
                  <a:lnTo>
                    <a:pt x="35" y="5"/>
                  </a:lnTo>
                  <a:lnTo>
                    <a:pt x="7" y="5"/>
                  </a:lnTo>
                  <a:lnTo>
                    <a:pt x="7" y="97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154" y="108"/>
                  </a:lnTo>
                  <a:lnTo>
                    <a:pt x="154" y="97"/>
                  </a:lnTo>
                  <a:lnTo>
                    <a:pt x="149" y="97"/>
                  </a:lnTo>
                  <a:lnTo>
                    <a:pt x="149" y="44"/>
                  </a:lnTo>
                  <a:lnTo>
                    <a:pt x="121" y="44"/>
                  </a:lnTo>
                  <a:lnTo>
                    <a:pt x="121" y="97"/>
                  </a:lnTo>
                  <a:lnTo>
                    <a:pt x="110" y="97"/>
                  </a:lnTo>
                  <a:lnTo>
                    <a:pt x="110" y="64"/>
                  </a:lnTo>
                  <a:lnTo>
                    <a:pt x="83" y="64"/>
                  </a:lnTo>
                  <a:lnTo>
                    <a:pt x="83" y="97"/>
                  </a:lnTo>
                  <a:lnTo>
                    <a:pt x="73" y="97"/>
                  </a:lnTo>
                  <a:lnTo>
                    <a:pt x="73" y="29"/>
                  </a:lnTo>
                  <a:lnTo>
                    <a:pt x="46" y="29"/>
                  </a:lnTo>
                  <a:lnTo>
                    <a:pt x="46" y="97"/>
                  </a:lnTo>
                  <a:lnTo>
                    <a:pt x="35" y="97"/>
                  </a:lnTo>
                  <a:lnTo>
                    <a:pt x="35" y="97"/>
                  </a:lnTo>
                  <a:close/>
                  <a:moveTo>
                    <a:pt x="83" y="25"/>
                  </a:moveTo>
                  <a:lnTo>
                    <a:pt x="83" y="9"/>
                  </a:lnTo>
                  <a:lnTo>
                    <a:pt x="112" y="9"/>
                  </a:lnTo>
                  <a:lnTo>
                    <a:pt x="112" y="0"/>
                  </a:lnTo>
                  <a:lnTo>
                    <a:pt x="139" y="16"/>
                  </a:lnTo>
                  <a:lnTo>
                    <a:pt x="112" y="35"/>
                  </a:lnTo>
                  <a:lnTo>
                    <a:pt x="112" y="25"/>
                  </a:lnTo>
                  <a:lnTo>
                    <a:pt x="83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72936" y="5661248"/>
            <a:ext cx="847553" cy="868132"/>
            <a:chOff x="7268360" y="5483246"/>
            <a:chExt cx="847553" cy="810090"/>
          </a:xfrm>
        </p:grpSpPr>
        <p:sp>
          <p:nvSpPr>
            <p:cNvPr id="29" name="椭圆 28"/>
            <p:cNvSpPr/>
            <p:nvPr/>
          </p:nvSpPr>
          <p:spPr>
            <a:xfrm rot="10800000" flipH="1" flipV="1">
              <a:off x="7268360" y="5483246"/>
              <a:ext cx="847553" cy="810090"/>
            </a:xfrm>
            <a:prstGeom prst="ellipse">
              <a:avLst/>
            </a:prstGeom>
            <a:solidFill>
              <a:srgbClr val="00A1DA"/>
            </a:solidFill>
            <a:ln>
              <a:noFill/>
            </a:ln>
            <a:effectLst>
              <a:outerShdw blurRad="177800" dist="1143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107527" tIns="53764" rIns="107527" bIns="5376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100">
                <a:solidFill>
                  <a:schemeClr val="bg1">
                    <a:lumMod val="95000"/>
                  </a:schemeClr>
                </a:solidFill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30" name="Freeform 455"/>
            <p:cNvSpPr>
              <a:spLocks noEditPoints="1"/>
            </p:cNvSpPr>
            <p:nvPr/>
          </p:nvSpPr>
          <p:spPr bwMode="auto">
            <a:xfrm>
              <a:off x="7539181" y="5731374"/>
              <a:ext cx="282397" cy="315774"/>
            </a:xfrm>
            <a:custGeom>
              <a:avLst/>
              <a:gdLst>
                <a:gd name="T0" fmla="*/ 33 w 110"/>
                <a:gd name="T1" fmla="*/ 9 h 123"/>
                <a:gd name="T2" fmla="*/ 32 w 110"/>
                <a:gd name="T3" fmla="*/ 20 h 123"/>
                <a:gd name="T4" fmla="*/ 33 w 110"/>
                <a:gd name="T5" fmla="*/ 29 h 123"/>
                <a:gd name="T6" fmla="*/ 32 w 110"/>
                <a:gd name="T7" fmla="*/ 39 h 123"/>
                <a:gd name="T8" fmla="*/ 28 w 110"/>
                <a:gd name="T9" fmla="*/ 39 h 123"/>
                <a:gd name="T10" fmla="*/ 22 w 110"/>
                <a:gd name="T11" fmla="*/ 29 h 123"/>
                <a:gd name="T12" fmla="*/ 21 w 110"/>
                <a:gd name="T13" fmla="*/ 20 h 123"/>
                <a:gd name="T14" fmla="*/ 28 w 110"/>
                <a:gd name="T15" fmla="*/ 2 h 123"/>
                <a:gd name="T16" fmla="*/ 32 w 110"/>
                <a:gd name="T17" fmla="*/ 0 h 123"/>
                <a:gd name="T18" fmla="*/ 103 w 110"/>
                <a:gd name="T19" fmla="*/ 9 h 123"/>
                <a:gd name="T20" fmla="*/ 8 w 110"/>
                <a:gd name="T21" fmla="*/ 110 h 123"/>
                <a:gd name="T22" fmla="*/ 94 w 110"/>
                <a:gd name="T23" fmla="*/ 108 h 123"/>
                <a:gd name="T24" fmla="*/ 8 w 110"/>
                <a:gd name="T25" fmla="*/ 105 h 123"/>
                <a:gd name="T26" fmla="*/ 94 w 110"/>
                <a:gd name="T27" fmla="*/ 103 h 123"/>
                <a:gd name="T28" fmla="*/ 8 w 110"/>
                <a:gd name="T29" fmla="*/ 99 h 123"/>
                <a:gd name="T30" fmla="*/ 94 w 110"/>
                <a:gd name="T31" fmla="*/ 97 h 123"/>
                <a:gd name="T32" fmla="*/ 99 w 110"/>
                <a:gd name="T33" fmla="*/ 85 h 123"/>
                <a:gd name="T34" fmla="*/ 103 w 110"/>
                <a:gd name="T35" fmla="*/ 86 h 123"/>
                <a:gd name="T36" fmla="*/ 109 w 110"/>
                <a:gd name="T37" fmla="*/ 96 h 123"/>
                <a:gd name="T38" fmla="*/ 110 w 110"/>
                <a:gd name="T39" fmla="*/ 105 h 123"/>
                <a:gd name="T40" fmla="*/ 103 w 110"/>
                <a:gd name="T41" fmla="*/ 121 h 123"/>
                <a:gd name="T42" fmla="*/ 99 w 110"/>
                <a:gd name="T43" fmla="*/ 123 h 123"/>
                <a:gd name="T44" fmla="*/ 98 w 110"/>
                <a:gd name="T45" fmla="*/ 112 h 123"/>
                <a:gd name="T46" fmla="*/ 99 w 110"/>
                <a:gd name="T47" fmla="*/ 105 h 123"/>
                <a:gd name="T48" fmla="*/ 99 w 110"/>
                <a:gd name="T49" fmla="*/ 99 h 123"/>
                <a:gd name="T50" fmla="*/ 0 w 110"/>
                <a:gd name="T51" fmla="*/ 94 h 123"/>
                <a:gd name="T52" fmla="*/ 19 w 110"/>
                <a:gd name="T53" fmla="*/ 68 h 123"/>
                <a:gd name="T54" fmla="*/ 79 w 110"/>
                <a:gd name="T55" fmla="*/ 66 h 123"/>
                <a:gd name="T56" fmla="*/ 19 w 110"/>
                <a:gd name="T57" fmla="*/ 63 h 123"/>
                <a:gd name="T58" fmla="*/ 79 w 110"/>
                <a:gd name="T59" fmla="*/ 61 h 123"/>
                <a:gd name="T60" fmla="*/ 19 w 110"/>
                <a:gd name="T61" fmla="*/ 57 h 123"/>
                <a:gd name="T62" fmla="*/ 79 w 110"/>
                <a:gd name="T63" fmla="*/ 55 h 123"/>
                <a:gd name="T64" fmla="*/ 85 w 110"/>
                <a:gd name="T65" fmla="*/ 42 h 123"/>
                <a:gd name="T66" fmla="*/ 88 w 110"/>
                <a:gd name="T67" fmla="*/ 44 h 123"/>
                <a:gd name="T68" fmla="*/ 94 w 110"/>
                <a:gd name="T69" fmla="*/ 53 h 123"/>
                <a:gd name="T70" fmla="*/ 96 w 110"/>
                <a:gd name="T71" fmla="*/ 63 h 123"/>
                <a:gd name="T72" fmla="*/ 88 w 110"/>
                <a:gd name="T73" fmla="*/ 79 h 123"/>
                <a:gd name="T74" fmla="*/ 85 w 110"/>
                <a:gd name="T75" fmla="*/ 81 h 123"/>
                <a:gd name="T76" fmla="*/ 81 w 110"/>
                <a:gd name="T77" fmla="*/ 72 h 123"/>
                <a:gd name="T78" fmla="*/ 85 w 110"/>
                <a:gd name="T79" fmla="*/ 63 h 123"/>
                <a:gd name="T80" fmla="*/ 85 w 110"/>
                <a:gd name="T81" fmla="*/ 57 h 123"/>
                <a:gd name="T82" fmla="*/ 11 w 110"/>
                <a:gd name="T83" fmla="*/ 52 h 123"/>
                <a:gd name="T84" fmla="*/ 98 w 110"/>
                <a:gd name="T85" fmla="*/ 26 h 123"/>
                <a:gd name="T86" fmla="*/ 37 w 110"/>
                <a:gd name="T87" fmla="*/ 24 h 123"/>
                <a:gd name="T88" fmla="*/ 98 w 110"/>
                <a:gd name="T89" fmla="*/ 22 h 123"/>
                <a:gd name="T90" fmla="*/ 37 w 110"/>
                <a:gd name="T91" fmla="*/ 18 h 123"/>
                <a:gd name="T92" fmla="*/ 98 w 110"/>
                <a:gd name="T93" fmla="*/ 1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123">
                  <a:moveTo>
                    <a:pt x="103" y="9"/>
                  </a:moveTo>
                  <a:lnTo>
                    <a:pt x="33" y="9"/>
                  </a:lnTo>
                  <a:lnTo>
                    <a:pt x="33" y="9"/>
                  </a:lnTo>
                  <a:lnTo>
                    <a:pt x="32" y="15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3" y="29"/>
                  </a:lnTo>
                  <a:lnTo>
                    <a:pt x="105" y="29"/>
                  </a:lnTo>
                  <a:lnTo>
                    <a:pt x="105" y="39"/>
                  </a:lnTo>
                  <a:lnTo>
                    <a:pt x="32" y="39"/>
                  </a:lnTo>
                  <a:lnTo>
                    <a:pt x="30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2" y="2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1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103" y="0"/>
                  </a:lnTo>
                  <a:lnTo>
                    <a:pt x="103" y="9"/>
                  </a:lnTo>
                  <a:lnTo>
                    <a:pt x="103" y="9"/>
                  </a:lnTo>
                  <a:close/>
                  <a:moveTo>
                    <a:pt x="94" y="108"/>
                  </a:moveTo>
                  <a:lnTo>
                    <a:pt x="8" y="108"/>
                  </a:lnTo>
                  <a:lnTo>
                    <a:pt x="8" y="110"/>
                  </a:lnTo>
                  <a:lnTo>
                    <a:pt x="94" y="110"/>
                  </a:lnTo>
                  <a:lnTo>
                    <a:pt x="94" y="108"/>
                  </a:lnTo>
                  <a:lnTo>
                    <a:pt x="94" y="108"/>
                  </a:lnTo>
                  <a:close/>
                  <a:moveTo>
                    <a:pt x="94" y="103"/>
                  </a:moveTo>
                  <a:lnTo>
                    <a:pt x="8" y="103"/>
                  </a:lnTo>
                  <a:lnTo>
                    <a:pt x="8" y="105"/>
                  </a:lnTo>
                  <a:lnTo>
                    <a:pt x="94" y="105"/>
                  </a:lnTo>
                  <a:lnTo>
                    <a:pt x="94" y="103"/>
                  </a:lnTo>
                  <a:lnTo>
                    <a:pt x="94" y="103"/>
                  </a:lnTo>
                  <a:close/>
                  <a:moveTo>
                    <a:pt x="94" y="97"/>
                  </a:moveTo>
                  <a:lnTo>
                    <a:pt x="8" y="97"/>
                  </a:lnTo>
                  <a:lnTo>
                    <a:pt x="8" y="99"/>
                  </a:lnTo>
                  <a:lnTo>
                    <a:pt x="94" y="99"/>
                  </a:lnTo>
                  <a:lnTo>
                    <a:pt x="94" y="97"/>
                  </a:lnTo>
                  <a:lnTo>
                    <a:pt x="94" y="97"/>
                  </a:lnTo>
                  <a:close/>
                  <a:moveTo>
                    <a:pt x="0" y="94"/>
                  </a:moveTo>
                  <a:lnTo>
                    <a:pt x="0" y="85"/>
                  </a:lnTo>
                  <a:lnTo>
                    <a:pt x="99" y="85"/>
                  </a:lnTo>
                  <a:lnTo>
                    <a:pt x="101" y="85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9" y="96"/>
                  </a:lnTo>
                  <a:lnTo>
                    <a:pt x="110" y="105"/>
                  </a:lnTo>
                  <a:lnTo>
                    <a:pt x="110" y="105"/>
                  </a:lnTo>
                  <a:lnTo>
                    <a:pt x="110" y="105"/>
                  </a:lnTo>
                  <a:lnTo>
                    <a:pt x="109" y="114"/>
                  </a:lnTo>
                  <a:lnTo>
                    <a:pt x="103" y="121"/>
                  </a:lnTo>
                  <a:lnTo>
                    <a:pt x="103" y="121"/>
                  </a:lnTo>
                  <a:lnTo>
                    <a:pt x="103" y="121"/>
                  </a:lnTo>
                  <a:lnTo>
                    <a:pt x="101" y="123"/>
                  </a:lnTo>
                  <a:lnTo>
                    <a:pt x="99" y="123"/>
                  </a:lnTo>
                  <a:lnTo>
                    <a:pt x="0" y="123"/>
                  </a:lnTo>
                  <a:lnTo>
                    <a:pt x="0" y="112"/>
                  </a:lnTo>
                  <a:lnTo>
                    <a:pt x="98" y="112"/>
                  </a:lnTo>
                  <a:lnTo>
                    <a:pt x="98" y="112"/>
                  </a:lnTo>
                  <a:lnTo>
                    <a:pt x="99" y="108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99"/>
                  </a:lnTo>
                  <a:lnTo>
                    <a:pt x="98" y="94"/>
                  </a:lnTo>
                  <a:lnTo>
                    <a:pt x="0" y="94"/>
                  </a:lnTo>
                  <a:lnTo>
                    <a:pt x="0" y="94"/>
                  </a:lnTo>
                  <a:close/>
                  <a:moveTo>
                    <a:pt x="79" y="66"/>
                  </a:moveTo>
                  <a:lnTo>
                    <a:pt x="19" y="66"/>
                  </a:lnTo>
                  <a:lnTo>
                    <a:pt x="19" y="68"/>
                  </a:lnTo>
                  <a:lnTo>
                    <a:pt x="79" y="68"/>
                  </a:lnTo>
                  <a:lnTo>
                    <a:pt x="79" y="66"/>
                  </a:lnTo>
                  <a:lnTo>
                    <a:pt x="79" y="66"/>
                  </a:lnTo>
                  <a:close/>
                  <a:moveTo>
                    <a:pt x="79" y="61"/>
                  </a:moveTo>
                  <a:lnTo>
                    <a:pt x="19" y="61"/>
                  </a:lnTo>
                  <a:lnTo>
                    <a:pt x="19" y="63"/>
                  </a:lnTo>
                  <a:lnTo>
                    <a:pt x="79" y="63"/>
                  </a:lnTo>
                  <a:lnTo>
                    <a:pt x="79" y="61"/>
                  </a:lnTo>
                  <a:lnTo>
                    <a:pt x="79" y="61"/>
                  </a:lnTo>
                  <a:close/>
                  <a:moveTo>
                    <a:pt x="79" y="55"/>
                  </a:moveTo>
                  <a:lnTo>
                    <a:pt x="19" y="55"/>
                  </a:lnTo>
                  <a:lnTo>
                    <a:pt x="19" y="57"/>
                  </a:lnTo>
                  <a:lnTo>
                    <a:pt x="79" y="57"/>
                  </a:lnTo>
                  <a:lnTo>
                    <a:pt x="79" y="55"/>
                  </a:lnTo>
                  <a:lnTo>
                    <a:pt x="79" y="55"/>
                  </a:lnTo>
                  <a:close/>
                  <a:moveTo>
                    <a:pt x="11" y="52"/>
                  </a:moveTo>
                  <a:lnTo>
                    <a:pt x="11" y="42"/>
                  </a:lnTo>
                  <a:lnTo>
                    <a:pt x="85" y="42"/>
                  </a:lnTo>
                  <a:lnTo>
                    <a:pt x="87" y="42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4" y="5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4" y="72"/>
                  </a:lnTo>
                  <a:lnTo>
                    <a:pt x="88" y="79"/>
                  </a:lnTo>
                  <a:lnTo>
                    <a:pt x="88" y="79"/>
                  </a:lnTo>
                  <a:lnTo>
                    <a:pt x="87" y="79"/>
                  </a:lnTo>
                  <a:lnTo>
                    <a:pt x="87" y="81"/>
                  </a:lnTo>
                  <a:lnTo>
                    <a:pt x="85" y="81"/>
                  </a:lnTo>
                  <a:lnTo>
                    <a:pt x="11" y="81"/>
                  </a:lnTo>
                  <a:lnTo>
                    <a:pt x="11" y="72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57"/>
                  </a:lnTo>
                  <a:lnTo>
                    <a:pt x="81" y="52"/>
                  </a:lnTo>
                  <a:lnTo>
                    <a:pt x="11" y="52"/>
                  </a:lnTo>
                  <a:lnTo>
                    <a:pt x="11" y="52"/>
                  </a:lnTo>
                  <a:close/>
                  <a:moveTo>
                    <a:pt x="37" y="24"/>
                  </a:moveTo>
                  <a:lnTo>
                    <a:pt x="37" y="26"/>
                  </a:lnTo>
                  <a:lnTo>
                    <a:pt x="98" y="26"/>
                  </a:lnTo>
                  <a:lnTo>
                    <a:pt x="98" y="24"/>
                  </a:lnTo>
                  <a:lnTo>
                    <a:pt x="37" y="24"/>
                  </a:lnTo>
                  <a:lnTo>
                    <a:pt x="37" y="24"/>
                  </a:lnTo>
                  <a:close/>
                  <a:moveTo>
                    <a:pt x="37" y="18"/>
                  </a:moveTo>
                  <a:lnTo>
                    <a:pt x="37" y="22"/>
                  </a:lnTo>
                  <a:lnTo>
                    <a:pt x="98" y="22"/>
                  </a:lnTo>
                  <a:lnTo>
                    <a:pt x="98" y="18"/>
                  </a:lnTo>
                  <a:lnTo>
                    <a:pt x="37" y="18"/>
                  </a:lnTo>
                  <a:lnTo>
                    <a:pt x="37" y="18"/>
                  </a:lnTo>
                  <a:close/>
                  <a:moveTo>
                    <a:pt x="37" y="13"/>
                  </a:moveTo>
                  <a:lnTo>
                    <a:pt x="37" y="17"/>
                  </a:lnTo>
                  <a:lnTo>
                    <a:pt x="98" y="17"/>
                  </a:lnTo>
                  <a:lnTo>
                    <a:pt x="98" y="13"/>
                  </a:lnTo>
                  <a:lnTo>
                    <a:pt x="37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5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/>
        </p:nvSpPr>
        <p:spPr>
          <a:xfrm>
            <a:off x="6261291" y="2222937"/>
            <a:ext cx="432048" cy="432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19C3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16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/>
        </p:nvSpPr>
        <p:spPr>
          <a:xfrm>
            <a:off x="6333299" y="4046570"/>
            <a:ext cx="288032" cy="360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rgbClr val="19C3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  <p:sp>
        <p:nvSpPr>
          <p:cNvPr id="21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/>
        </p:nvSpPr>
        <p:spPr>
          <a:xfrm>
            <a:off x="6324854" y="4583944"/>
            <a:ext cx="360040" cy="288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9C3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  <p:sp>
        <p:nvSpPr>
          <p:cNvPr id="31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/>
        </p:nvSpPr>
        <p:spPr>
          <a:xfrm>
            <a:off x="6333299" y="5049310"/>
            <a:ext cx="360040" cy="360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19C3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 txBox="1">
            <a:spLocks/>
          </p:cNvSpPr>
          <p:nvPr/>
        </p:nvSpPr>
        <p:spPr>
          <a:xfrm>
            <a:off x="6859495" y="2258986"/>
            <a:ext cx="4420285" cy="2327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Wing Tat  Industrial (HK) Co. Ltd.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7A3FB895-3D21-4707-8EDE-3F825906DE41}"/>
              </a:ext>
            </a:extLst>
          </p:cNvPr>
          <p:cNvSpPr txBox="1">
            <a:spLocks/>
          </p:cNvSpPr>
          <p:nvPr/>
        </p:nvSpPr>
        <p:spPr>
          <a:xfrm>
            <a:off x="6859495" y="4036781"/>
            <a:ext cx="5318147" cy="2388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HK: 852-24670218     CN: 86-769-87920278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A0B41C33-430D-4B31-A546-F85646919475}"/>
              </a:ext>
            </a:extLst>
          </p:cNvPr>
          <p:cNvSpPr txBox="1">
            <a:spLocks/>
          </p:cNvSpPr>
          <p:nvPr/>
        </p:nvSpPr>
        <p:spPr>
          <a:xfrm>
            <a:off x="6867293" y="4588435"/>
            <a:ext cx="3374780" cy="3701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wingtat@wingtat.com.cn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E62065D0-127B-4884-9760-D1FFEC38A6F9}"/>
              </a:ext>
            </a:extLst>
          </p:cNvPr>
          <p:cNvSpPr txBox="1">
            <a:spLocks/>
          </p:cNvSpPr>
          <p:nvPr/>
        </p:nvSpPr>
        <p:spPr>
          <a:xfrm>
            <a:off x="6867293" y="5080635"/>
            <a:ext cx="2799698" cy="28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www.wingtat.com.cn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2638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Contact Us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779D0E74-72C8-48C6-A6C9-4A3A0BB8B228}"/>
              </a:ext>
            </a:extLst>
          </p:cNvPr>
          <p:cNvSpPr txBox="1">
            <a:spLocks/>
          </p:cNvSpPr>
          <p:nvPr/>
        </p:nvSpPr>
        <p:spPr>
          <a:xfrm>
            <a:off x="6859496" y="2843071"/>
            <a:ext cx="4849061" cy="3522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Dong  Guan 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Wing Tat  Industrial Co. Ltd.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64D56610-15B9-434B-AAFF-A6E7D7021B25}"/>
              </a:ext>
            </a:extLst>
          </p:cNvPr>
          <p:cNvSpPr txBox="1">
            <a:spLocks/>
          </p:cNvSpPr>
          <p:nvPr/>
        </p:nvSpPr>
        <p:spPr>
          <a:xfrm>
            <a:off x="6859495" y="3437910"/>
            <a:ext cx="4849062" cy="2639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Dong Guan Po Dan Industrial Co., Ltd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Shape 4157">
            <a:extLst>
              <a:ext uri="{FF2B5EF4-FFF2-40B4-BE49-F238E27FC236}">
                <a16:creationId xmlns:a16="http://schemas.microsoft.com/office/drawing/2014/main" id="{339A6FCB-2899-4F22-8100-9A98BFE4311C}"/>
              </a:ext>
            </a:extLst>
          </p:cNvPr>
          <p:cNvSpPr/>
          <p:nvPr/>
        </p:nvSpPr>
        <p:spPr>
          <a:xfrm>
            <a:off x="6261291" y="2861226"/>
            <a:ext cx="432048" cy="432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19C3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>
              <a:solidFill>
                <a:srgbClr val="FF6600"/>
              </a:solidFill>
            </a:endParaRPr>
          </a:p>
        </p:txBody>
      </p:sp>
      <p:sp>
        <p:nvSpPr>
          <p:cNvPr id="40" name="Shape 4157">
            <a:extLst>
              <a:ext uri="{FF2B5EF4-FFF2-40B4-BE49-F238E27FC236}">
                <a16:creationId xmlns:a16="http://schemas.microsoft.com/office/drawing/2014/main" id="{7EEF3D0B-2D41-4FFD-BE8E-5A974967B9A9}"/>
              </a:ext>
            </a:extLst>
          </p:cNvPr>
          <p:cNvSpPr/>
          <p:nvPr/>
        </p:nvSpPr>
        <p:spPr>
          <a:xfrm>
            <a:off x="6261291" y="3446554"/>
            <a:ext cx="432048" cy="432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19C3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12">
        <p14:doors dir="vert"/>
      </p:transition>
    </mc:Choice>
    <mc:Fallback xmlns="">
      <p:transition spd="slow" advTm="3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012" y="4210341"/>
            <a:ext cx="12032401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667"/>
            <a:ext cx="12190413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5015086" y="5805264"/>
            <a:ext cx="774106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itchFamily="34" charset="-122"/>
                <a:ea typeface="微软雅黑" pitchFamily="34" charset="-122"/>
              </a:rPr>
              <a:t>感謝您的觀賞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3070870" y="5013176"/>
            <a:ext cx="7600653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THANKS FOR WATCHING</a:t>
            </a:r>
            <a:endParaRPr lang="zh-CN" altLang="en-US" sz="45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1339288" y="3432779"/>
            <a:ext cx="1945662" cy="1880807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-13909" y="4159154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383660" y="3969000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2623880" y="3099710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4826623" y="4242978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3016688" y="3412048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决策 22"/>
          <p:cNvSpPr/>
          <p:nvPr/>
        </p:nvSpPr>
        <p:spPr>
          <a:xfrm>
            <a:off x="4075323" y="404459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附送配乐--根据您的需要添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372834" y="2924536"/>
            <a:ext cx="487363" cy="48736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8702" y="4077072"/>
            <a:ext cx="1512168" cy="615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7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432">
        <p14:doors dir="vert"/>
      </p:transition>
    </mc:Choice>
    <mc:Fallback xmlns="">
      <p:transition spd="slow" advTm="7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3" grpId="0" animBg="1"/>
      <p:bldP spid="23" grpId="1" animBg="1"/>
    </p:bldLst>
  </p:timing>
  <p:extLst>
    <p:ext uri="{E180D4A7-C9FB-4DFB-919C-405C955672EB}">
      <p14:showEvtLst xmlns:p14="http://schemas.microsoft.com/office/powerpoint/2010/main">
        <p14:playEvt time="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6166056" y="1857864"/>
            <a:ext cx="2703087" cy="3492693"/>
          </a:xfrm>
          <a:prstGeom prst="flowChartDelay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3728734" y="3204824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9000337" y="1894174"/>
            <a:ext cx="2703087" cy="3456384"/>
          </a:xfrm>
          <a:prstGeom prst="flowChartDelay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72279"/>
          <a:stretch/>
        </p:blipFill>
        <p:spPr>
          <a:xfrm rot="5400000">
            <a:off x="6563015" y="3168516"/>
            <a:ext cx="5709727" cy="835083"/>
          </a:xfrm>
          <a:prstGeom prst="rect">
            <a:avLst/>
          </a:prstGeom>
        </p:spPr>
      </p:pic>
      <p:grpSp>
        <p:nvGrpSpPr>
          <p:cNvPr id="6" name="组合 6"/>
          <p:cNvGrpSpPr/>
          <p:nvPr/>
        </p:nvGrpSpPr>
        <p:grpSpPr>
          <a:xfrm>
            <a:off x="550590" y="908720"/>
            <a:ext cx="4536504" cy="649474"/>
            <a:chOff x="8873322" y="1821077"/>
            <a:chExt cx="2290515" cy="649474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975526" y="1824220"/>
              <a:ext cx="2022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Wing Tat Industrial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HK) Co. Ltd.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6" y="169476"/>
            <a:ext cx="28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Background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D553753-F571-4E42-B30B-587FAA93A88A}"/>
              </a:ext>
            </a:extLst>
          </p:cNvPr>
          <p:cNvSpPr txBox="1">
            <a:spLocks/>
          </p:cNvSpPr>
          <p:nvPr/>
        </p:nvSpPr>
        <p:spPr>
          <a:xfrm>
            <a:off x="109084" y="1298040"/>
            <a:ext cx="5352836" cy="466546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Wing Tat was established in 1988 by a mold maker in Hong Kong,  our President:   </a:t>
            </a:r>
            <a:r>
              <a:rPr lang="en-US" altLang="zh-TW" sz="6400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Mr. Yuen Po Chu</a:t>
            </a: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 1995 we started our injection molding business.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Our production facilities were moved to Mainland China in 1998.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We have over 30 years of experience in the plastic industry.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Wing Tat specializes in plastic injection mold making, molding and small-scale assembly.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Our head office is located at </a:t>
            </a:r>
            <a:r>
              <a:rPr lang="en-US" altLang="zh-TW" sz="6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Tuen</a:t>
            </a: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Mun HK.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Our factory is located at </a:t>
            </a:r>
            <a:r>
              <a:rPr lang="en-US" altLang="zh-TW" sz="6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Tangxia</a:t>
            </a: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Dongguan Guangdong China.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We are ISO 9001 certified since 2001 and have upgraded this certificate in 2018.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zh-TW" sz="6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We have used ERP system since 2006 and have upgraded to ERP 9.0 in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30">
        <p14:prism/>
      </p:transition>
    </mc:Choice>
    <mc:Fallback xmlns="">
      <p:transition spd="slow" advTm="5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9"/>
          <p:cNvGrpSpPr/>
          <p:nvPr/>
        </p:nvGrpSpPr>
        <p:grpSpPr>
          <a:xfrm>
            <a:off x="3290368" y="3812692"/>
            <a:ext cx="1344613" cy="1344613"/>
            <a:chOff x="3290368" y="3812692"/>
            <a:chExt cx="1344613" cy="1344613"/>
          </a:xfrm>
        </p:grpSpPr>
        <p:sp>
          <p:nvSpPr>
            <p:cNvPr id="35" name="椭圆 34"/>
            <p:cNvSpPr/>
            <p:nvPr/>
          </p:nvSpPr>
          <p:spPr bwMode="auto">
            <a:xfrm>
              <a:off x="3493565" y="4020656"/>
              <a:ext cx="968374" cy="966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950" b="1" dirty="0"/>
                <a:t>1995</a:t>
              </a:r>
              <a:endParaRPr lang="zh-CN" altLang="en-US" sz="1950" b="1" dirty="0"/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3290368" y="3812692"/>
              <a:ext cx="1344613" cy="1344613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3" name="组合 101"/>
          <p:cNvGrpSpPr/>
          <p:nvPr/>
        </p:nvGrpSpPr>
        <p:grpSpPr>
          <a:xfrm>
            <a:off x="6712224" y="4004780"/>
            <a:ext cx="1344612" cy="1344612"/>
            <a:chOff x="6838431" y="4004780"/>
            <a:chExt cx="1344612" cy="1344612"/>
          </a:xfrm>
        </p:grpSpPr>
        <p:sp>
          <p:nvSpPr>
            <p:cNvPr id="22" name="椭圆 21"/>
            <p:cNvSpPr/>
            <p:nvPr/>
          </p:nvSpPr>
          <p:spPr bwMode="auto">
            <a:xfrm>
              <a:off x="7013501" y="4221088"/>
              <a:ext cx="980635" cy="950502"/>
            </a:xfrm>
            <a:prstGeom prst="ellipse">
              <a:avLst/>
            </a:prstGeom>
            <a:solidFill>
              <a:srgbClr val="00A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950" b="1" dirty="0"/>
                <a:t>2001</a:t>
              </a:r>
              <a:endParaRPr lang="zh-CN" altLang="en-US" sz="1950" b="1" dirty="0"/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6838431" y="4004780"/>
              <a:ext cx="1344612" cy="1344612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6" name="组合 102"/>
          <p:cNvGrpSpPr/>
          <p:nvPr/>
        </p:nvGrpSpPr>
        <p:grpSpPr>
          <a:xfrm>
            <a:off x="8396289" y="1995210"/>
            <a:ext cx="1343025" cy="1343025"/>
            <a:chOff x="8491847" y="1738518"/>
            <a:chExt cx="1343025" cy="1343025"/>
          </a:xfrm>
        </p:grpSpPr>
        <p:sp>
          <p:nvSpPr>
            <p:cNvPr id="42" name="椭圆 41"/>
            <p:cNvSpPr/>
            <p:nvPr/>
          </p:nvSpPr>
          <p:spPr bwMode="auto">
            <a:xfrm>
              <a:off x="8720870" y="1925842"/>
              <a:ext cx="968375" cy="968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950" b="1" dirty="0"/>
                <a:t>2015</a:t>
              </a:r>
              <a:endParaRPr lang="zh-CN" altLang="en-US" sz="1950" b="1" dirty="0"/>
            </a:p>
          </p:txBody>
        </p:sp>
        <p:sp>
          <p:nvSpPr>
            <p:cNvPr id="41" name="椭圆 40"/>
            <p:cNvSpPr/>
            <p:nvPr/>
          </p:nvSpPr>
          <p:spPr bwMode="auto">
            <a:xfrm>
              <a:off x="8491847" y="1738518"/>
              <a:ext cx="1343025" cy="1343025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7" name="组合 105"/>
          <p:cNvGrpSpPr/>
          <p:nvPr/>
        </p:nvGrpSpPr>
        <p:grpSpPr>
          <a:xfrm>
            <a:off x="1835924" y="2487219"/>
            <a:ext cx="1343025" cy="1344612"/>
            <a:chOff x="1784011" y="2524655"/>
            <a:chExt cx="1343025" cy="1344612"/>
          </a:xfrm>
        </p:grpSpPr>
        <p:sp>
          <p:nvSpPr>
            <p:cNvPr id="5" name="椭圆 4"/>
            <p:cNvSpPr/>
            <p:nvPr/>
          </p:nvSpPr>
          <p:spPr bwMode="auto">
            <a:xfrm>
              <a:off x="1970928" y="2708011"/>
              <a:ext cx="977900" cy="97790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4" name="椭圆 3"/>
            <p:cNvSpPr/>
            <p:nvPr/>
          </p:nvSpPr>
          <p:spPr bwMode="auto">
            <a:xfrm>
              <a:off x="1784011" y="2524655"/>
              <a:ext cx="1343025" cy="1344612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50" name="文本框 51"/>
            <p:cNvSpPr txBox="1"/>
            <p:nvPr/>
          </p:nvSpPr>
          <p:spPr bwMode="auto">
            <a:xfrm>
              <a:off x="1833724" y="2968818"/>
              <a:ext cx="11879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1988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120"/>
          <p:cNvGrpSpPr/>
          <p:nvPr/>
        </p:nvGrpSpPr>
        <p:grpSpPr>
          <a:xfrm>
            <a:off x="4988992" y="1987098"/>
            <a:ext cx="1666317" cy="1570695"/>
            <a:chOff x="4988993" y="1925844"/>
            <a:chExt cx="1631950" cy="1631950"/>
          </a:xfrm>
        </p:grpSpPr>
        <p:sp>
          <p:nvSpPr>
            <p:cNvPr id="48" name="椭圆 47"/>
            <p:cNvSpPr/>
            <p:nvPr/>
          </p:nvSpPr>
          <p:spPr bwMode="auto">
            <a:xfrm>
              <a:off x="5225530" y="2167732"/>
              <a:ext cx="1174750" cy="11763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/>
                <a:t>1998</a:t>
              </a:r>
              <a:endParaRPr lang="zh-CN" altLang="en-US" sz="2400" b="1" dirty="0"/>
            </a:p>
          </p:txBody>
        </p:sp>
        <p:sp>
          <p:nvSpPr>
            <p:cNvPr id="49" name="椭圆 48"/>
            <p:cNvSpPr/>
            <p:nvPr/>
          </p:nvSpPr>
          <p:spPr bwMode="auto">
            <a:xfrm>
              <a:off x="4988993" y="1925844"/>
              <a:ext cx="1631950" cy="1631950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233614"/>
            <a:ext cx="2804890" cy="27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03"/>
          <p:cNvGrpSpPr/>
          <p:nvPr/>
        </p:nvGrpSpPr>
        <p:grpSpPr>
          <a:xfrm>
            <a:off x="9802336" y="3411682"/>
            <a:ext cx="1450497" cy="1450497"/>
            <a:chOff x="10010256" y="3633305"/>
            <a:chExt cx="1344612" cy="1344612"/>
          </a:xfrm>
        </p:grpSpPr>
        <p:sp>
          <p:nvSpPr>
            <p:cNvPr id="15" name="椭圆 14"/>
            <p:cNvSpPr/>
            <p:nvPr/>
          </p:nvSpPr>
          <p:spPr bwMode="auto">
            <a:xfrm>
              <a:off x="10216827" y="3822216"/>
              <a:ext cx="968374" cy="96678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10010256" y="3633305"/>
              <a:ext cx="1344612" cy="1344612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92" name="文本框 51"/>
            <p:cNvSpPr txBox="1"/>
            <p:nvPr/>
          </p:nvSpPr>
          <p:spPr bwMode="auto">
            <a:xfrm>
              <a:off x="10216164" y="4086669"/>
              <a:ext cx="951378" cy="370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2017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8" name="文本框 64"/>
          <p:cNvSpPr txBox="1"/>
          <p:nvPr/>
        </p:nvSpPr>
        <p:spPr>
          <a:xfrm>
            <a:off x="3486852" y="5165717"/>
            <a:ext cx="18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Molding business</a:t>
            </a:r>
          </a:p>
          <a:p>
            <a:r>
              <a:rPr lang="en-US" altLang="zh-HK" sz="20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endParaRPr lang="en-US" altLang="zh-HK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90924" y="169476"/>
            <a:ext cx="41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Development Path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12" name="直接箭头连接符 111"/>
          <p:cNvCxnSpPr/>
          <p:nvPr/>
        </p:nvCxnSpPr>
        <p:spPr>
          <a:xfrm>
            <a:off x="2998110" y="3643493"/>
            <a:ext cx="377163" cy="37716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/>
          <p:cNvCxnSpPr/>
          <p:nvPr/>
        </p:nvCxnSpPr>
        <p:spPr>
          <a:xfrm flipV="1">
            <a:off x="4584824" y="3367258"/>
            <a:ext cx="590549" cy="6844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箭头连接符 114"/>
          <p:cNvCxnSpPr/>
          <p:nvPr/>
        </p:nvCxnSpPr>
        <p:spPr>
          <a:xfrm>
            <a:off x="6391915" y="3477867"/>
            <a:ext cx="558252" cy="558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箭头连接符 117"/>
          <p:cNvCxnSpPr>
            <a:cxnSpLocks/>
          </p:cNvCxnSpPr>
          <p:nvPr/>
        </p:nvCxnSpPr>
        <p:spPr>
          <a:xfrm flipV="1">
            <a:off x="7848591" y="3239935"/>
            <a:ext cx="631316" cy="81181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箭头连接符 119"/>
          <p:cNvCxnSpPr/>
          <p:nvPr/>
        </p:nvCxnSpPr>
        <p:spPr>
          <a:xfrm>
            <a:off x="9623385" y="3239934"/>
            <a:ext cx="357902" cy="35790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3">
            <a:extLst>
              <a:ext uri="{FF2B5EF4-FFF2-40B4-BE49-F238E27FC236}">
                <a16:creationId xmlns:a16="http://schemas.microsoft.com/office/drawing/2014/main" id="{9D88140E-3BCC-4DAD-AA65-83D502CFB6B5}"/>
              </a:ext>
            </a:extLst>
          </p:cNvPr>
          <p:cNvSpPr txBox="1"/>
          <p:nvPr/>
        </p:nvSpPr>
        <p:spPr>
          <a:xfrm>
            <a:off x="426220" y="1348877"/>
            <a:ext cx="319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established-tool making only </a:t>
            </a:r>
          </a:p>
          <a:p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 Tat Industrial (HK) Co., Ltd was founded    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TextBox 153">
            <a:extLst>
              <a:ext uri="{FF2B5EF4-FFF2-40B4-BE49-F238E27FC236}">
                <a16:creationId xmlns:a16="http://schemas.microsoft.com/office/drawing/2014/main" id="{38BD90F8-8121-4956-828E-8362A3B99508}"/>
              </a:ext>
            </a:extLst>
          </p:cNvPr>
          <p:cNvSpPr txBox="1"/>
          <p:nvPr/>
        </p:nvSpPr>
        <p:spPr>
          <a:xfrm>
            <a:off x="4260955" y="1150949"/>
            <a:ext cx="330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Relocated </a:t>
            </a: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China from HK </a:t>
            </a:r>
          </a:p>
          <a:p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(Dong Guan Wing Tat Industrial Co., Ltd was founded)   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TextBox 153">
            <a:extLst>
              <a:ext uri="{FF2B5EF4-FFF2-40B4-BE49-F238E27FC236}">
                <a16:creationId xmlns:a16="http://schemas.microsoft.com/office/drawing/2014/main" id="{EE29E1FB-2E23-49A2-8DCA-AADD463BF0F1}"/>
              </a:ext>
            </a:extLst>
          </p:cNvPr>
          <p:cNvSpPr txBox="1"/>
          <p:nvPr/>
        </p:nvSpPr>
        <p:spPr>
          <a:xfrm>
            <a:off x="6311101" y="5374925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Factory to </a:t>
            </a:r>
            <a:r>
              <a:rPr lang="en-US" b="1" kern="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Tangxia</a:t>
            </a:r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altLang="zh-CN" b="1" kern="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</a:t>
            </a:r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Yan Tian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153">
            <a:extLst>
              <a:ext uri="{FF2B5EF4-FFF2-40B4-BE49-F238E27FC236}">
                <a16:creationId xmlns:a16="http://schemas.microsoft.com/office/drawing/2014/main" id="{8831900D-6782-4D7D-B6D8-283E35994F66}"/>
              </a:ext>
            </a:extLst>
          </p:cNvPr>
          <p:cNvSpPr txBox="1"/>
          <p:nvPr/>
        </p:nvSpPr>
        <p:spPr>
          <a:xfrm>
            <a:off x="8271249" y="1366868"/>
            <a:ext cx="220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LSR Production was </a:t>
            </a:r>
            <a:r>
              <a:rPr lang="en-US" altLang="zh-HK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TextBox 153">
            <a:extLst>
              <a:ext uri="{FF2B5EF4-FFF2-40B4-BE49-F238E27FC236}">
                <a16:creationId xmlns:a16="http://schemas.microsoft.com/office/drawing/2014/main" id="{C48F7DD4-FE2F-4F7A-94D6-24923EB400B8}"/>
              </a:ext>
            </a:extLst>
          </p:cNvPr>
          <p:cNvSpPr txBox="1"/>
          <p:nvPr/>
        </p:nvSpPr>
        <p:spPr>
          <a:xfrm>
            <a:off x="9893958" y="4903351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 Guan Po Dan</a:t>
            </a:r>
          </a:p>
          <a:p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 Co., Ltd was founded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" name="TextBox 153">
            <a:extLst>
              <a:ext uri="{FF2B5EF4-FFF2-40B4-BE49-F238E27FC236}">
                <a16:creationId xmlns:a16="http://schemas.microsoft.com/office/drawing/2014/main" id="{C6B4445C-56C3-43A2-B9EC-72CF70284BC1}"/>
              </a:ext>
            </a:extLst>
          </p:cNvPr>
          <p:cNvSpPr txBox="1"/>
          <p:nvPr/>
        </p:nvSpPr>
        <p:spPr>
          <a:xfrm>
            <a:off x="10343678" y="123148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Factory to </a:t>
            </a:r>
            <a:r>
              <a:rPr lang="en-US" sz="1600" b="1" kern="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Tangxia</a:t>
            </a: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 </a:t>
            </a:r>
            <a:r>
              <a:rPr lang="en-US" sz="1600" b="1" kern="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CD8E0B78-4314-4F5E-BA38-6D0FBEFD5F58}"/>
              </a:ext>
            </a:extLst>
          </p:cNvPr>
          <p:cNvCxnSpPr>
            <a:cxnSpLocks/>
          </p:cNvCxnSpPr>
          <p:nvPr/>
        </p:nvCxnSpPr>
        <p:spPr>
          <a:xfrm flipV="1">
            <a:off x="10907571" y="3233052"/>
            <a:ext cx="205023" cy="2538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99">
            <a:extLst>
              <a:ext uri="{FF2B5EF4-FFF2-40B4-BE49-F238E27FC236}">
                <a16:creationId xmlns:a16="http://schemas.microsoft.com/office/drawing/2014/main" id="{A744D338-E918-4216-B18C-43784537E58A}"/>
              </a:ext>
            </a:extLst>
          </p:cNvPr>
          <p:cNvGrpSpPr/>
          <p:nvPr/>
        </p:nvGrpSpPr>
        <p:grpSpPr>
          <a:xfrm>
            <a:off x="10793902" y="1911885"/>
            <a:ext cx="1344613" cy="1344613"/>
            <a:chOff x="3290368" y="3812692"/>
            <a:chExt cx="1344613" cy="1344613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38BD975A-77E4-483A-A70B-250FE86D32CA}"/>
                </a:ext>
              </a:extLst>
            </p:cNvPr>
            <p:cNvSpPr/>
            <p:nvPr/>
          </p:nvSpPr>
          <p:spPr bwMode="auto">
            <a:xfrm>
              <a:off x="3493565" y="4020656"/>
              <a:ext cx="968374" cy="966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950" b="1" dirty="0"/>
                <a:t>2018</a:t>
              </a:r>
              <a:endParaRPr lang="zh-CN" altLang="en-US" sz="1950" b="1" dirty="0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C6340E6-B1EF-492C-8D11-C7A2ADB285C5}"/>
                </a:ext>
              </a:extLst>
            </p:cNvPr>
            <p:cNvSpPr/>
            <p:nvPr/>
          </p:nvSpPr>
          <p:spPr bwMode="auto">
            <a:xfrm>
              <a:off x="3290368" y="3812692"/>
              <a:ext cx="1344613" cy="1344613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631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797">
        <p14:prism/>
      </p:transition>
    </mc:Choice>
    <mc:Fallback xmlns="">
      <p:transition spd="slow" advTm="8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114714" y="169476"/>
            <a:ext cx="4116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Organization  Chart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圆角矩形 2">
            <a:extLst>
              <a:ext uri="{FF2B5EF4-FFF2-40B4-BE49-F238E27FC236}">
                <a16:creationId xmlns:a16="http://schemas.microsoft.com/office/drawing/2014/main" id="{E15E7D7A-BBD7-45BE-B9AA-B64DE7306525}"/>
              </a:ext>
            </a:extLst>
          </p:cNvPr>
          <p:cNvSpPr/>
          <p:nvPr/>
        </p:nvSpPr>
        <p:spPr>
          <a:xfrm>
            <a:off x="4916110" y="918667"/>
            <a:ext cx="2808312" cy="706236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President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Yuen Po Chu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7" name="组合 72">
            <a:extLst>
              <a:ext uri="{FF2B5EF4-FFF2-40B4-BE49-F238E27FC236}">
                <a16:creationId xmlns:a16="http://schemas.microsoft.com/office/drawing/2014/main" id="{2FF24E6D-850E-4069-AC2F-3268E425A15E}"/>
              </a:ext>
            </a:extLst>
          </p:cNvPr>
          <p:cNvGrpSpPr/>
          <p:nvPr/>
        </p:nvGrpSpPr>
        <p:grpSpPr>
          <a:xfrm>
            <a:off x="1342680" y="1910752"/>
            <a:ext cx="9649070" cy="216024"/>
            <a:chOff x="2530810" y="2827981"/>
            <a:chExt cx="7183457" cy="198222"/>
          </a:xfrm>
        </p:grpSpPr>
        <p:cxnSp>
          <p:nvCxnSpPr>
            <p:cNvPr id="58" name="直接连接符 73">
              <a:extLst>
                <a:ext uri="{FF2B5EF4-FFF2-40B4-BE49-F238E27FC236}">
                  <a16:creationId xmlns:a16="http://schemas.microsoft.com/office/drawing/2014/main" id="{F5FC75E5-597C-413B-8F29-BA5B7EC5C2BA}"/>
                </a:ext>
              </a:extLst>
            </p:cNvPr>
            <p:cNvCxnSpPr/>
            <p:nvPr/>
          </p:nvCxnSpPr>
          <p:spPr>
            <a:xfrm>
              <a:off x="2530810" y="2835134"/>
              <a:ext cx="718345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76">
              <a:extLst>
                <a:ext uri="{FF2B5EF4-FFF2-40B4-BE49-F238E27FC236}">
                  <a16:creationId xmlns:a16="http://schemas.microsoft.com/office/drawing/2014/main" id="{BE0ED24E-319E-4DC6-8D52-5C674F111864}"/>
                </a:ext>
              </a:extLst>
            </p:cNvPr>
            <p:cNvCxnSpPr/>
            <p:nvPr/>
          </p:nvCxnSpPr>
          <p:spPr>
            <a:xfrm>
              <a:off x="2537786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77">
              <a:extLst>
                <a:ext uri="{FF2B5EF4-FFF2-40B4-BE49-F238E27FC236}">
                  <a16:creationId xmlns:a16="http://schemas.microsoft.com/office/drawing/2014/main" id="{C3C48F20-6921-4C7D-AD9E-C0CEDD70748E}"/>
                </a:ext>
              </a:extLst>
            </p:cNvPr>
            <p:cNvCxnSpPr/>
            <p:nvPr/>
          </p:nvCxnSpPr>
          <p:spPr>
            <a:xfrm>
              <a:off x="9714267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接连接符 60">
            <a:extLst>
              <a:ext uri="{FF2B5EF4-FFF2-40B4-BE49-F238E27FC236}">
                <a16:creationId xmlns:a16="http://schemas.microsoft.com/office/drawing/2014/main" id="{6F3193AD-043D-4D9F-9401-0716762240F2}"/>
              </a:ext>
            </a:extLst>
          </p:cNvPr>
          <p:cNvCxnSpPr>
            <a:cxnSpLocks/>
          </p:cNvCxnSpPr>
          <p:nvPr/>
        </p:nvCxnSpPr>
        <p:spPr>
          <a:xfrm>
            <a:off x="6320266" y="1628800"/>
            <a:ext cx="0" cy="52829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圆角矩形 43">
            <a:extLst>
              <a:ext uri="{FF2B5EF4-FFF2-40B4-BE49-F238E27FC236}">
                <a16:creationId xmlns:a16="http://schemas.microsoft.com/office/drawing/2014/main" id="{6ADFF371-D578-4453-9513-84C879885375}"/>
              </a:ext>
            </a:extLst>
          </p:cNvPr>
          <p:cNvSpPr/>
          <p:nvPr/>
        </p:nvSpPr>
        <p:spPr>
          <a:xfrm>
            <a:off x="5015086" y="2128731"/>
            <a:ext cx="2592283" cy="6198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General Manager</a:t>
            </a:r>
          </a:p>
        </p:txBody>
      </p:sp>
      <p:sp>
        <p:nvSpPr>
          <p:cNvPr id="64" name="圆角矩形 3">
            <a:extLst>
              <a:ext uri="{FF2B5EF4-FFF2-40B4-BE49-F238E27FC236}">
                <a16:creationId xmlns:a16="http://schemas.microsoft.com/office/drawing/2014/main" id="{8D7BD479-BEE3-4D50-8B97-3D93DB330D3F}"/>
              </a:ext>
            </a:extLst>
          </p:cNvPr>
          <p:cNvSpPr/>
          <p:nvPr/>
        </p:nvSpPr>
        <p:spPr>
          <a:xfrm>
            <a:off x="1092760" y="2126238"/>
            <a:ext cx="2914209" cy="629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Director</a:t>
            </a:r>
          </a:p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Financial Officer</a:t>
            </a:r>
          </a:p>
        </p:txBody>
      </p:sp>
      <p:sp>
        <p:nvSpPr>
          <p:cNvPr id="65" name="圆角矩形 43">
            <a:extLst>
              <a:ext uri="{FF2B5EF4-FFF2-40B4-BE49-F238E27FC236}">
                <a16:creationId xmlns:a16="http://schemas.microsoft.com/office/drawing/2014/main" id="{E5A68CE3-65AA-4BDC-A87A-0183CF3D58DB}"/>
              </a:ext>
            </a:extLst>
          </p:cNvPr>
          <p:cNvSpPr/>
          <p:nvPr/>
        </p:nvSpPr>
        <p:spPr>
          <a:xfrm>
            <a:off x="8615486" y="2132855"/>
            <a:ext cx="2592270" cy="6198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Operation Director</a:t>
            </a:r>
          </a:p>
        </p:txBody>
      </p:sp>
      <p:cxnSp>
        <p:nvCxnSpPr>
          <p:cNvPr id="66" name="直接连接符 60">
            <a:extLst>
              <a:ext uri="{FF2B5EF4-FFF2-40B4-BE49-F238E27FC236}">
                <a16:creationId xmlns:a16="http://schemas.microsoft.com/office/drawing/2014/main" id="{433E71AF-2F1E-4176-A6AA-E6A1338F6D24}"/>
              </a:ext>
            </a:extLst>
          </p:cNvPr>
          <p:cNvCxnSpPr>
            <a:cxnSpLocks/>
          </p:cNvCxnSpPr>
          <p:nvPr/>
        </p:nvCxnSpPr>
        <p:spPr>
          <a:xfrm>
            <a:off x="1366863" y="2802788"/>
            <a:ext cx="8600" cy="4758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72">
            <a:extLst>
              <a:ext uri="{FF2B5EF4-FFF2-40B4-BE49-F238E27FC236}">
                <a16:creationId xmlns:a16="http://schemas.microsoft.com/office/drawing/2014/main" id="{FAA49B35-948B-4E2A-B487-AE73426A0306}"/>
              </a:ext>
            </a:extLst>
          </p:cNvPr>
          <p:cNvGrpSpPr/>
          <p:nvPr/>
        </p:nvGrpSpPr>
        <p:grpSpPr>
          <a:xfrm>
            <a:off x="1366862" y="3095844"/>
            <a:ext cx="2103230" cy="216024"/>
            <a:chOff x="2530810" y="2827981"/>
            <a:chExt cx="7183457" cy="198222"/>
          </a:xfrm>
        </p:grpSpPr>
        <p:cxnSp>
          <p:nvCxnSpPr>
            <p:cNvPr id="69" name="直接连接符 73">
              <a:extLst>
                <a:ext uri="{FF2B5EF4-FFF2-40B4-BE49-F238E27FC236}">
                  <a16:creationId xmlns:a16="http://schemas.microsoft.com/office/drawing/2014/main" id="{521D2503-715B-4BB6-BF0E-A3005D7D68D0}"/>
                </a:ext>
              </a:extLst>
            </p:cNvPr>
            <p:cNvCxnSpPr/>
            <p:nvPr/>
          </p:nvCxnSpPr>
          <p:spPr>
            <a:xfrm>
              <a:off x="2530810" y="2835134"/>
              <a:ext cx="718345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6">
              <a:extLst>
                <a:ext uri="{FF2B5EF4-FFF2-40B4-BE49-F238E27FC236}">
                  <a16:creationId xmlns:a16="http://schemas.microsoft.com/office/drawing/2014/main" id="{FE703C6B-B97A-4B3C-890E-0867E24A0DE9}"/>
                </a:ext>
              </a:extLst>
            </p:cNvPr>
            <p:cNvCxnSpPr/>
            <p:nvPr/>
          </p:nvCxnSpPr>
          <p:spPr>
            <a:xfrm>
              <a:off x="2537786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7">
              <a:extLst>
                <a:ext uri="{FF2B5EF4-FFF2-40B4-BE49-F238E27FC236}">
                  <a16:creationId xmlns:a16="http://schemas.microsoft.com/office/drawing/2014/main" id="{93F622B2-F2F4-4B36-9875-E33EC62D2E81}"/>
                </a:ext>
              </a:extLst>
            </p:cNvPr>
            <p:cNvCxnSpPr/>
            <p:nvPr/>
          </p:nvCxnSpPr>
          <p:spPr>
            <a:xfrm>
              <a:off x="9714267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圆角矩形 4">
            <a:extLst>
              <a:ext uri="{FF2B5EF4-FFF2-40B4-BE49-F238E27FC236}">
                <a16:creationId xmlns:a16="http://schemas.microsoft.com/office/drawing/2014/main" id="{3D28D033-CE71-4AF2-8667-95B1377CA18C}"/>
              </a:ext>
            </a:extLst>
          </p:cNvPr>
          <p:cNvSpPr/>
          <p:nvPr/>
        </p:nvSpPr>
        <p:spPr>
          <a:xfrm>
            <a:off x="640855" y="3326728"/>
            <a:ext cx="1584177" cy="475826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HK Office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圆角矩形 7">
            <a:extLst>
              <a:ext uri="{FF2B5EF4-FFF2-40B4-BE49-F238E27FC236}">
                <a16:creationId xmlns:a16="http://schemas.microsoft.com/office/drawing/2014/main" id="{1732DC79-AA25-4D94-8E50-C6813070F001}"/>
              </a:ext>
            </a:extLst>
          </p:cNvPr>
          <p:cNvSpPr/>
          <p:nvPr/>
        </p:nvSpPr>
        <p:spPr>
          <a:xfrm rot="5400000">
            <a:off x="1206205" y="3553468"/>
            <a:ext cx="453477" cy="1584176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Accounting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圆角矩形 69">
            <a:extLst>
              <a:ext uri="{FF2B5EF4-FFF2-40B4-BE49-F238E27FC236}">
                <a16:creationId xmlns:a16="http://schemas.microsoft.com/office/drawing/2014/main" id="{D56D72BC-33BD-4DD9-A636-E15AAC1EB266}"/>
              </a:ext>
            </a:extLst>
          </p:cNvPr>
          <p:cNvSpPr/>
          <p:nvPr/>
        </p:nvSpPr>
        <p:spPr>
          <a:xfrm rot="5400000">
            <a:off x="1206205" y="4201539"/>
            <a:ext cx="453477" cy="1584177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Shipment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圆角矩形 70">
            <a:extLst>
              <a:ext uri="{FF2B5EF4-FFF2-40B4-BE49-F238E27FC236}">
                <a16:creationId xmlns:a16="http://schemas.microsoft.com/office/drawing/2014/main" id="{4A81C753-8956-4DE0-96E0-56BAA9ABDA49}"/>
              </a:ext>
            </a:extLst>
          </p:cNvPr>
          <p:cNvSpPr/>
          <p:nvPr/>
        </p:nvSpPr>
        <p:spPr>
          <a:xfrm rot="5400000">
            <a:off x="1180916" y="4874901"/>
            <a:ext cx="504056" cy="1584178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Storage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圆角矩形 6">
            <a:extLst>
              <a:ext uri="{FF2B5EF4-FFF2-40B4-BE49-F238E27FC236}">
                <a16:creationId xmlns:a16="http://schemas.microsoft.com/office/drawing/2014/main" id="{CF432169-0932-425C-AA72-603197E22D63}"/>
              </a:ext>
            </a:extLst>
          </p:cNvPr>
          <p:cNvSpPr/>
          <p:nvPr/>
        </p:nvSpPr>
        <p:spPr>
          <a:xfrm>
            <a:off x="2686801" y="3341871"/>
            <a:ext cx="1584175" cy="505735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Admin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圆角矩形 88">
            <a:extLst>
              <a:ext uri="{FF2B5EF4-FFF2-40B4-BE49-F238E27FC236}">
                <a16:creationId xmlns:a16="http://schemas.microsoft.com/office/drawing/2014/main" id="{BA5D38F0-24B8-41CC-B1D3-895F02BF154D}"/>
              </a:ext>
            </a:extLst>
          </p:cNvPr>
          <p:cNvSpPr/>
          <p:nvPr/>
        </p:nvSpPr>
        <p:spPr>
          <a:xfrm rot="5400000">
            <a:off x="3252150" y="3561848"/>
            <a:ext cx="453477" cy="1584175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Finance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圆角矩形 87">
            <a:extLst>
              <a:ext uri="{FF2B5EF4-FFF2-40B4-BE49-F238E27FC236}">
                <a16:creationId xmlns:a16="http://schemas.microsoft.com/office/drawing/2014/main" id="{3D5320C2-5276-4883-89CB-7C3867366EB4}"/>
              </a:ext>
            </a:extLst>
          </p:cNvPr>
          <p:cNvSpPr/>
          <p:nvPr/>
        </p:nvSpPr>
        <p:spPr>
          <a:xfrm rot="5400000">
            <a:off x="3252148" y="4209919"/>
            <a:ext cx="453477" cy="1584175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HR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圆角矩形 86">
            <a:extLst>
              <a:ext uri="{FF2B5EF4-FFF2-40B4-BE49-F238E27FC236}">
                <a16:creationId xmlns:a16="http://schemas.microsoft.com/office/drawing/2014/main" id="{D874DBD3-04ED-4BE4-B013-64BBCD02A990}"/>
              </a:ext>
            </a:extLst>
          </p:cNvPr>
          <p:cNvSpPr/>
          <p:nvPr/>
        </p:nvSpPr>
        <p:spPr>
          <a:xfrm rot="5400000">
            <a:off x="3252145" y="4912078"/>
            <a:ext cx="453477" cy="1584174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Purchasing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5" name="圆角矩形 85">
            <a:extLst>
              <a:ext uri="{FF2B5EF4-FFF2-40B4-BE49-F238E27FC236}">
                <a16:creationId xmlns:a16="http://schemas.microsoft.com/office/drawing/2014/main" id="{2C07BEDA-85A6-458F-9C28-F5721C2E4AB1}"/>
              </a:ext>
            </a:extLst>
          </p:cNvPr>
          <p:cNvSpPr/>
          <p:nvPr/>
        </p:nvSpPr>
        <p:spPr>
          <a:xfrm rot="5400000">
            <a:off x="3252144" y="5538721"/>
            <a:ext cx="453477" cy="1584174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Security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3" name="组合 72">
            <a:extLst>
              <a:ext uri="{FF2B5EF4-FFF2-40B4-BE49-F238E27FC236}">
                <a16:creationId xmlns:a16="http://schemas.microsoft.com/office/drawing/2014/main" id="{7A34F8C0-EB81-4285-AFCB-59834211364E}"/>
              </a:ext>
            </a:extLst>
          </p:cNvPr>
          <p:cNvGrpSpPr/>
          <p:nvPr/>
        </p:nvGrpSpPr>
        <p:grpSpPr>
          <a:xfrm>
            <a:off x="5023231" y="3140968"/>
            <a:ext cx="2584137" cy="216024"/>
            <a:chOff x="2530810" y="2827981"/>
            <a:chExt cx="7183457" cy="198222"/>
          </a:xfrm>
        </p:grpSpPr>
        <p:cxnSp>
          <p:nvCxnSpPr>
            <p:cNvPr id="164" name="直接连接符 73">
              <a:extLst>
                <a:ext uri="{FF2B5EF4-FFF2-40B4-BE49-F238E27FC236}">
                  <a16:creationId xmlns:a16="http://schemas.microsoft.com/office/drawing/2014/main" id="{C1D9BF86-00F1-4D27-A001-EDDEEC439FAD}"/>
                </a:ext>
              </a:extLst>
            </p:cNvPr>
            <p:cNvCxnSpPr/>
            <p:nvPr/>
          </p:nvCxnSpPr>
          <p:spPr>
            <a:xfrm>
              <a:off x="2530810" y="2835134"/>
              <a:ext cx="718345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76">
              <a:extLst>
                <a:ext uri="{FF2B5EF4-FFF2-40B4-BE49-F238E27FC236}">
                  <a16:creationId xmlns:a16="http://schemas.microsoft.com/office/drawing/2014/main" id="{9F12DC22-F913-4046-A0FC-8DC24D9DCA42}"/>
                </a:ext>
              </a:extLst>
            </p:cNvPr>
            <p:cNvCxnSpPr/>
            <p:nvPr/>
          </p:nvCxnSpPr>
          <p:spPr>
            <a:xfrm>
              <a:off x="2537786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77">
              <a:extLst>
                <a:ext uri="{FF2B5EF4-FFF2-40B4-BE49-F238E27FC236}">
                  <a16:creationId xmlns:a16="http://schemas.microsoft.com/office/drawing/2014/main" id="{E80D0FA7-BB43-4E1A-BA06-DF15D7597CD2}"/>
                </a:ext>
              </a:extLst>
            </p:cNvPr>
            <p:cNvCxnSpPr/>
            <p:nvPr/>
          </p:nvCxnSpPr>
          <p:spPr>
            <a:xfrm>
              <a:off x="9714267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直接连接符 60">
            <a:extLst>
              <a:ext uri="{FF2B5EF4-FFF2-40B4-BE49-F238E27FC236}">
                <a16:creationId xmlns:a16="http://schemas.microsoft.com/office/drawing/2014/main" id="{545378DD-6849-4E19-AE67-F17F6AF1F5DF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311228" y="2748573"/>
            <a:ext cx="0" cy="39811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圆角矩形 52">
            <a:extLst>
              <a:ext uri="{FF2B5EF4-FFF2-40B4-BE49-F238E27FC236}">
                <a16:creationId xmlns:a16="http://schemas.microsoft.com/office/drawing/2014/main" id="{B2B9D484-2A46-4F15-8A07-84E919F7D3A1}"/>
              </a:ext>
            </a:extLst>
          </p:cNvPr>
          <p:cNvSpPr/>
          <p:nvPr/>
        </p:nvSpPr>
        <p:spPr>
          <a:xfrm>
            <a:off x="4625027" y="3347579"/>
            <a:ext cx="1457459" cy="504056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 b="1" dirty="0">
                <a:latin typeface="微软雅黑" pitchFamily="34" charset="-122"/>
                <a:ea typeface="微软雅黑" pitchFamily="34" charset="-122"/>
              </a:rPr>
              <a:t>Engineering</a:t>
            </a:r>
            <a:endParaRPr lang="zh-CN" altLang="en-US" sz="13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9" name="圆角矩形 73">
            <a:extLst>
              <a:ext uri="{FF2B5EF4-FFF2-40B4-BE49-F238E27FC236}">
                <a16:creationId xmlns:a16="http://schemas.microsoft.com/office/drawing/2014/main" id="{E2E2F05A-F997-4F17-9516-9C292624A98A}"/>
              </a:ext>
            </a:extLst>
          </p:cNvPr>
          <p:cNvSpPr/>
          <p:nvPr/>
        </p:nvSpPr>
        <p:spPr>
          <a:xfrm rot="5400000">
            <a:off x="5127015" y="3637677"/>
            <a:ext cx="453477" cy="1457458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Project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0" name="圆角矩形 72">
            <a:extLst>
              <a:ext uri="{FF2B5EF4-FFF2-40B4-BE49-F238E27FC236}">
                <a16:creationId xmlns:a16="http://schemas.microsoft.com/office/drawing/2014/main" id="{EDAC978B-5F20-4815-AF12-2F99DC47DAF7}"/>
              </a:ext>
            </a:extLst>
          </p:cNvPr>
          <p:cNvSpPr/>
          <p:nvPr/>
        </p:nvSpPr>
        <p:spPr>
          <a:xfrm rot="5400000">
            <a:off x="5127016" y="4285753"/>
            <a:ext cx="453477" cy="1457455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300" b="1" dirty="0">
                <a:latin typeface="微软雅黑" pitchFamily="34" charset="-122"/>
                <a:ea typeface="微软雅黑" pitchFamily="34" charset="-122"/>
              </a:rPr>
              <a:t>Tool Design</a:t>
            </a:r>
            <a:endParaRPr lang="zh-CN" altLang="en-US" sz="13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1" name="圆角矩形 5">
            <a:extLst>
              <a:ext uri="{FF2B5EF4-FFF2-40B4-BE49-F238E27FC236}">
                <a16:creationId xmlns:a16="http://schemas.microsoft.com/office/drawing/2014/main" id="{A3CDF5B5-687D-4724-8EF8-886D38A8A320}"/>
              </a:ext>
            </a:extLst>
          </p:cNvPr>
          <p:cNvSpPr/>
          <p:nvPr/>
        </p:nvSpPr>
        <p:spPr>
          <a:xfrm>
            <a:off x="6515050" y="3367809"/>
            <a:ext cx="1370129" cy="504056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Tooling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2" name="圆角矩形 82">
            <a:extLst>
              <a:ext uri="{FF2B5EF4-FFF2-40B4-BE49-F238E27FC236}">
                <a16:creationId xmlns:a16="http://schemas.microsoft.com/office/drawing/2014/main" id="{20EA96EC-13AB-4CE9-A8DD-1237665F8D42}"/>
              </a:ext>
            </a:extLst>
          </p:cNvPr>
          <p:cNvSpPr/>
          <p:nvPr/>
        </p:nvSpPr>
        <p:spPr>
          <a:xfrm rot="5400000">
            <a:off x="6974366" y="3704743"/>
            <a:ext cx="453477" cy="1368151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CNC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3" name="圆角矩形 80">
            <a:extLst>
              <a:ext uri="{FF2B5EF4-FFF2-40B4-BE49-F238E27FC236}">
                <a16:creationId xmlns:a16="http://schemas.microsoft.com/office/drawing/2014/main" id="{29EC4D8E-C000-4DE7-8C36-1B3F2012E965}"/>
              </a:ext>
            </a:extLst>
          </p:cNvPr>
          <p:cNvSpPr/>
          <p:nvPr/>
        </p:nvSpPr>
        <p:spPr>
          <a:xfrm rot="5400000">
            <a:off x="6974365" y="4352817"/>
            <a:ext cx="453477" cy="1368150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EDM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4" name="圆角矩形 81">
            <a:extLst>
              <a:ext uri="{FF2B5EF4-FFF2-40B4-BE49-F238E27FC236}">
                <a16:creationId xmlns:a16="http://schemas.microsoft.com/office/drawing/2014/main" id="{DBDABF63-ECDD-424A-994A-D7AA1FB019E0}"/>
              </a:ext>
            </a:extLst>
          </p:cNvPr>
          <p:cNvSpPr/>
          <p:nvPr/>
        </p:nvSpPr>
        <p:spPr>
          <a:xfrm rot="5400000">
            <a:off x="6973376" y="4978468"/>
            <a:ext cx="453477" cy="1370129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Fitting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5" name="组合 72">
            <a:extLst>
              <a:ext uri="{FF2B5EF4-FFF2-40B4-BE49-F238E27FC236}">
                <a16:creationId xmlns:a16="http://schemas.microsoft.com/office/drawing/2014/main" id="{33E91C80-D922-4B11-A660-CD8E8CB51F90}"/>
              </a:ext>
            </a:extLst>
          </p:cNvPr>
          <p:cNvGrpSpPr/>
          <p:nvPr/>
        </p:nvGrpSpPr>
        <p:grpSpPr>
          <a:xfrm>
            <a:off x="8917935" y="3081185"/>
            <a:ext cx="2072331" cy="216024"/>
            <a:chOff x="2530810" y="2827981"/>
            <a:chExt cx="7183457" cy="198222"/>
          </a:xfrm>
        </p:grpSpPr>
        <p:cxnSp>
          <p:nvCxnSpPr>
            <p:cNvPr id="176" name="直接连接符 73">
              <a:extLst>
                <a:ext uri="{FF2B5EF4-FFF2-40B4-BE49-F238E27FC236}">
                  <a16:creationId xmlns:a16="http://schemas.microsoft.com/office/drawing/2014/main" id="{75963192-87F4-4EFD-811C-25ABE43EF751}"/>
                </a:ext>
              </a:extLst>
            </p:cNvPr>
            <p:cNvCxnSpPr/>
            <p:nvPr/>
          </p:nvCxnSpPr>
          <p:spPr>
            <a:xfrm>
              <a:off x="2530810" y="2835134"/>
              <a:ext cx="718345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76">
              <a:extLst>
                <a:ext uri="{FF2B5EF4-FFF2-40B4-BE49-F238E27FC236}">
                  <a16:creationId xmlns:a16="http://schemas.microsoft.com/office/drawing/2014/main" id="{4E7798B8-C8A7-40AD-98C6-BF37822EF0FD}"/>
                </a:ext>
              </a:extLst>
            </p:cNvPr>
            <p:cNvCxnSpPr/>
            <p:nvPr/>
          </p:nvCxnSpPr>
          <p:spPr>
            <a:xfrm>
              <a:off x="2537786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77">
              <a:extLst>
                <a:ext uri="{FF2B5EF4-FFF2-40B4-BE49-F238E27FC236}">
                  <a16:creationId xmlns:a16="http://schemas.microsoft.com/office/drawing/2014/main" id="{B0364700-F8AC-4A2D-948F-439076710D82}"/>
                </a:ext>
              </a:extLst>
            </p:cNvPr>
            <p:cNvCxnSpPr/>
            <p:nvPr/>
          </p:nvCxnSpPr>
          <p:spPr>
            <a:xfrm>
              <a:off x="9714267" y="2827981"/>
              <a:ext cx="0" cy="19822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9" name="直接连接符 60">
            <a:extLst>
              <a:ext uri="{FF2B5EF4-FFF2-40B4-BE49-F238E27FC236}">
                <a16:creationId xmlns:a16="http://schemas.microsoft.com/office/drawing/2014/main" id="{83EAC1A7-242F-4E10-A6A2-979DDF2F56BA}"/>
              </a:ext>
            </a:extLst>
          </p:cNvPr>
          <p:cNvCxnSpPr>
            <a:cxnSpLocks/>
          </p:cNvCxnSpPr>
          <p:nvPr/>
        </p:nvCxnSpPr>
        <p:spPr>
          <a:xfrm>
            <a:off x="10991750" y="2788975"/>
            <a:ext cx="0" cy="5680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圆角矩形 60">
            <a:extLst>
              <a:ext uri="{FF2B5EF4-FFF2-40B4-BE49-F238E27FC236}">
                <a16:creationId xmlns:a16="http://schemas.microsoft.com/office/drawing/2014/main" id="{6810DC8A-FD6A-4257-81E9-297E928C9879}"/>
              </a:ext>
            </a:extLst>
          </p:cNvPr>
          <p:cNvSpPr/>
          <p:nvPr/>
        </p:nvSpPr>
        <p:spPr>
          <a:xfrm>
            <a:off x="8319718" y="3341871"/>
            <a:ext cx="1296144" cy="504056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80" b="1" dirty="0">
                <a:latin typeface="微软雅黑" pitchFamily="34" charset="-122"/>
                <a:ea typeface="微软雅黑" pitchFamily="34" charset="-122"/>
              </a:rPr>
              <a:t>Production</a:t>
            </a:r>
            <a:endParaRPr lang="zh-CN" altLang="en-US" sz="148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1" name="圆角矩形 78">
            <a:extLst>
              <a:ext uri="{FF2B5EF4-FFF2-40B4-BE49-F238E27FC236}">
                <a16:creationId xmlns:a16="http://schemas.microsoft.com/office/drawing/2014/main" id="{4658B994-8ED8-4748-A43E-222140EDB4A6}"/>
              </a:ext>
            </a:extLst>
          </p:cNvPr>
          <p:cNvSpPr/>
          <p:nvPr/>
        </p:nvSpPr>
        <p:spPr>
          <a:xfrm rot="5400000">
            <a:off x="8745211" y="3718710"/>
            <a:ext cx="453477" cy="1296144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Injection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2" name="圆角矩形 77">
            <a:extLst>
              <a:ext uri="{FF2B5EF4-FFF2-40B4-BE49-F238E27FC236}">
                <a16:creationId xmlns:a16="http://schemas.microsoft.com/office/drawing/2014/main" id="{F138B994-10D3-462D-AB5D-E7C2EA823A8E}"/>
              </a:ext>
            </a:extLst>
          </p:cNvPr>
          <p:cNvSpPr/>
          <p:nvPr/>
        </p:nvSpPr>
        <p:spPr>
          <a:xfrm rot="5400000">
            <a:off x="8745211" y="4366783"/>
            <a:ext cx="453477" cy="1296144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Assembly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3" name="圆角矩形 76">
            <a:extLst>
              <a:ext uri="{FF2B5EF4-FFF2-40B4-BE49-F238E27FC236}">
                <a16:creationId xmlns:a16="http://schemas.microsoft.com/office/drawing/2014/main" id="{087745CB-3B6A-4880-AE9F-086C61DF63BA}"/>
              </a:ext>
            </a:extLst>
          </p:cNvPr>
          <p:cNvSpPr/>
          <p:nvPr/>
        </p:nvSpPr>
        <p:spPr>
          <a:xfrm rot="5400000">
            <a:off x="8745211" y="4993423"/>
            <a:ext cx="453477" cy="1296144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PMC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" name="圆角矩形 84">
            <a:extLst>
              <a:ext uri="{FF2B5EF4-FFF2-40B4-BE49-F238E27FC236}">
                <a16:creationId xmlns:a16="http://schemas.microsoft.com/office/drawing/2014/main" id="{EA82DD18-070E-4C99-81F4-D5A251E153B4}"/>
              </a:ext>
            </a:extLst>
          </p:cNvPr>
          <p:cNvSpPr/>
          <p:nvPr/>
        </p:nvSpPr>
        <p:spPr>
          <a:xfrm rot="5400000">
            <a:off x="8745211" y="5569487"/>
            <a:ext cx="453477" cy="1296144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1500" b="1" dirty="0">
                <a:latin typeface="微软雅黑" pitchFamily="34" charset="-122"/>
                <a:ea typeface="微软雅黑" pitchFamily="34" charset="-122"/>
              </a:rPr>
              <a:t>Warehouse</a:t>
            </a:r>
            <a:endParaRPr lang="zh-CN" altLang="en-US" sz="15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5" name="圆角矩形 67">
            <a:extLst>
              <a:ext uri="{FF2B5EF4-FFF2-40B4-BE49-F238E27FC236}">
                <a16:creationId xmlns:a16="http://schemas.microsoft.com/office/drawing/2014/main" id="{581420B0-83FB-42FD-B1D9-92233D70DE57}"/>
              </a:ext>
            </a:extLst>
          </p:cNvPr>
          <p:cNvSpPr/>
          <p:nvPr/>
        </p:nvSpPr>
        <p:spPr>
          <a:xfrm>
            <a:off x="10129253" y="3321785"/>
            <a:ext cx="1503592" cy="504056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Quality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6" name="圆角矩形 79">
            <a:extLst>
              <a:ext uri="{FF2B5EF4-FFF2-40B4-BE49-F238E27FC236}">
                <a16:creationId xmlns:a16="http://schemas.microsoft.com/office/drawing/2014/main" id="{CBF98B0A-41F2-48A3-9696-279032800B3C}"/>
              </a:ext>
            </a:extLst>
          </p:cNvPr>
          <p:cNvSpPr/>
          <p:nvPr/>
        </p:nvSpPr>
        <p:spPr>
          <a:xfrm rot="5400000">
            <a:off x="10675209" y="3596904"/>
            <a:ext cx="453477" cy="1457460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QA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7" name="圆角矩形 83">
            <a:extLst>
              <a:ext uri="{FF2B5EF4-FFF2-40B4-BE49-F238E27FC236}">
                <a16:creationId xmlns:a16="http://schemas.microsoft.com/office/drawing/2014/main" id="{B3E3DF54-1C05-47AD-AD36-B89A50ABF378}"/>
              </a:ext>
            </a:extLst>
          </p:cNvPr>
          <p:cNvSpPr/>
          <p:nvPr/>
        </p:nvSpPr>
        <p:spPr>
          <a:xfrm rot="5400000">
            <a:off x="10675208" y="4287960"/>
            <a:ext cx="453477" cy="1457461"/>
          </a:xfrm>
          <a:prstGeom prst="roundRect">
            <a:avLst>
              <a:gd name="adj" fmla="val 1476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20700" dist="2794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QC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78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61">
        <p14:doors dir="vert"/>
      </p:transition>
    </mc:Choice>
    <mc:Fallback xmlns="">
      <p:transition spd="slow" advTm="10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5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8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5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5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8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3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5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3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5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5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3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5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800"/>
                            </p:stCondLst>
                            <p:childTnLst>
                              <p:par>
                                <p:cTn id="1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50"/>
                            </p:stCondLst>
                            <p:childTnLst>
                              <p:par>
                                <p:cTn id="1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550"/>
                            </p:stCondLst>
                            <p:childTnLst>
                              <p:par>
                                <p:cTn id="1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105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 animBg="1"/>
      <p:bldP spid="63" grpId="0" animBg="1"/>
      <p:bldP spid="64" grpId="0" animBg="1"/>
      <p:bldP spid="65" grpId="0" animBg="1"/>
      <p:bldP spid="76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34" grpId="0" animBg="1"/>
      <p:bldP spid="135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70670" y="5517232"/>
            <a:ext cx="4495097" cy="7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38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en-US" altLang="zh-CN" sz="32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President</a:t>
            </a:r>
            <a:endParaRPr lang="zh-CN" altLang="en-US" sz="28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0630" y="18356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Our President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65767" y="764704"/>
            <a:ext cx="6455247" cy="6120680"/>
            <a:chOff x="6095206" y="0"/>
            <a:chExt cx="6095207" cy="6155478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" name="矩形 3"/>
            <p:cNvSpPr/>
            <p:nvPr/>
          </p:nvSpPr>
          <p:spPr>
            <a:xfrm>
              <a:off x="10343678" y="0"/>
              <a:ext cx="1846735" cy="61554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梯形 4"/>
            <p:cNvSpPr/>
            <p:nvPr/>
          </p:nvSpPr>
          <p:spPr>
            <a:xfrm>
              <a:off x="6095206" y="0"/>
              <a:ext cx="6095207" cy="6155478"/>
            </a:xfrm>
            <a:prstGeom prst="trapezoid">
              <a:avLst>
                <a:gd name="adj" fmla="val 216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25"/>
          <p:cNvSpPr txBox="1"/>
          <p:nvPr>
            <p:custDataLst>
              <p:tags r:id="rId1"/>
            </p:custDataLst>
          </p:nvPr>
        </p:nvSpPr>
        <p:spPr>
          <a:xfrm>
            <a:off x="1270670" y="5157192"/>
            <a:ext cx="38412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Mr. Yuen Po Chu 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10629" y="5287377"/>
            <a:ext cx="4968553" cy="420846"/>
            <a:chOff x="838622" y="4642124"/>
            <a:chExt cx="4504622" cy="42084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838622" y="5062970"/>
              <a:ext cx="4495097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>
              <p:custDataLst>
                <p:tags r:id="rId2"/>
              </p:custDataLst>
            </p:nvPr>
          </p:nvSpPr>
          <p:spPr>
            <a:xfrm>
              <a:off x="4955681" y="4642124"/>
              <a:ext cx="387563" cy="42084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35366" y="5604250"/>
            <a:ext cx="3864992" cy="705070"/>
            <a:chOff x="7535366" y="5604250"/>
            <a:chExt cx="3864992" cy="705070"/>
          </a:xfrm>
        </p:grpSpPr>
        <p:grpSp>
          <p:nvGrpSpPr>
            <p:cNvPr id="17" name="组合 16"/>
            <p:cNvGrpSpPr/>
            <p:nvPr/>
          </p:nvGrpSpPr>
          <p:grpSpPr>
            <a:xfrm>
              <a:off x="10151093" y="5604250"/>
              <a:ext cx="1249265" cy="705070"/>
              <a:chOff x="3100388" y="1738313"/>
              <a:chExt cx="5991226" cy="3381375"/>
            </a:xfrm>
            <a:solidFill>
              <a:schemeClr val="bg1"/>
            </a:solidFill>
          </p:grpSpPr>
          <p:sp>
            <p:nvSpPr>
              <p:cNvPr id="18" name="Freeform 429"/>
              <p:cNvSpPr>
                <a:spLocks noEditPoints="1"/>
              </p:cNvSpPr>
              <p:nvPr/>
            </p:nvSpPr>
            <p:spPr bwMode="auto">
              <a:xfrm>
                <a:off x="5854701" y="1855788"/>
                <a:ext cx="3236913" cy="3241675"/>
              </a:xfrm>
              <a:custGeom>
                <a:avLst/>
                <a:gdLst>
                  <a:gd name="T0" fmla="*/ 431 w 861"/>
                  <a:gd name="T1" fmla="*/ 0 h 861"/>
                  <a:gd name="T2" fmla="*/ 861 w 861"/>
                  <a:gd name="T3" fmla="*/ 430 h 861"/>
                  <a:gd name="T4" fmla="*/ 431 w 861"/>
                  <a:gd name="T5" fmla="*/ 861 h 861"/>
                  <a:gd name="T6" fmla="*/ 0 w 861"/>
                  <a:gd name="T7" fmla="*/ 430 h 861"/>
                  <a:gd name="T8" fmla="*/ 431 w 861"/>
                  <a:gd name="T9" fmla="*/ 0 h 861"/>
                  <a:gd name="T10" fmla="*/ 795 w 861"/>
                  <a:gd name="T11" fmla="*/ 429 h 861"/>
                  <a:gd name="T12" fmla="*/ 460 w 861"/>
                  <a:gd name="T13" fmla="*/ 66 h 861"/>
                  <a:gd name="T14" fmla="*/ 460 w 861"/>
                  <a:gd name="T15" fmla="*/ 178 h 861"/>
                  <a:gd name="T16" fmla="*/ 533 w 861"/>
                  <a:gd name="T17" fmla="*/ 178 h 861"/>
                  <a:gd name="T18" fmla="*/ 603 w 861"/>
                  <a:gd name="T19" fmla="*/ 234 h 861"/>
                  <a:gd name="T20" fmla="*/ 603 w 861"/>
                  <a:gd name="T21" fmla="*/ 315 h 861"/>
                  <a:gd name="T22" fmla="*/ 539 w 861"/>
                  <a:gd name="T23" fmla="*/ 315 h 861"/>
                  <a:gd name="T24" fmla="*/ 539 w 861"/>
                  <a:gd name="T25" fmla="*/ 264 h 861"/>
                  <a:gd name="T26" fmla="*/ 495 w 861"/>
                  <a:gd name="T27" fmla="*/ 229 h 861"/>
                  <a:gd name="T28" fmla="*/ 460 w 861"/>
                  <a:gd name="T29" fmla="*/ 229 h 861"/>
                  <a:gd name="T30" fmla="*/ 460 w 861"/>
                  <a:gd name="T31" fmla="*/ 400 h 861"/>
                  <a:gd name="T32" fmla="*/ 532 w 861"/>
                  <a:gd name="T33" fmla="*/ 400 h 861"/>
                  <a:gd name="T34" fmla="*/ 603 w 861"/>
                  <a:gd name="T35" fmla="*/ 456 h 861"/>
                  <a:gd name="T36" fmla="*/ 603 w 861"/>
                  <a:gd name="T37" fmla="*/ 617 h 861"/>
                  <a:gd name="T38" fmla="*/ 532 w 861"/>
                  <a:gd name="T39" fmla="*/ 673 h 861"/>
                  <a:gd name="T40" fmla="*/ 460 w 861"/>
                  <a:gd name="T41" fmla="*/ 673 h 861"/>
                  <a:gd name="T42" fmla="*/ 460 w 861"/>
                  <a:gd name="T43" fmla="*/ 791 h 861"/>
                  <a:gd name="T44" fmla="*/ 795 w 861"/>
                  <a:gd name="T45" fmla="*/ 429 h 861"/>
                  <a:gd name="T46" fmla="*/ 538 w 861"/>
                  <a:gd name="T47" fmla="*/ 587 h 861"/>
                  <a:gd name="T48" fmla="*/ 538 w 861"/>
                  <a:gd name="T49" fmla="*/ 486 h 861"/>
                  <a:gd name="T50" fmla="*/ 494 w 861"/>
                  <a:gd name="T51" fmla="*/ 451 h 861"/>
                  <a:gd name="T52" fmla="*/ 460 w 861"/>
                  <a:gd name="T53" fmla="*/ 451 h 861"/>
                  <a:gd name="T54" fmla="*/ 460 w 861"/>
                  <a:gd name="T55" fmla="*/ 622 h 861"/>
                  <a:gd name="T56" fmla="*/ 494 w 861"/>
                  <a:gd name="T57" fmla="*/ 622 h 861"/>
                  <a:gd name="T58" fmla="*/ 538 w 861"/>
                  <a:gd name="T59" fmla="*/ 587 h 861"/>
                  <a:gd name="T60" fmla="*/ 402 w 861"/>
                  <a:gd name="T61" fmla="*/ 791 h 861"/>
                  <a:gd name="T62" fmla="*/ 402 w 861"/>
                  <a:gd name="T63" fmla="*/ 673 h 861"/>
                  <a:gd name="T64" fmla="*/ 329 w 861"/>
                  <a:gd name="T65" fmla="*/ 673 h 861"/>
                  <a:gd name="T66" fmla="*/ 259 w 861"/>
                  <a:gd name="T67" fmla="*/ 617 h 861"/>
                  <a:gd name="T68" fmla="*/ 259 w 861"/>
                  <a:gd name="T69" fmla="*/ 536 h 861"/>
                  <a:gd name="T70" fmla="*/ 323 w 861"/>
                  <a:gd name="T71" fmla="*/ 536 h 861"/>
                  <a:gd name="T72" fmla="*/ 323 w 861"/>
                  <a:gd name="T73" fmla="*/ 587 h 861"/>
                  <a:gd name="T74" fmla="*/ 367 w 861"/>
                  <a:gd name="T75" fmla="*/ 622 h 861"/>
                  <a:gd name="T76" fmla="*/ 402 w 861"/>
                  <a:gd name="T77" fmla="*/ 622 h 861"/>
                  <a:gd name="T78" fmla="*/ 402 w 861"/>
                  <a:gd name="T79" fmla="*/ 451 h 861"/>
                  <a:gd name="T80" fmla="*/ 330 w 861"/>
                  <a:gd name="T81" fmla="*/ 451 h 861"/>
                  <a:gd name="T82" fmla="*/ 260 w 861"/>
                  <a:gd name="T83" fmla="*/ 395 h 861"/>
                  <a:gd name="T84" fmla="*/ 260 w 861"/>
                  <a:gd name="T85" fmla="*/ 234 h 861"/>
                  <a:gd name="T86" fmla="*/ 330 w 861"/>
                  <a:gd name="T87" fmla="*/ 178 h 861"/>
                  <a:gd name="T88" fmla="*/ 402 w 861"/>
                  <a:gd name="T89" fmla="*/ 178 h 861"/>
                  <a:gd name="T90" fmla="*/ 402 w 861"/>
                  <a:gd name="T91" fmla="*/ 66 h 861"/>
                  <a:gd name="T92" fmla="*/ 67 w 861"/>
                  <a:gd name="T93" fmla="*/ 429 h 861"/>
                  <a:gd name="T94" fmla="*/ 402 w 861"/>
                  <a:gd name="T95" fmla="*/ 791 h 861"/>
                  <a:gd name="T96" fmla="*/ 402 w 861"/>
                  <a:gd name="T97" fmla="*/ 400 h 861"/>
                  <a:gd name="T98" fmla="*/ 402 w 861"/>
                  <a:gd name="T99" fmla="*/ 229 h 861"/>
                  <a:gd name="T100" fmla="*/ 368 w 861"/>
                  <a:gd name="T101" fmla="*/ 229 h 861"/>
                  <a:gd name="T102" fmla="*/ 324 w 861"/>
                  <a:gd name="T103" fmla="*/ 264 h 861"/>
                  <a:gd name="T104" fmla="*/ 324 w 861"/>
                  <a:gd name="T105" fmla="*/ 365 h 861"/>
                  <a:gd name="T106" fmla="*/ 368 w 861"/>
                  <a:gd name="T107" fmla="*/ 400 h 861"/>
                  <a:gd name="T108" fmla="*/ 402 w 861"/>
                  <a:gd name="T109" fmla="*/ 40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1" h="861">
                    <a:moveTo>
                      <a:pt x="431" y="0"/>
                    </a:moveTo>
                    <a:cubicBezTo>
                      <a:pt x="668" y="0"/>
                      <a:pt x="861" y="193"/>
                      <a:pt x="861" y="430"/>
                    </a:cubicBezTo>
                    <a:cubicBezTo>
                      <a:pt x="861" y="668"/>
                      <a:pt x="668" y="861"/>
                      <a:pt x="431" y="861"/>
                    </a:cubicBezTo>
                    <a:cubicBezTo>
                      <a:pt x="193" y="861"/>
                      <a:pt x="0" y="668"/>
                      <a:pt x="0" y="430"/>
                    </a:cubicBezTo>
                    <a:cubicBezTo>
                      <a:pt x="0" y="193"/>
                      <a:pt x="193" y="0"/>
                      <a:pt x="431" y="0"/>
                    </a:cubicBezTo>
                    <a:close/>
                    <a:moveTo>
                      <a:pt x="795" y="429"/>
                    </a:moveTo>
                    <a:cubicBezTo>
                      <a:pt x="795" y="237"/>
                      <a:pt x="647" y="81"/>
                      <a:pt x="460" y="66"/>
                    </a:cubicBezTo>
                    <a:cubicBezTo>
                      <a:pt x="460" y="178"/>
                      <a:pt x="460" y="178"/>
                      <a:pt x="460" y="178"/>
                    </a:cubicBezTo>
                    <a:cubicBezTo>
                      <a:pt x="533" y="178"/>
                      <a:pt x="533" y="178"/>
                      <a:pt x="533" y="178"/>
                    </a:cubicBezTo>
                    <a:cubicBezTo>
                      <a:pt x="572" y="178"/>
                      <a:pt x="603" y="203"/>
                      <a:pt x="603" y="234"/>
                    </a:cubicBezTo>
                    <a:cubicBezTo>
                      <a:pt x="603" y="315"/>
                      <a:pt x="603" y="315"/>
                      <a:pt x="603" y="315"/>
                    </a:cubicBezTo>
                    <a:cubicBezTo>
                      <a:pt x="539" y="315"/>
                      <a:pt x="539" y="315"/>
                      <a:pt x="539" y="315"/>
                    </a:cubicBezTo>
                    <a:cubicBezTo>
                      <a:pt x="539" y="264"/>
                      <a:pt x="539" y="264"/>
                      <a:pt x="539" y="264"/>
                    </a:cubicBezTo>
                    <a:cubicBezTo>
                      <a:pt x="539" y="245"/>
                      <a:pt x="519" y="229"/>
                      <a:pt x="495" y="229"/>
                    </a:cubicBezTo>
                    <a:cubicBezTo>
                      <a:pt x="460" y="229"/>
                      <a:pt x="460" y="229"/>
                      <a:pt x="460" y="229"/>
                    </a:cubicBezTo>
                    <a:cubicBezTo>
                      <a:pt x="460" y="400"/>
                      <a:pt x="460" y="400"/>
                      <a:pt x="460" y="400"/>
                    </a:cubicBezTo>
                    <a:cubicBezTo>
                      <a:pt x="532" y="400"/>
                      <a:pt x="532" y="400"/>
                      <a:pt x="532" y="400"/>
                    </a:cubicBezTo>
                    <a:cubicBezTo>
                      <a:pt x="571" y="400"/>
                      <a:pt x="603" y="425"/>
                      <a:pt x="603" y="456"/>
                    </a:cubicBezTo>
                    <a:cubicBezTo>
                      <a:pt x="603" y="617"/>
                      <a:pt x="603" y="617"/>
                      <a:pt x="603" y="617"/>
                    </a:cubicBezTo>
                    <a:cubicBezTo>
                      <a:pt x="603" y="648"/>
                      <a:pt x="571" y="673"/>
                      <a:pt x="532" y="673"/>
                    </a:cubicBezTo>
                    <a:cubicBezTo>
                      <a:pt x="460" y="673"/>
                      <a:pt x="460" y="673"/>
                      <a:pt x="460" y="673"/>
                    </a:cubicBezTo>
                    <a:cubicBezTo>
                      <a:pt x="460" y="791"/>
                      <a:pt x="460" y="791"/>
                      <a:pt x="460" y="791"/>
                    </a:cubicBezTo>
                    <a:cubicBezTo>
                      <a:pt x="647" y="777"/>
                      <a:pt x="795" y="620"/>
                      <a:pt x="795" y="429"/>
                    </a:cubicBezTo>
                    <a:close/>
                    <a:moveTo>
                      <a:pt x="538" y="587"/>
                    </a:moveTo>
                    <a:cubicBezTo>
                      <a:pt x="538" y="486"/>
                      <a:pt x="538" y="486"/>
                      <a:pt x="538" y="486"/>
                    </a:cubicBezTo>
                    <a:cubicBezTo>
                      <a:pt x="538" y="467"/>
                      <a:pt x="519" y="451"/>
                      <a:pt x="494" y="451"/>
                    </a:cubicBezTo>
                    <a:cubicBezTo>
                      <a:pt x="460" y="451"/>
                      <a:pt x="460" y="451"/>
                      <a:pt x="460" y="451"/>
                    </a:cubicBezTo>
                    <a:cubicBezTo>
                      <a:pt x="460" y="622"/>
                      <a:pt x="460" y="622"/>
                      <a:pt x="460" y="622"/>
                    </a:cubicBezTo>
                    <a:cubicBezTo>
                      <a:pt x="494" y="622"/>
                      <a:pt x="494" y="622"/>
                      <a:pt x="494" y="622"/>
                    </a:cubicBezTo>
                    <a:cubicBezTo>
                      <a:pt x="519" y="622"/>
                      <a:pt x="538" y="606"/>
                      <a:pt x="538" y="587"/>
                    </a:cubicBezTo>
                    <a:close/>
                    <a:moveTo>
                      <a:pt x="402" y="791"/>
                    </a:moveTo>
                    <a:cubicBezTo>
                      <a:pt x="402" y="673"/>
                      <a:pt x="402" y="673"/>
                      <a:pt x="402" y="673"/>
                    </a:cubicBezTo>
                    <a:cubicBezTo>
                      <a:pt x="329" y="673"/>
                      <a:pt x="329" y="673"/>
                      <a:pt x="329" y="673"/>
                    </a:cubicBezTo>
                    <a:cubicBezTo>
                      <a:pt x="290" y="673"/>
                      <a:pt x="259" y="648"/>
                      <a:pt x="259" y="617"/>
                    </a:cubicBezTo>
                    <a:cubicBezTo>
                      <a:pt x="259" y="536"/>
                      <a:pt x="259" y="536"/>
                      <a:pt x="259" y="536"/>
                    </a:cubicBezTo>
                    <a:cubicBezTo>
                      <a:pt x="323" y="536"/>
                      <a:pt x="323" y="536"/>
                      <a:pt x="323" y="536"/>
                    </a:cubicBezTo>
                    <a:cubicBezTo>
                      <a:pt x="323" y="587"/>
                      <a:pt x="323" y="587"/>
                      <a:pt x="323" y="587"/>
                    </a:cubicBezTo>
                    <a:cubicBezTo>
                      <a:pt x="323" y="606"/>
                      <a:pt x="343" y="622"/>
                      <a:pt x="367" y="622"/>
                    </a:cubicBezTo>
                    <a:cubicBezTo>
                      <a:pt x="402" y="622"/>
                      <a:pt x="402" y="622"/>
                      <a:pt x="402" y="622"/>
                    </a:cubicBezTo>
                    <a:cubicBezTo>
                      <a:pt x="402" y="451"/>
                      <a:pt x="402" y="451"/>
                      <a:pt x="402" y="451"/>
                    </a:cubicBezTo>
                    <a:cubicBezTo>
                      <a:pt x="330" y="451"/>
                      <a:pt x="330" y="451"/>
                      <a:pt x="330" y="451"/>
                    </a:cubicBezTo>
                    <a:cubicBezTo>
                      <a:pt x="291" y="451"/>
                      <a:pt x="260" y="426"/>
                      <a:pt x="260" y="395"/>
                    </a:cubicBezTo>
                    <a:cubicBezTo>
                      <a:pt x="260" y="234"/>
                      <a:pt x="260" y="234"/>
                      <a:pt x="260" y="234"/>
                    </a:cubicBezTo>
                    <a:cubicBezTo>
                      <a:pt x="260" y="203"/>
                      <a:pt x="291" y="178"/>
                      <a:pt x="330" y="178"/>
                    </a:cubicBezTo>
                    <a:cubicBezTo>
                      <a:pt x="402" y="178"/>
                      <a:pt x="402" y="178"/>
                      <a:pt x="402" y="178"/>
                    </a:cubicBezTo>
                    <a:cubicBezTo>
                      <a:pt x="402" y="66"/>
                      <a:pt x="402" y="66"/>
                      <a:pt x="402" y="66"/>
                    </a:cubicBezTo>
                    <a:cubicBezTo>
                      <a:pt x="215" y="81"/>
                      <a:pt x="67" y="237"/>
                      <a:pt x="67" y="429"/>
                    </a:cubicBezTo>
                    <a:cubicBezTo>
                      <a:pt x="67" y="620"/>
                      <a:pt x="215" y="777"/>
                      <a:pt x="402" y="791"/>
                    </a:cubicBezTo>
                    <a:close/>
                    <a:moveTo>
                      <a:pt x="402" y="400"/>
                    </a:moveTo>
                    <a:cubicBezTo>
                      <a:pt x="402" y="229"/>
                      <a:pt x="402" y="229"/>
                      <a:pt x="402" y="229"/>
                    </a:cubicBezTo>
                    <a:cubicBezTo>
                      <a:pt x="368" y="229"/>
                      <a:pt x="368" y="229"/>
                      <a:pt x="368" y="229"/>
                    </a:cubicBezTo>
                    <a:cubicBezTo>
                      <a:pt x="344" y="229"/>
                      <a:pt x="324" y="245"/>
                      <a:pt x="324" y="264"/>
                    </a:cubicBezTo>
                    <a:cubicBezTo>
                      <a:pt x="324" y="365"/>
                      <a:pt x="324" y="365"/>
                      <a:pt x="324" y="365"/>
                    </a:cubicBezTo>
                    <a:cubicBezTo>
                      <a:pt x="324" y="384"/>
                      <a:pt x="344" y="400"/>
                      <a:pt x="368" y="400"/>
                    </a:cubicBezTo>
                    <a:lnTo>
                      <a:pt x="402" y="4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430"/>
              <p:cNvSpPr>
                <a:spLocks/>
              </p:cNvSpPr>
              <p:nvPr/>
            </p:nvSpPr>
            <p:spPr bwMode="auto">
              <a:xfrm>
                <a:off x="3100388" y="1738313"/>
                <a:ext cx="2855913" cy="3381375"/>
              </a:xfrm>
              <a:custGeom>
                <a:avLst/>
                <a:gdLst>
                  <a:gd name="T0" fmla="*/ 760 w 760"/>
                  <a:gd name="T1" fmla="*/ 125 h 898"/>
                  <a:gd name="T2" fmla="*/ 718 w 760"/>
                  <a:gd name="T3" fmla="*/ 166 h 898"/>
                  <a:gd name="T4" fmla="*/ 449 w 760"/>
                  <a:gd name="T5" fmla="*/ 59 h 898"/>
                  <a:gd name="T6" fmla="*/ 59 w 760"/>
                  <a:gd name="T7" fmla="*/ 449 h 898"/>
                  <a:gd name="T8" fmla="*/ 449 w 760"/>
                  <a:gd name="T9" fmla="*/ 839 h 898"/>
                  <a:gd name="T10" fmla="*/ 713 w 760"/>
                  <a:gd name="T11" fmla="*/ 736 h 898"/>
                  <a:gd name="T12" fmla="*/ 755 w 760"/>
                  <a:gd name="T13" fmla="*/ 778 h 898"/>
                  <a:gd name="T14" fmla="*/ 449 w 760"/>
                  <a:gd name="T15" fmla="*/ 898 h 898"/>
                  <a:gd name="T16" fmla="*/ 0 w 760"/>
                  <a:gd name="T17" fmla="*/ 449 h 898"/>
                  <a:gd name="T18" fmla="*/ 449 w 760"/>
                  <a:gd name="T19" fmla="*/ 0 h 898"/>
                  <a:gd name="T20" fmla="*/ 760 w 760"/>
                  <a:gd name="T21" fmla="*/ 125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0" h="898">
                    <a:moveTo>
                      <a:pt x="760" y="125"/>
                    </a:moveTo>
                    <a:cubicBezTo>
                      <a:pt x="745" y="138"/>
                      <a:pt x="731" y="151"/>
                      <a:pt x="718" y="166"/>
                    </a:cubicBezTo>
                    <a:cubicBezTo>
                      <a:pt x="648" y="99"/>
                      <a:pt x="553" y="59"/>
                      <a:pt x="449" y="59"/>
                    </a:cubicBezTo>
                    <a:cubicBezTo>
                      <a:pt x="234" y="59"/>
                      <a:pt x="59" y="233"/>
                      <a:pt x="59" y="449"/>
                    </a:cubicBezTo>
                    <a:cubicBezTo>
                      <a:pt x="59" y="664"/>
                      <a:pt x="234" y="839"/>
                      <a:pt x="449" y="839"/>
                    </a:cubicBezTo>
                    <a:cubicBezTo>
                      <a:pt x="551" y="839"/>
                      <a:pt x="644" y="800"/>
                      <a:pt x="713" y="736"/>
                    </a:cubicBezTo>
                    <a:cubicBezTo>
                      <a:pt x="726" y="751"/>
                      <a:pt x="740" y="765"/>
                      <a:pt x="755" y="778"/>
                    </a:cubicBezTo>
                    <a:cubicBezTo>
                      <a:pt x="675" y="852"/>
                      <a:pt x="567" y="898"/>
                      <a:pt x="449" y="898"/>
                    </a:cubicBezTo>
                    <a:cubicBezTo>
                      <a:pt x="201" y="898"/>
                      <a:pt x="0" y="697"/>
                      <a:pt x="0" y="449"/>
                    </a:cubicBezTo>
                    <a:cubicBezTo>
                      <a:pt x="0" y="201"/>
                      <a:pt x="201" y="0"/>
                      <a:pt x="449" y="0"/>
                    </a:cubicBezTo>
                    <a:cubicBezTo>
                      <a:pt x="570" y="0"/>
                      <a:pt x="680" y="48"/>
                      <a:pt x="76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431"/>
              <p:cNvSpPr>
                <a:spLocks noEditPoints="1"/>
              </p:cNvSpPr>
              <p:nvPr/>
            </p:nvSpPr>
            <p:spPr bwMode="auto">
              <a:xfrm>
                <a:off x="4471988" y="2308226"/>
                <a:ext cx="1233488" cy="1433513"/>
              </a:xfrm>
              <a:custGeom>
                <a:avLst/>
                <a:gdLst>
                  <a:gd name="T0" fmla="*/ 302 w 328"/>
                  <a:gd name="T1" fmla="*/ 298 h 381"/>
                  <a:gd name="T2" fmla="*/ 326 w 328"/>
                  <a:gd name="T3" fmla="*/ 327 h 381"/>
                  <a:gd name="T4" fmla="*/ 297 w 328"/>
                  <a:gd name="T5" fmla="*/ 352 h 381"/>
                  <a:gd name="T6" fmla="*/ 150 w 328"/>
                  <a:gd name="T7" fmla="*/ 340 h 381"/>
                  <a:gd name="T8" fmla="*/ 80 w 328"/>
                  <a:gd name="T9" fmla="*/ 381 h 381"/>
                  <a:gd name="T10" fmla="*/ 0 w 328"/>
                  <a:gd name="T11" fmla="*/ 301 h 381"/>
                  <a:gd name="T12" fmla="*/ 48 w 328"/>
                  <a:gd name="T13" fmla="*/ 228 h 381"/>
                  <a:gd name="T14" fmla="*/ 48 w 328"/>
                  <a:gd name="T15" fmla="*/ 27 h 381"/>
                  <a:gd name="T16" fmla="*/ 75 w 328"/>
                  <a:gd name="T17" fmla="*/ 0 h 381"/>
                  <a:gd name="T18" fmla="*/ 102 w 328"/>
                  <a:gd name="T19" fmla="*/ 27 h 381"/>
                  <a:gd name="T20" fmla="*/ 102 w 328"/>
                  <a:gd name="T21" fmla="*/ 224 h 381"/>
                  <a:gd name="T22" fmla="*/ 159 w 328"/>
                  <a:gd name="T23" fmla="*/ 287 h 381"/>
                  <a:gd name="T24" fmla="*/ 302 w 328"/>
                  <a:gd name="T25" fmla="*/ 298 h 381"/>
                  <a:gd name="T26" fmla="*/ 117 w 328"/>
                  <a:gd name="T27" fmla="*/ 301 h 381"/>
                  <a:gd name="T28" fmla="*/ 79 w 328"/>
                  <a:gd name="T29" fmla="*/ 262 h 381"/>
                  <a:gd name="T30" fmla="*/ 40 w 328"/>
                  <a:gd name="T31" fmla="*/ 301 h 381"/>
                  <a:gd name="T32" fmla="*/ 79 w 328"/>
                  <a:gd name="T33" fmla="*/ 340 h 381"/>
                  <a:gd name="T34" fmla="*/ 117 w 328"/>
                  <a:gd name="T35" fmla="*/ 30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8" h="381">
                    <a:moveTo>
                      <a:pt x="302" y="298"/>
                    </a:moveTo>
                    <a:cubicBezTo>
                      <a:pt x="316" y="299"/>
                      <a:pt x="328" y="312"/>
                      <a:pt x="326" y="327"/>
                    </a:cubicBezTo>
                    <a:cubicBezTo>
                      <a:pt x="325" y="342"/>
                      <a:pt x="312" y="353"/>
                      <a:pt x="297" y="352"/>
                    </a:cubicBezTo>
                    <a:cubicBezTo>
                      <a:pt x="150" y="340"/>
                      <a:pt x="150" y="340"/>
                      <a:pt x="150" y="340"/>
                    </a:cubicBezTo>
                    <a:cubicBezTo>
                      <a:pt x="137" y="365"/>
                      <a:pt x="110" y="381"/>
                      <a:pt x="80" y="381"/>
                    </a:cubicBezTo>
                    <a:cubicBezTo>
                      <a:pt x="36" y="381"/>
                      <a:pt x="0" y="345"/>
                      <a:pt x="0" y="301"/>
                    </a:cubicBezTo>
                    <a:cubicBezTo>
                      <a:pt x="0" y="268"/>
                      <a:pt x="20" y="240"/>
                      <a:pt x="48" y="228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12"/>
                      <a:pt x="60" y="0"/>
                      <a:pt x="75" y="0"/>
                    </a:cubicBezTo>
                    <a:cubicBezTo>
                      <a:pt x="90" y="0"/>
                      <a:pt x="102" y="12"/>
                      <a:pt x="102" y="27"/>
                    </a:cubicBezTo>
                    <a:cubicBezTo>
                      <a:pt x="102" y="224"/>
                      <a:pt x="102" y="224"/>
                      <a:pt x="102" y="224"/>
                    </a:cubicBezTo>
                    <a:cubicBezTo>
                      <a:pt x="131" y="232"/>
                      <a:pt x="154" y="256"/>
                      <a:pt x="159" y="287"/>
                    </a:cubicBezTo>
                    <a:lnTo>
                      <a:pt x="302" y="298"/>
                    </a:lnTo>
                    <a:close/>
                    <a:moveTo>
                      <a:pt x="117" y="301"/>
                    </a:moveTo>
                    <a:cubicBezTo>
                      <a:pt x="117" y="280"/>
                      <a:pt x="100" y="262"/>
                      <a:pt x="79" y="262"/>
                    </a:cubicBezTo>
                    <a:cubicBezTo>
                      <a:pt x="57" y="262"/>
                      <a:pt x="40" y="280"/>
                      <a:pt x="40" y="301"/>
                    </a:cubicBezTo>
                    <a:cubicBezTo>
                      <a:pt x="40" y="323"/>
                      <a:pt x="57" y="340"/>
                      <a:pt x="79" y="340"/>
                    </a:cubicBezTo>
                    <a:cubicBezTo>
                      <a:pt x="100" y="340"/>
                      <a:pt x="117" y="323"/>
                      <a:pt x="117" y="3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Oval 432"/>
              <p:cNvSpPr>
                <a:spLocks noChangeArrowheads="1"/>
              </p:cNvSpPr>
              <p:nvPr/>
            </p:nvSpPr>
            <p:spPr bwMode="auto">
              <a:xfrm>
                <a:off x="4543426" y="4302126"/>
                <a:ext cx="447675" cy="4524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Oval 433"/>
              <p:cNvSpPr>
                <a:spLocks noChangeArrowheads="1"/>
              </p:cNvSpPr>
              <p:nvPr/>
            </p:nvSpPr>
            <p:spPr bwMode="auto">
              <a:xfrm>
                <a:off x="3517901" y="3373438"/>
                <a:ext cx="203200" cy="203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cxnSp>
          <p:nvCxnSpPr>
            <p:cNvPr id="23" name="直接连接符 22"/>
            <p:cNvCxnSpPr/>
            <p:nvPr/>
          </p:nvCxnSpPr>
          <p:spPr>
            <a:xfrm>
              <a:off x="7535366" y="6021996"/>
              <a:ext cx="242705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43"/>
          <p:cNvSpPr txBox="1"/>
          <p:nvPr/>
        </p:nvSpPr>
        <p:spPr>
          <a:xfrm>
            <a:off x="6478935" y="2898700"/>
            <a:ext cx="495394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78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zh-CN" sz="178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Yuen Po Chu  always says to Wing Tat’s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3863" y="1572838"/>
            <a:ext cx="4530455" cy="36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80" dirty="0">
                <a:solidFill>
                  <a:schemeClr val="bg1"/>
                </a:solidFill>
              </a:rPr>
              <a:t> </a:t>
            </a:r>
            <a:r>
              <a:rPr lang="en-US" altLang="zh-CN" sz="178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Yuen Po Chu reveals to our customers: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0029AAC8-51FB-44B6-98CF-94A8D03319F3}"/>
              </a:ext>
            </a:extLst>
          </p:cNvPr>
          <p:cNvSpPr txBox="1"/>
          <p:nvPr/>
        </p:nvSpPr>
        <p:spPr>
          <a:xfrm>
            <a:off x="6772993" y="1965921"/>
            <a:ext cx="441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put my heart in your hands</a:t>
            </a:r>
            <a:r>
              <a:rPr lang="en-JM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3">
            <a:extLst>
              <a:ext uri="{FF2B5EF4-FFF2-40B4-BE49-F238E27FC236}">
                <a16:creationId xmlns:a16="http://schemas.microsoft.com/office/drawing/2014/main" id="{5979A53D-617B-4273-B02E-648FAA5BBE07}"/>
              </a:ext>
            </a:extLst>
          </p:cNvPr>
          <p:cNvSpPr txBox="1"/>
          <p:nvPr/>
        </p:nvSpPr>
        <p:spPr>
          <a:xfrm>
            <a:off x="6465359" y="3457249"/>
            <a:ext cx="503275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“Team spirit is the core of enterprise’s culture.”</a:t>
            </a:r>
            <a:endParaRPr lang="zh-CN" altLang="en-US" sz="1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1" name="文本框 43">
            <a:extLst>
              <a:ext uri="{FF2B5EF4-FFF2-40B4-BE49-F238E27FC236}">
                <a16:creationId xmlns:a16="http://schemas.microsoft.com/office/drawing/2014/main" id="{9F055400-EED7-4D55-8F6D-A40A930DD7F8}"/>
              </a:ext>
            </a:extLst>
          </p:cNvPr>
          <p:cNvSpPr txBox="1"/>
          <p:nvPr/>
        </p:nvSpPr>
        <p:spPr>
          <a:xfrm>
            <a:off x="8088720" y="3179508"/>
            <a:ext cx="4953947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78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employees: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8EA4D60-2DC8-4525-87B3-5F3E89890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30" y="989214"/>
            <a:ext cx="5997244" cy="3818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3">
            <a:extLst>
              <a:ext uri="{FF2B5EF4-FFF2-40B4-BE49-F238E27FC236}">
                <a16:creationId xmlns:a16="http://schemas.microsoft.com/office/drawing/2014/main" id="{F99866D6-C0E2-4C90-A7F1-528F357B5100}"/>
              </a:ext>
            </a:extLst>
          </p:cNvPr>
          <p:cNvSpPr txBox="1"/>
          <p:nvPr/>
        </p:nvSpPr>
        <p:spPr>
          <a:xfrm>
            <a:off x="7163823" y="2259369"/>
            <a:ext cx="441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JM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show you how sincere I am.” 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34">
        <p14:doors dir="vert"/>
      </p:transition>
    </mc:Choice>
    <mc:Fallback xmlns="">
      <p:transition spd="slow" advTm="7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5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  <p:bldP spid="25" grpId="0"/>
      <p:bldP spid="27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82638" y="188640"/>
            <a:ext cx="492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Certificate of Registration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6D7862-440E-406F-9DCA-3C446EDC7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4566" y="822769"/>
            <a:ext cx="11521280" cy="6035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圆角矩形 12">
            <a:extLst>
              <a:ext uri="{FF2B5EF4-FFF2-40B4-BE49-F238E27FC236}">
                <a16:creationId xmlns:a16="http://schemas.microsoft.com/office/drawing/2014/main" id="{07C837A6-9704-41C7-B46E-F1D49DF28AEB}"/>
              </a:ext>
            </a:extLst>
          </p:cNvPr>
          <p:cNvSpPr/>
          <p:nvPr/>
        </p:nvSpPr>
        <p:spPr>
          <a:xfrm>
            <a:off x="3574926" y="797786"/>
            <a:ext cx="5469677" cy="6008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5EA37A13-E2EE-4CD3-A417-B13F8D3389B3}"/>
              </a:ext>
            </a:extLst>
          </p:cNvPr>
          <p:cNvSpPr txBox="1"/>
          <p:nvPr/>
        </p:nvSpPr>
        <p:spPr>
          <a:xfrm>
            <a:off x="3641524" y="840064"/>
            <a:ext cx="5403079" cy="500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ISO9001:2015 certified to Year 2018</a:t>
            </a:r>
            <a:endParaRPr lang="zh-CN" altLang="en-US" sz="2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AA0ADD12-7F31-4DC7-957F-B91EE29A0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54" y="1412776"/>
            <a:ext cx="7271792" cy="525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73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62">
        <p14:flip dir="r"/>
      </p:transition>
    </mc:Choice>
    <mc:Fallback xmlns="">
      <p:transition spd="slow" advTm="2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" y="2204864"/>
            <a:ext cx="10919742" cy="201622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42457" y="116632"/>
            <a:ext cx="453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Hong Kong Office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D8186C-0CB8-45BB-A5D7-E1F3EB87D7B3}"/>
              </a:ext>
            </a:extLst>
          </p:cNvPr>
          <p:cNvSpPr/>
          <p:nvPr/>
        </p:nvSpPr>
        <p:spPr>
          <a:xfrm>
            <a:off x="66566" y="2276872"/>
            <a:ext cx="2428240" cy="185734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2">
            <a:extLst>
              <a:ext uri="{FF2B5EF4-FFF2-40B4-BE49-F238E27FC236}">
                <a16:creationId xmlns:a16="http://schemas.microsoft.com/office/drawing/2014/main" id="{BDFBE5E1-8CC3-479A-AB5D-0884E7A5698B}"/>
              </a:ext>
            </a:extLst>
          </p:cNvPr>
          <p:cNvGrpSpPr/>
          <p:nvPr/>
        </p:nvGrpSpPr>
        <p:grpSpPr>
          <a:xfrm>
            <a:off x="7155295" y="764704"/>
            <a:ext cx="4991819" cy="4752528"/>
            <a:chOff x="5357689" y="1688694"/>
            <a:chExt cx="3923071" cy="326966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2" name="Picture 2" descr="Monitor.png">
              <a:extLst>
                <a:ext uri="{FF2B5EF4-FFF2-40B4-BE49-F238E27FC236}">
                  <a16:creationId xmlns:a16="http://schemas.microsoft.com/office/drawing/2014/main" id="{517AB687-21AB-48EB-955A-8CE5A8005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7689" y="1688694"/>
              <a:ext cx="3923071" cy="326966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332ABF8-561E-45B0-93D9-E025FC1E3C80}"/>
                </a:ext>
              </a:extLst>
            </p:cNvPr>
            <p:cNvSpPr/>
            <p:nvPr/>
          </p:nvSpPr>
          <p:spPr>
            <a:xfrm>
              <a:off x="5477254" y="1828823"/>
              <a:ext cx="3678421" cy="2148638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E51B780-4B03-41D9-8A3D-EBB03F3A28AB}"/>
              </a:ext>
            </a:extLst>
          </p:cNvPr>
          <p:cNvSpPr/>
          <p:nvPr/>
        </p:nvSpPr>
        <p:spPr>
          <a:xfrm>
            <a:off x="5087094" y="4134214"/>
            <a:ext cx="2957263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8986EFA-992F-4D6A-86A9-BD5124982271}"/>
              </a:ext>
            </a:extLst>
          </p:cNvPr>
          <p:cNvSpPr/>
          <p:nvPr/>
        </p:nvSpPr>
        <p:spPr>
          <a:xfrm>
            <a:off x="11038" y="5218228"/>
            <a:ext cx="11809312" cy="140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staff in our HK Office manage all the accounting, oversea purchasing, orders handling and shipment activities.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also have a warehouse in HK for temporary storage of raw materials and finished goods before delivery.</a:t>
            </a: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E23CD16-7469-4012-8DA8-4E87ADB5EFAC}"/>
              </a:ext>
            </a:extLst>
          </p:cNvPr>
          <p:cNvSpPr/>
          <p:nvPr/>
        </p:nvSpPr>
        <p:spPr>
          <a:xfrm>
            <a:off x="2569152" y="2276872"/>
            <a:ext cx="2275615" cy="185734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872595-4F4B-4DD8-9ABC-7405FA21154F}"/>
              </a:ext>
            </a:extLst>
          </p:cNvPr>
          <p:cNvSpPr/>
          <p:nvPr/>
        </p:nvSpPr>
        <p:spPr>
          <a:xfrm>
            <a:off x="4899711" y="2276872"/>
            <a:ext cx="2275615" cy="1857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91511D-5EFD-4D65-B40B-4C9054BF709B}"/>
              </a:ext>
            </a:extLst>
          </p:cNvPr>
          <p:cNvSpPr/>
          <p:nvPr/>
        </p:nvSpPr>
        <p:spPr>
          <a:xfrm>
            <a:off x="1860811" y="4149080"/>
            <a:ext cx="1792077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HK Office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DD4C35-5619-4BEB-98F0-0EE8789DBBA2}"/>
              </a:ext>
            </a:extLst>
          </p:cNvPr>
          <p:cNvSpPr/>
          <p:nvPr/>
        </p:nvSpPr>
        <p:spPr>
          <a:xfrm>
            <a:off x="4799062" y="4148614"/>
            <a:ext cx="2957263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HK Conference Room</a:t>
            </a:r>
            <a:endParaRPr lang="zh-CN" altLang="en-US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64">
        <p14:doors dir="vert"/>
      </p:transition>
    </mc:Choice>
    <mc:Fallback xmlns="">
      <p:transition spd="slow" advTm="6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00"/>
                            </p:stCondLst>
                            <p:childTnLst>
                              <p:par>
                                <p:cTn id="3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50"/>
                            </p:stCondLst>
                            <p:childTnLst>
                              <p:par>
                                <p:cTn id="3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4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20" grpId="0"/>
      <p:bldP spid="21" grpId="0"/>
      <p:bldP spid="14" grpId="0" animBg="1"/>
      <p:bldP spid="15" grpId="0" animBg="1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CEB059-9290-4B7C-A910-AD494A0C22C2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DiKd0k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OIp3SQ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A4indJ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DiKd0k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DiKd0l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DiKd0k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DiKd0m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Ip3SWQx/hTMCAAA/D0AACkAAAB1bml2ZXJzYWwvc2tpbl9jdXN0b21pemF0aW9uX3NldHRpbmdzLnhtbO1b627juhH+36cgXBzgFCjii3xL4XUhS3QirCP7WEqy26IwZIuxhUiij0R71wf+0afpg/VJOqSkWHJsR8qmBdoq2ixWw5lvhpwLSQ22Fz47vrIJGfWc3yzmUN8gjDn+Muz/DqHegro0mAQkJCysHiiPjm/Tb5r/RDkNqCGzfNsKbIWPhv0aGoof1O3IXbULb81Bs4E6TdzAXaTilgJj15J6LSkwpjbqSq96BBHhBmRBfHYatVfNjL4W0PyQBEzzbfK9L2W500PZGdwElu0AX9hvN/mzT7Tu1SZ/ULPe6rTwviFLktRGSkutq7V9p3PdkesI15qtmrQfdBtSQ0L1Vqt+3d7XO42WBG/D6zagNPF1GzU7zWZD3TdwA6SRLA/UhrLvSNf1ugzacPda2Q+Hg06thur1utRU9622NBzUEHBLgCFLXb6AkioNpPZeHsj1roSGynAwbO6xittKC3UbuF2r7ZuDgVSrHRb3MLv0ch2ouaeTLOcbgCddcHKUx1b1RHD1FpsgAGaTeGvXYgT5lkc+VURM+kxELPp5Qde7P1TiABXBnLAndmWpERHIHKx/AqtXFSMJm7ArnRhpOnLsT5X5hjHqXy2ozwDqyqeBZ7mV/u+j2IlnlkeSbklQRO7JWpCDuo74ySsW64J4hueS0IJ6a8vfjeiSXs2txfMyoBvfzmXmarcmgev4z8Bdu+4o+KIi1wmZxoiXsQ93+ZNfbA3+DAk3r435k0vStebETTTWxE8BuYPKt1fkSHTrhA4TonKdP5dE19aSZB3QlflzWcYHLVmvdfjzthAj3xmwSzz9GxfZXWtHgqySqFxelKLrzbpoPK0DuuSLnZV729Evci6F6uMvuYU1/uQS4hPkCnN5KV42MX/1iDF+Pa4lPQ+0gHPTxSUmCcjJYKaM7yay/nU2Gt+MZwPtptJXoqxEPC1/brS73+utNlSuWC4nknEnj0ZZLCTAWrV8WLo5HY9mAIhHMx1/MSt9/ndh0fG9OdJ0XOnH/ygMMJnih0qf/51H9H46xbo5M0aaimeaMdPHpliXETaxWul/pRu0srYEMYq2DvmG2IogKM9OQFDoOrYY4CXb8Tckhz51fCdr+myKDXOqKaY21it9gwbB7o8C2dqwFQTPygqR7YTW3CW2UAshIsbX6R0K/rCVA5zUsxz/Ko/2qfyo6TczczweGTOsqwml0se+jdTA4pqKA01lA08BI7BgH3+f+ExEn0BAsusWBrnVbm5H8GtyQ26d5cqFX/YOayYYXDIhfg5BCBw8hagzjMfxVOVrCAqRhdZWGH6jgZ0JmrTrcmBrujKG0FTMFL7JYRJscLzjLyB0yILlwLvDhiHf4Nlg/AViHHJzXFBo/BlS8nNBoa/YgBzCRg4xXX7QbmSeETwNkwRJcnBh8Xh3d8haLECOr+bWoZsQKHyFIU1ENoZXhTUZ+Jd7cKQmj85kewQMiy3els6WgCmBDdtcDl1QhhSs8uj65V77y2woayOsziDc1PHjzBRVkiv1rB3yKUOWvbX8BUFzsrA2kAk7GLMdW4xxzwsTft04vyGLxfXnp7h06Sr+8tM7TMoUvBOWwXkZlMExZc3e0s6XLZ7BOw3hsX7WijwL8G4TDAXr8lQbf4yLQsfbuFGV/ghHvRhX1Flv2vHj65Xfbf8GY4yoBA80qGgDhxYSwrAT8y0HNk+3kKCmD0FdfFmEgs9vqIUA9HGMoVP0AzAPsHIZQx5gRYtBPOKBoZlw2Hokc377yCEscjXy2ml/8zuiS+CC/pKqc/JE4bzkEmsbHWRg7xLuz+Pl1FEps7WYmjkCw3XAXEZBBaiu4/E7VD7Y+zucLEW0G2Tm80g3ri2y23WexY4A67zxyOtz2FNAPUF1rTCJ62hT+vMPGhJNcRrpnRQ7QLwkaG5fpfLzhzxmYHmq3M4UWVcwv1HwfHbzy0F28DUZmcZsJA84AqSJZ7HFCnbhJ37Py48V3QhUPJQBL568Qaxgsfrn3/+RH+bInoiKYuqfiuJA8vOqiV/w/qpTRsK/5cAx5UFWVLzkFIwvVIlo/vuVqUGAfsiVxYq2JY96/BNXLtWQArEbZdOUlds7yBJDJAXdBHAWLAhyJ08/Q+ETZ/1K/84KnqFwmpS6RYHEyvPYZIVtOFxxN8x1fFJQ/Id3Ij55U5vMZFUVd3/IUddZPEfbrw0XmPgzH3LpsgiecivrUJ2PIIntsOKYYnNLqhaUhOj9UBC2J/e6F8Lhg4prQQ1nme8zPguoO+Fftl5/ygUG/iEOwrjPAn6lT97SHOGKfot913+y3BDY0qRj1gnYMOGHxRgySzvmnvLcsdO4MeWY8YG6sC8o0XRS0Fn6sZSiDMSX37SCF9ory+GaFQ+lTD8Qj/l18p294k8Rj/kNvqeM4V732qbjobRo8jluYAVpeh7fAQ/xRZWKeZK3LA+3YMQ/y4apicSELKdHbdIXe6PpeCROZ05LG1w9Y3HPfzm+3HGZ+U5MO+Rth8zAIXyrl+O3xxzmkvPBLeYBKZheavF+KgNinlMpELUPjhcjoiK2W5NPFbiIWIsVr/RhBcUYnyp8OaMOzTm5dVLPeDlLSQprLot6op6Lcl5Ipc+reDFVNEr2y0K96qt16lUveagXw553oL/x5iTAEAMOVLnYQ1limn2VfAp7ECfSI7kzo2kAtgJsH+5ISSakCJnAEseqJFuil/Q4nC2Z45ItSUpVipBanMvz74WQHZeDW2Yj8sTS4R1TCmdBXOsOsZitgSn6WSlxI0srORopmHTMmodi9ieqVbL5HGw8sR0lZZqHe7pCU3bk9eoJVcB7bvV71fQ2CzXqRJf1YusVTgce/+ZadlvLbmvZbS27rWW3tey2lt3WsttadlvLbmvZbS27rWW3tey2lt3WsttadlvLbmvZbS27rWW3tey2fmS39cD6/9NsPQiVvdb/zV5rjjbmhzdbcwj+13Zbo/As3GyNxMpea6Fe66mm6cc3W8/vOh/ba01Z9R9oth7TQBTwzv4H738BUEsDBBQAAgAIADmKd0nl2tAr7wwAADocAAAXAAAAdW5pdmVyc2FsL3VuaXZlcnNhbC5wbmftmXtUE9e+xwfxdayAtlKoINjaW1qrIHgkvBKuBUTrAY0KSCGkiMjhFQQyhPCKSyuIvGyrPA0oFggmJCLycCJQRckpASKLPIAwpJqSQAKJEEIIr9zBnnvWXWete/+/a/HHPH6fvfb8fvs3e3/3ntm5p/19Tbbt3gYAgMmJ495nAMAYBIANr7duRgiKFvwbcjFKPuP7DcDst55EjI1RR/2OAkBj0QfL4ZsQ+y+XjwcnA8CHxLXDaOySbSoAWPFOeB89lxo2DfPoX2tXODNLKP2WObOJwMufwrtIn033bPt4lznW4tW2Tdhbwjtndr4quHHvA/OQL8/f3HvmoRV97znSqr1+PnNxZTRLNUrKoiYnJYTNOL7b61pW9vnhE/4y8qWfkiOPmOAztQLFz6cwwZlzA75RYxRDJhIP4fHA3wWxgnjN5SMKzMrcYMolBBae1Iot+6tVeQ4df7fbCAC/uwRwqD5wqyRL7I8U/5pIr2Sf4VxM2WcEAC4EQXIQZvldV8rnSBGnIU31LWoDAFzZXm0KAHtLacYAsPULBVJ0NdcNwd+v43W8jtfxOl7H63gdr+N1vI7X8Tpex//vME6/qGQFIXcXPwSR83PvPQDwn4ewWwBgx9/4yMfxxo/+L9xvDuKz9OMKQRAeh9b/8TPd14Z8EeShddZUCA8aFFnClelixFmh4FkfHK+upS3hw9Ima9pbuLEj5VG9EhzpJmTImfqp/YGqiYcJgSmGlWkqOhCkKLNIXKQeRyYt8sSMUO0ssOLx5jjYiRdT/kQ25IOuZR8wdMwXQvLKdGb7NQ5TRWr1sNC+zXOonOw+uLIo6gxb+0Ugwq32u6sZWTq2hKrvsl29DKeayhMoS2IBaBiJZeEOE7JCYyDyKMOmyRGWV1Gy+toS9cwiJST/R+Rod8ukDfKQAi4Zq8FbOUj9esZSAf+A6XyXV/essgxLklYumh4NkU8dRbeUtHdFq2knD8ogCTwb6h1vLUniHoyy6oEXatxVbVKIu3+rcnbbjdnBqtW5KaLrnhyssuMCU6h3oOi59PCgN3+1yUsSx7c2mMyWs/xjx8oJ+XS5z/UzBVZyOdkdTv7DiRAxSGxmgCvaUOaMJqNk/HX6ghKaLtjy+y6+7X5byvLM/IrqNpGLUcpc/0NriZfZ1ugKIZV/zUSx/FnMvjZnpvKJ80/s6EvmG+HNpOmyMtQvSijlKcaeKVyyPt5c8vAbZr9DV92GDhu6G/5TjE3TzusRUBomH91qfkIT1ly1/IddvKWpsnKfvL3gu+zELCSYXqk+g0Zj70xfMGtG2QCEX9w21KRXuR+BH/Mgsr8fWgg/rsqhudcllo4wdwZiDyWUsiJOwQVni36bbaQv1A9Gxon0jRYNL2K9A14NlNbmy702DSaxQlaeTTbidNau6ni+Pq2SUEF4CWcMR7530/jezSIjQGeDdJvxKlBzt3wk5SmDJ8qFPthtNQS3BU//pUx3m7j/8+6xvaas9Klj/IPGdUjDaPmTOYlUeE5cHY0ks7q1UUkUqyQ+RBbHa4JgBXzIv59at+wK1RD29CKxY/dkDx80dHjDmwpMpgijcU+xaLqJfrfDBIGhamSXYUU4yk6QrVyreHfW4hoRAg8haQ/QJlhB4CMzLOlohDHbCsX/FFTW1t+j85zAqpq3jxQ7elx/kfP4gnHpDq4TpZYQOFjUZcFdeBaCc2bGDs2VQX68H/PGupmDyEBtcx3L1MHzmdO3QWW4sC+5Zyxd3Z6CnlLU+sBJQ+CoD5GbjGV74zaJIdZN1mlL/GnHA6gW1/zveOYoaWM958IPIT5n0fbm8L5nvn8IJm9UkSuhStfi/b/IyMXhR8Tz1q68eL4mqWopKQ6rQ8Z/a0nCIvU17AxYN3lRvOYaFcJXjAr5bdxcxTMfeJNg8+zQ+bAo8oT4kCk7dCQlM7TyOxGYGvHJTlR3wPGCxGZSXCiGgu3Z2uEILw8VAHSuknj2kEA6hgvrT7cCqft2kZ46VLyYrYZEUjftyWlbwwJnRLQKcU+SxMDlXvtZ9QcKs3sneZilKcGMdgxTlD5+JyjwFFrLV7R2rkwLlV9RlqW2rDBfapX8KxB3hOlfIm2ZXAsxqgJyaM7XREoxwiQ+r9lam1zXLVqkazRpB8B2kBxf16s5QI3CbbfQZ1BpxqbMdHSKwuJNED5Ta2AtKykOvXVUVYvR7+cFUfWQrgnXYHVsiL+kgN6s6CSSNLTWV7jbc6yiJH2XQc+jVOIwV6Nt4cVSUBN3ONuVsf+JjNttW8i+3x30Tnia61HcuoGV3YhxNgHTj/SRqToNWG3q0qbSusTtLh7s+9ORZea751um04cxMZb3sftlMu4xft99rNH8Kwv8XRzmAiNbn1a8OlvSedfvsHoTnRxLe1RRBwe0+l+CPcT594sTQlvsFd0L/aV1xewXBO9ppzDOIvxE1f+g0gp2G/bmG20Rtdvk+HVZSqgpkHjzlQjiJ5KU4C6nL7vHmtwkPjiysqG13972/tmu2kOfpLNkV6yMhvcUP80jUJFu31KW09grz4WchNLSrKem3PvVzP/tsfz2oml69s2im3lOFxrmDwgWXN32f9uTVJ6Ihg/l9A6xUZgiVHUU+biMCYFOStlwbfZ3QiihOaM5Kh7HP5gTWVpwqyF8TINyP8e/Q6DGfaZwXliSGDrSFifreJU7miBGN6gBRMqwoq7a8Hy1vzscb/yro2KMM99MsMTPOlZHbAw2MXfXkqGRWiqrzp7lUtaX/ubYdmF0X4jXnkqXbjU9xK6JUBkfQ1tCF7OLk3H8Pm5wzFOZstyMzZjRtB3lr3D+OYwG67+n2ykdsmbyBBFF6Ja0t7l2zJl3XWYs1TNNf1P0yz1x/9b2uX/sK3qijlyihY+dRb2ItBxwnG8r+DV4899MxC8urm74MXFifNbqM91Aw8/BKJ7zkfxxyypjRlWspfLSsgdPVL+XEb5xZpn8Ipwh4RZCaQSi8uJH2NZ3LMpKLKiDSVXXQ9BYEVlWFtVfWx8dW6mCrhgU7/PgCmeMTCKSUzhQkdAx3FEy/SDb72hjPuRkWhGatTRuH+6kngkhHX/7r5Q3WmsqW3bP50IjXsFefu6cKZc5oss5viD5QYhdxQ3o+shHJHW7ruVT0f/wQ52xeOnYK+3mSZ8MrqkB3a4q43GmpzjApOJqdR6UOHHRZB8xZsK0MzRMN+QV1JWUIOmAtI7v/ekxopZFy2IsykF6eiBQWSf0qdcc4Z1XbXubCI/vwAbxcgmZcfsUX2iLSpSPeiLb4jVNVStx2lmuA2sVma8/lF23CHNx7y3WKixCdWnDvrq00Lqso4WdDFAqwoW9z712vARfuZR37NtXL2vbHurelV/Sm9wx/wrU32h36+z3wPv0t2Vs5JFBZYSwr8kPZo0v0roOKWcbSxq6iyLPP4yOofL142+KpWkxYkqos1DtY0yiyb9B20HaxgJaBd/iHj9qongg0EwlTujMrO134HjOvfaib7FJvVewuRBv4RRKT2+fepCOJpzp5CtKLqIIg+of1oZ1Ka7bQD/Jb8hDXnk9otS6EbAxr+JjEOXV6tHEVkHKOIfn1nEBk9ytNK4sOgY1Od0qyYKJFyc+y44FWSWZ/z0PFcJ0VsdIB4v6mIBem4iGk3loETMHlwv9toc0mujHuGO/oScJCklob6YWSkU+20WKMIelibCinDXt/jx1eYYj1rWcFTRcWwvkYQLbQx1eco2GvG3bOvsLbYF/ptVjLea9z6OqMlPu80Q1k8LniNafy0QqT7sN5dAqiDl4IZKHnY+WQ6ldDk3gzq5mSMTFEF5WnIOPIYp9qxpzVtDOoVYT9FGwR90ETJLEl1Dw1YQzhvJ7S9W3UWOp0hgAyfTCYvXtRdHm5C9vPcizZAraw+axnFwS6zcucSBiABHD0Ru63ojXB5cQ9/xQWQt3DFsChaSWdL41TJ6iuImv4I6JnT0R6Q3ieRoyrLZbt64Zok3bRYsCVpagI2w+ccLrWwWkdF7rHH+1WDGAHCbGS3hQx6idlKHN5SsUonJqD1hPQQ81/6BmqzsEXWaeo90hdbUNZEi5YbWu0MITaRROHmmdZwpw3vI98a3cFP1X6kaPl7YPkPXTS7thzNeqn09hXJfi4GtmmKFjo+96D/Pu+p0dFHrAoBHwK5lve+CU41QKbO8peNQQ6fZnvSRaZ5vtC/LqTfyPgVUsele/gvgJsVPfl9BvepKeeNUUuOJ1fEQ29qpDPO45Py7hPK1Wcd72oSSh6MWJB1EGxfeBJYI2gg2yXrc68e9r8EdfSzI0fu5r+1PSQDRpHGlWrC9iXR59KGcuIzJK+JfFWD08FIKs2G/VuDGzm2j0N0vqzoT3m2Ft5zoL3sTwBYjQeTI6VubFKV+sbaQxFc2KFoMJXWAwWny4v8DiY2MvBAMnfPy9md98f/W/AFBLAwQUAAIACAA5indJ6K6h6EoAAABqAAAAGwAAAHVuaXZlcnNhbC91bml2ZXJzYWwucG5nLnhtbLOxr8jNUShLLSrOzM+zVTLUM1Cyt+PlsikoSi3LTC1XqACKGekZQICSQiUqtzwzpSTDVsnCzBAhlpGamZ5RYqtkZmIGF9QHGgkAUEsBAgAAFAACAAgAOIp3SQ5qJE5iBAAABREAAB0AAAAAAAAAAQAAAAAAAAAAAHVuaXZlcnNhbC9jb21tb25fbWVzc2FnZXMubG5nUEsBAgAAFAACAAgAOIp3SQh+CyMpAwAAhgwAACcAAAAAAAAAAQAAAAAAnQQAAHVuaXZlcnNhbC9mbGFzaF9wdWJsaXNoaW5nX3NldHRpbmdzLnhtbFBLAQIAABQAAgAIADiKd0m1/AlkugIAAFUKAAAhAAAAAAAAAAEAAAAAAAsIAAB1bml2ZXJzYWwvZmxhc2hfc2tpbl9zZXR0aW5ncy54bWxQSwECAAAUAAIACAA4indJKpYPZ/4CAACXCwAAJgAAAAAAAAABAAAAAAAECwAAdW5pdmVyc2FsL2h0bWxfcHVibGlzaGluZ19zZXR0aW5ncy54bWxQSwECAAAUAAIACAA4indJaHFSkZoBAAAfBgAAHwAAAAAAAAABAAAAAABGDgAAdW5pdmVyc2FsL2h0bWxfc2tpbl9zZXR0aW5ncy5qc1BLAQIAABQAAgAIADiKd0k9PC/RwQAAAOUBAAAaAAAAAAAAAAEAAAAAAB0QAAB1bml2ZXJzYWwvaTE4bl9wcmVzZXRzLnhtbFBLAQIAABQAAgAIADiKd0mzv7NQbQAAAHIAAAAcAAAAAAAAAAEAAAAAABYRAAB1bml2ZXJzYWwvbG9jYWxfc2V0dGluZ3MueG1sUEsBAgAAFAACAAgARJRXRyO0Tvv7AgAAsAgAABQAAAAAAAAAAQAAAAAAvREAAHVuaXZlcnNhbC9wbGF5ZXIueG1sUEsBAgAAFAACAAgAOIp3SWQx/hTMCAAA/D0AACkAAAAAAAAAAQAAAAAA6hQAAHVuaXZlcnNhbC9za2luX2N1c3RvbWl6YXRpb25fc2V0dGluZ3MueG1sUEsBAgAAFAACAAgAOYp3SeXa0CvvDAAAOhwAABcAAAAAAAAAAAAAAAAA/R0AAHVuaXZlcnNhbC91bml2ZXJzYWwucG5nUEsBAgAAFAACAAgAOYp3SeiuoehKAAAAagAAABsAAAAAAAAAAQAAAAAAISsAAHVuaXZlcnNhbC91bml2ZXJzYWwucG5nLnhtbFBLBQYAAAAACwALAEkDAACkKw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0115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1112121"/>
  <p:tag name="MH_LIBRARY" val="GRAPHIC"/>
  <p:tag name="MH_ORDER" val="Rectangle 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10221154"/>
  <p:tag name="MH_LIBRARY" val="GRAPHIC"/>
  <p:tag name="MH_ORDER" val="文本框 2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1263</Words>
  <Application>Microsoft Office PowerPoint</Application>
  <PresentationFormat>自訂</PresentationFormat>
  <Paragraphs>338</Paragraphs>
  <Slides>32</Slides>
  <Notes>32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4" baseType="lpstr">
      <vt:lpstr>Gill Sans SemiBold</vt:lpstr>
      <vt:lpstr>Microsoft YaHei</vt:lpstr>
      <vt:lpstr>Microsoft YaHei</vt:lpstr>
      <vt:lpstr>Microsoft YaHei UI</vt:lpstr>
      <vt:lpstr>Arial</vt:lpstr>
      <vt:lpstr>Arial Black</vt:lpstr>
      <vt:lpstr>Broadway</vt:lpstr>
      <vt:lpstr>Calibri</vt:lpstr>
      <vt:lpstr>Corbel</vt:lpstr>
      <vt:lpstr>Times New Roman</vt:lpstr>
      <vt:lpstr>Office 主题​​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10115.pptx</dc:title>
  <dc:creator/>
  <cp:lastModifiedBy/>
  <cp:revision>1</cp:revision>
  <dcterms:created xsi:type="dcterms:W3CDTF">2017-02-24T08:30:44Z</dcterms:created>
  <dcterms:modified xsi:type="dcterms:W3CDTF">2019-12-03T02:58:16Z</dcterms:modified>
</cp:coreProperties>
</file>